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  <p:sldMasterId id="2147483870" r:id="rId2"/>
    <p:sldMasterId id="2147483959" r:id="rId3"/>
    <p:sldMasterId id="2147483971" r:id="rId4"/>
    <p:sldMasterId id="2147483983" r:id="rId5"/>
    <p:sldMasterId id="2147483995" r:id="rId6"/>
  </p:sldMasterIdLst>
  <p:notesMasterIdLst>
    <p:notesMasterId r:id="rId39"/>
  </p:notesMasterIdLst>
  <p:handoutMasterIdLst>
    <p:handoutMasterId r:id="rId40"/>
  </p:handoutMasterIdLst>
  <p:sldIdLst>
    <p:sldId id="359" r:id="rId7"/>
    <p:sldId id="358" r:id="rId8"/>
    <p:sldId id="294" r:id="rId9"/>
    <p:sldId id="342" r:id="rId10"/>
    <p:sldId id="340" r:id="rId11"/>
    <p:sldId id="341" r:id="rId12"/>
    <p:sldId id="349" r:id="rId13"/>
    <p:sldId id="344" r:id="rId14"/>
    <p:sldId id="317" r:id="rId15"/>
    <p:sldId id="318" r:id="rId16"/>
    <p:sldId id="360" r:id="rId17"/>
    <p:sldId id="367" r:id="rId18"/>
    <p:sldId id="368" r:id="rId19"/>
    <p:sldId id="369" r:id="rId20"/>
    <p:sldId id="370" r:id="rId21"/>
    <p:sldId id="371" r:id="rId22"/>
    <p:sldId id="338" r:id="rId23"/>
    <p:sldId id="339" r:id="rId24"/>
    <p:sldId id="361" r:id="rId25"/>
    <p:sldId id="364" r:id="rId26"/>
    <p:sldId id="328" r:id="rId27"/>
    <p:sldId id="329" r:id="rId28"/>
    <p:sldId id="343" r:id="rId29"/>
    <p:sldId id="353" r:id="rId30"/>
    <p:sldId id="331" r:id="rId31"/>
    <p:sldId id="310" r:id="rId32"/>
    <p:sldId id="332" r:id="rId33"/>
    <p:sldId id="355" r:id="rId34"/>
    <p:sldId id="372" r:id="rId35"/>
    <p:sldId id="356" r:id="rId36"/>
    <p:sldId id="365" r:id="rId37"/>
    <p:sldId id="366" r:id="rId38"/>
  </p:sldIdLst>
  <p:sldSz cx="9906000" cy="6858000" type="A4"/>
  <p:notesSz cx="10234613" cy="7099300"/>
  <p:defaultTextStyle>
    <a:defPPr>
      <a:defRPr lang="en-US"/>
    </a:defPPr>
    <a:lvl1pPr algn="r" rtl="0" fontAlgn="base">
      <a:spcBef>
        <a:spcPct val="20000"/>
      </a:spcBef>
      <a:spcAft>
        <a:spcPct val="0"/>
      </a:spcAft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1pPr>
    <a:lvl2pPr marL="457200" algn="r" rtl="0" fontAlgn="base">
      <a:spcBef>
        <a:spcPct val="20000"/>
      </a:spcBef>
      <a:spcAft>
        <a:spcPct val="0"/>
      </a:spcAft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2pPr>
    <a:lvl3pPr marL="914400" algn="r" rtl="0" fontAlgn="base">
      <a:spcBef>
        <a:spcPct val="20000"/>
      </a:spcBef>
      <a:spcAft>
        <a:spcPct val="0"/>
      </a:spcAft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3pPr>
    <a:lvl4pPr marL="1371600" algn="r" rtl="0" fontAlgn="base">
      <a:spcBef>
        <a:spcPct val="20000"/>
      </a:spcBef>
      <a:spcAft>
        <a:spcPct val="0"/>
      </a:spcAft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4pPr>
    <a:lvl5pPr marL="1828800" algn="r" rtl="0" fontAlgn="base">
      <a:spcBef>
        <a:spcPct val="20000"/>
      </a:spcBef>
      <a:spcAft>
        <a:spcPct val="0"/>
      </a:spcAft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7">
          <p15:clr>
            <a:srgbClr val="A4A3A4"/>
          </p15:clr>
        </p15:guide>
        <p15:guide id="2" pos="3107">
          <p15:clr>
            <a:srgbClr val="A4A3A4"/>
          </p15:clr>
        </p15:guide>
        <p15:guide id="3" orient="horz" pos="2235">
          <p15:clr>
            <a:srgbClr val="A4A3A4"/>
          </p15:clr>
        </p15:guide>
        <p15:guide id="4" pos="32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8AC"/>
    <a:srgbClr val="0B7BCF"/>
    <a:srgbClr val="0879BE"/>
    <a:srgbClr val="CF4901"/>
    <a:srgbClr val="EDCFCB"/>
    <a:srgbClr val="E85E15"/>
    <a:srgbClr val="F6E9E7"/>
    <a:srgbClr val="F8C092"/>
    <a:srgbClr val="919789"/>
    <a:srgbClr val="8D9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65" autoAdjust="0"/>
    <p:restoredTop sz="92875" autoAdjust="0"/>
  </p:normalViewPr>
  <p:slideViewPr>
    <p:cSldViewPr snapToGrid="0">
      <p:cViewPr varScale="1">
        <p:scale>
          <a:sx n="79" d="100"/>
          <a:sy n="79" d="100"/>
        </p:scale>
        <p:origin x="847" y="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976"/>
    </p:cViewPr>
  </p:sorterViewPr>
  <p:notesViewPr>
    <p:cSldViewPr snapToGrid="0">
      <p:cViewPr varScale="1">
        <p:scale>
          <a:sx n="60" d="100"/>
          <a:sy n="60" d="100"/>
        </p:scale>
        <p:origin x="-1098" y="-78"/>
      </p:cViewPr>
      <p:guideLst>
        <p:guide orient="horz" pos="2127"/>
        <p:guide pos="3107"/>
        <p:guide orient="horz" pos="2235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725" cy="3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595" y="0"/>
            <a:ext cx="4436371" cy="3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250"/>
            <a:ext cx="4434725" cy="35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595" y="6742250"/>
            <a:ext cx="4436371" cy="35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3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DC3300D-5115-4BAB-93FC-246CDC56F3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4723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725" cy="3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888" y="0"/>
            <a:ext cx="4434725" cy="3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7225" y="531813"/>
            <a:ext cx="3846513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518" y="3373628"/>
            <a:ext cx="7507579" cy="319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917"/>
            <a:ext cx="4434725" cy="3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888" y="6743917"/>
            <a:ext cx="4434725" cy="3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18" tIns="47659" rIns="95318" bIns="4765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67882BFB-C195-4ABC-8201-A723AE96FA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333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882BFB-C195-4ABC-8201-A723AE96FA51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3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882BFB-C195-4ABC-8201-A723AE96FA51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38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-1"/>
            <a:ext cx="9906000" cy="1116282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 dirty="0">
              <a:solidFill>
                <a:schemeClr val="tx1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523982" y="1644328"/>
            <a:ext cx="593873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kern="1200" dirty="0" smtClean="0">
                <a:solidFill>
                  <a:schemeClr val="accent5"/>
                </a:solidFill>
                <a:effectLst/>
                <a:latin typeface="Arial" charset="0"/>
                <a:ea typeface="+mn-ea"/>
                <a:cs typeface="Arial" charset="0"/>
              </a:rPr>
              <a:t>VRE for regional Interdisciplinary communities in Southeast Europe and the Eastern Mediterranean 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531476" name="Rectangle 20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73063" y="3090167"/>
            <a:ext cx="6059487" cy="862012"/>
          </a:xfrm>
          <a:noFill/>
          <a:ln>
            <a:solidFill>
              <a:srgbClr val="CF4901"/>
            </a:solidFill>
          </a:ln>
        </p:spPr>
        <p:txBody>
          <a:bodyPr lIns="91440" tIns="45720" rIns="91440" bIns="4572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Presentation Title</a:t>
            </a:r>
            <a:endParaRPr lang="el-GR" dirty="0"/>
          </a:p>
        </p:txBody>
      </p:sp>
      <p:sp>
        <p:nvSpPr>
          <p:cNvPr id="531484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7176" y="4870305"/>
            <a:ext cx="6076950" cy="1042988"/>
          </a:xfrm>
        </p:spPr>
        <p:txBody>
          <a:bodyPr lIns="91440" tIns="45720" rIns="91440" bIns="45720"/>
          <a:lstStyle>
            <a:lvl1pPr marL="0" indent="0" algn="r">
              <a:buFont typeface="Wingdings" pitchFamily="2" charset="2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l-G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78600"/>
            <a:ext cx="9906000" cy="293688"/>
          </a:xfrm>
          <a:solidFill>
            <a:srgbClr val="FA7F34"/>
          </a:solidFill>
        </p:spPr>
        <p:txBody>
          <a:bodyPr/>
          <a:lstStyle>
            <a:lvl1pPr>
              <a:defRPr sz="120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/>
              <a:t>The VI-SEEM project is funded by the European Commission under the Horizon 2020 Research Infrastructures contract no. 675121</a:t>
            </a:r>
            <a:endParaRPr lang="el-G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99617" cy="1125538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A76B4658-FCC5-4CDB-9784-5FF6DD787B1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6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7" y="0"/>
            <a:ext cx="1106384" cy="114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1863" y="-4763"/>
            <a:ext cx="2428875" cy="6578601"/>
          </a:xfrm>
        </p:spPr>
        <p:txBody>
          <a:bodyPr vert="eaVert"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4763" y="-4763"/>
            <a:ext cx="7134226" cy="6578601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B930F3A1-B166-4D69-8477-CCAB873DA52D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3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7FB98-4E79-4FCE-A3AD-DA0BD6F4D7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21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86D8D-BB5F-4ED0-AF72-5482F6D6E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7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0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33194-C425-421C-9F75-EE04D9F8A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E311-CC29-4E62-BB85-2DD0EA167D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9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68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68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905EA-23C7-420E-8BB1-554A33BD3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8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F5C18-F37C-4D75-8CD7-47BAF5D531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94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BF35B-9EAA-4D4B-8FDB-761E8C8D7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85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1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F98A5-16D4-4A7E-AB7A-FBFDFE93B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5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803486" cy="1125538"/>
          </a:xfrm>
          <a:solidFill>
            <a:srgbClr val="FA7F34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solidFill>
            <a:srgbClr val="FA7F34"/>
          </a:solidFill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sr-Latn-ME" dirty="0" smtClean="0"/>
              <a:t>VI</a:t>
            </a:r>
            <a:r>
              <a:rPr lang="en-US" dirty="0" smtClean="0"/>
              <a:t>-</a:t>
            </a:r>
            <a:r>
              <a:rPr lang="sr-Latn-ME" dirty="0" smtClean="0"/>
              <a:t>SEEM PSC0</a:t>
            </a:r>
            <a:r>
              <a:rPr lang="en-US" dirty="0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6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86" y="0"/>
            <a:ext cx="1090640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365C4-5F7D-42F2-8E1F-239FBA7D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04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3748-64AB-408E-831B-B5E42378B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4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745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745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4C3A5-2B06-4B59-B73D-B6A4A0DD21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58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745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54187-643C-49C3-B0D1-5D391B01D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1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-1"/>
            <a:ext cx="9906000" cy="1116282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 dirty="0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ChangeArrowheads="1"/>
          </p:cNvSpPr>
          <p:nvPr userDrawn="1"/>
        </p:nvSpPr>
        <p:spPr bwMode="auto">
          <a:xfrm>
            <a:off x="4404065" y="3200400"/>
            <a:ext cx="206659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58850">
              <a:defRPr/>
            </a:pPr>
            <a:r>
              <a:rPr lang="en-US" sz="2000" b="0" dirty="0">
                <a:solidFill>
                  <a:prstClr val="black">
                    <a:lumMod val="85000"/>
                    <a:lumOff val="1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www.vi-seem.eu</a:t>
            </a:r>
            <a:endParaRPr lang="el-GR" sz="2000" b="0" dirty="0">
              <a:solidFill>
                <a:prstClr val="black">
                  <a:lumMod val="85000"/>
                  <a:lumOff val="1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4313259" y="1887576"/>
            <a:ext cx="21494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8850"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VI-SEEM</a:t>
            </a:r>
            <a:endParaRPr lang="el-GR" sz="3200" dirty="0">
              <a:solidFill>
                <a:prstClr val="black">
                  <a:lumMod val="85000"/>
                  <a:lumOff val="1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147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373083" y="2401888"/>
            <a:ext cx="6059487" cy="862012"/>
          </a:xfrm>
          <a:noFill/>
          <a:ln>
            <a:solidFill>
              <a:srgbClr val="CF4901"/>
            </a:solidFill>
          </a:ln>
        </p:spPr>
        <p:txBody>
          <a:bodyPr lIns="91440" tIns="45720" rIns="91440" bIns="45720"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/>
              <a:t>Click to edit Master title</a:t>
            </a:r>
            <a:endParaRPr lang="el-GR" dirty="0"/>
          </a:p>
        </p:txBody>
      </p:sp>
      <p:sp>
        <p:nvSpPr>
          <p:cNvPr id="531484" name="Rectangle 2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42900" y="3736975"/>
            <a:ext cx="6076950" cy="1042988"/>
          </a:xfrm>
        </p:spPr>
        <p:txBody>
          <a:bodyPr lIns="91440" tIns="45720" rIns="91440" bIns="45720"/>
          <a:lstStyle>
            <a:lvl1pPr marL="0" indent="0" algn="r">
              <a:buFont typeface="Wingdings" pitchFamily="2" charset="2"/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&lt;Name&gt;&lt;Position&gt;&lt;Organization&gt;&lt;e-mail&gt;</a:t>
            </a:r>
            <a:endParaRPr lang="el-G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78600"/>
            <a:ext cx="9906000" cy="293688"/>
          </a:xfrm>
          <a:solidFill>
            <a:srgbClr val="FA7F34"/>
          </a:solidFill>
        </p:spPr>
        <p:txBody>
          <a:bodyPr/>
          <a:lstStyle>
            <a:lvl1pPr>
              <a:defRPr sz="1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The VI-SEEM project is funded by the European Commission under the Horizon 2020 Research Infrastructures contract no. 675121</a:t>
            </a:r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3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A7F34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solidFill>
            <a:srgbClr val="FA7F34"/>
          </a:solidFill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&lt;Event&gt; – &lt;Place&gt; &lt;Date (DD-Month-YYYY)&gt;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5197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38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0853997F-61B1-49DA-BEC2-58B8ACB1542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92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108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34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</a:t>
            </a:r>
            <a:fld id="{DE6330F6-36BC-487E-AE94-F059D3DE287E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0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96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96" y="2174875"/>
            <a:ext cx="437832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A2DD1F75-6E2B-46FE-8A0E-E34258FCE061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62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</a:t>
            </a:r>
            <a:fld id="{27FE842A-F356-44CB-A48B-DADF02F47445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0853997F-61B1-49DA-BEC2-58B8ACB1542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C4F27B07-17D4-47C8-8354-F713D299616C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68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88"/>
            <a:ext cx="5537201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25213920-E3B8-4A6D-8C9A-E5B568FD3FE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97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719E5E8B-E1C6-4771-B7BC-F2F414FDFFE8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97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A76B4658-FCC5-4CDB-9784-5FF6DD787B1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65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1863" y="-4763"/>
            <a:ext cx="2428875" cy="6578601"/>
          </a:xfrm>
        </p:spPr>
        <p:txBody>
          <a:bodyPr vert="eaVert"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4762" y="-4763"/>
            <a:ext cx="7134226" cy="6578601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B930F3A1-B166-4D69-8477-CCAB873DA52D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70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-1"/>
            <a:ext cx="9906000" cy="1116282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 dirty="0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ChangeArrowheads="1"/>
          </p:cNvSpPr>
          <p:nvPr userDrawn="1"/>
        </p:nvSpPr>
        <p:spPr bwMode="auto">
          <a:xfrm>
            <a:off x="4404065" y="3200400"/>
            <a:ext cx="206659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58850">
              <a:defRPr/>
            </a:pPr>
            <a:r>
              <a:rPr lang="en-US" sz="2000" b="0" dirty="0">
                <a:solidFill>
                  <a:prstClr val="black">
                    <a:lumMod val="85000"/>
                    <a:lumOff val="1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www.vi-seem.eu</a:t>
            </a:r>
            <a:endParaRPr lang="el-GR" sz="2000" b="0" dirty="0">
              <a:solidFill>
                <a:prstClr val="black">
                  <a:lumMod val="85000"/>
                  <a:lumOff val="1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4313256" y="1887570"/>
            <a:ext cx="21494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8850"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VI-SEEM</a:t>
            </a:r>
            <a:endParaRPr lang="el-GR" sz="3200" dirty="0">
              <a:solidFill>
                <a:prstClr val="black">
                  <a:lumMod val="85000"/>
                  <a:lumOff val="1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147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373080" y="2401888"/>
            <a:ext cx="6059487" cy="862012"/>
          </a:xfrm>
          <a:noFill/>
          <a:ln>
            <a:solidFill>
              <a:srgbClr val="CF4901"/>
            </a:solidFill>
          </a:ln>
        </p:spPr>
        <p:txBody>
          <a:bodyPr lIns="91440" tIns="45720" rIns="91440" bIns="45720"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/>
              <a:t>Click to edit Master title</a:t>
            </a:r>
            <a:endParaRPr lang="el-GR" dirty="0"/>
          </a:p>
        </p:txBody>
      </p:sp>
      <p:sp>
        <p:nvSpPr>
          <p:cNvPr id="531484" name="Rectangle 2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42900" y="3736975"/>
            <a:ext cx="6076950" cy="1042988"/>
          </a:xfrm>
        </p:spPr>
        <p:txBody>
          <a:bodyPr lIns="91440" tIns="45720" rIns="91440" bIns="45720"/>
          <a:lstStyle>
            <a:lvl1pPr marL="0" indent="0" algn="r">
              <a:buFont typeface="Wingdings" pitchFamily="2" charset="2"/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&lt;Name&gt;&lt;Position&gt;&lt;Organization&gt;&lt;e-mail&gt;</a:t>
            </a:r>
            <a:endParaRPr lang="el-G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78600"/>
            <a:ext cx="9906000" cy="293688"/>
          </a:xfrm>
          <a:solidFill>
            <a:srgbClr val="FA7F34"/>
          </a:solidFill>
        </p:spPr>
        <p:txBody>
          <a:bodyPr/>
          <a:lstStyle>
            <a:lvl1pPr>
              <a:defRPr sz="1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The VI-SEEM project is funded by the European Commission under the Horizon 2020 Research Infrastructures contract no. 675121</a:t>
            </a:r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50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A7F34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solidFill>
            <a:srgbClr val="FA7F34"/>
          </a:solidFill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&lt;Event&gt; – &lt;Place&gt; &lt;Date (DD-Month-YYYY)&gt;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32542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32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0853997F-61B1-49DA-BEC2-58B8ACB1542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36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105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31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</a:t>
            </a:r>
            <a:fld id="{DE6330F6-36BC-487E-AE94-F059D3DE287E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57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9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93" y="2174875"/>
            <a:ext cx="437832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A2DD1F75-6E2B-46FE-8A0E-E34258FCE061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6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15361" cy="1125538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88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</a:t>
            </a:r>
            <a:fld id="{DE6330F6-36BC-487E-AE94-F059D3DE287E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7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61" y="0"/>
            <a:ext cx="1090640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</a:t>
            </a:r>
            <a:fld id="{27FE842A-F356-44CB-A48B-DADF02F47445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97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C4F27B07-17D4-47C8-8354-F713D299616C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22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82"/>
            <a:ext cx="5537201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25213920-E3B8-4A6D-8C9A-E5B568FD3FE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75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719E5E8B-E1C6-4771-B7BC-F2F414FDFFE8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49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A76B4658-FCC5-4CDB-9784-5FF6DD787B1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81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1863" y="-4763"/>
            <a:ext cx="2428875" cy="6578601"/>
          </a:xfrm>
        </p:spPr>
        <p:txBody>
          <a:bodyPr vert="eaVert"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4762" y="-4763"/>
            <a:ext cx="7134226" cy="6578601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B930F3A1-B166-4D69-8477-CCAB873DA52D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8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-1"/>
            <a:ext cx="9906000" cy="1116282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 dirty="0">
              <a:solidFill>
                <a:prstClr val="black"/>
              </a:solidFill>
            </a:endParaRPr>
          </a:p>
        </p:txBody>
      </p:sp>
      <p:sp>
        <p:nvSpPr>
          <p:cNvPr id="5" name="Rectangle 24"/>
          <p:cNvSpPr>
            <a:spLocks noChangeArrowheads="1"/>
          </p:cNvSpPr>
          <p:nvPr userDrawn="1"/>
        </p:nvSpPr>
        <p:spPr bwMode="auto">
          <a:xfrm>
            <a:off x="4404065" y="3200400"/>
            <a:ext cx="206659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58850">
              <a:defRPr/>
            </a:pPr>
            <a:r>
              <a:rPr lang="en-US" sz="2000" b="0" dirty="0">
                <a:solidFill>
                  <a:prstClr val="black">
                    <a:lumMod val="85000"/>
                    <a:lumOff val="1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www.vi-seem.eu</a:t>
            </a:r>
            <a:endParaRPr lang="el-GR" sz="2000" b="0" dirty="0">
              <a:solidFill>
                <a:prstClr val="black">
                  <a:lumMod val="85000"/>
                  <a:lumOff val="1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4313251" y="1887562"/>
            <a:ext cx="21494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58850"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VI-SEEM</a:t>
            </a:r>
            <a:endParaRPr lang="el-GR" sz="3200" dirty="0">
              <a:solidFill>
                <a:prstClr val="black">
                  <a:lumMod val="85000"/>
                  <a:lumOff val="1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147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373076" y="2401888"/>
            <a:ext cx="6059487" cy="862012"/>
          </a:xfrm>
          <a:noFill/>
          <a:ln>
            <a:solidFill>
              <a:srgbClr val="CF4901"/>
            </a:solidFill>
          </a:ln>
        </p:spPr>
        <p:txBody>
          <a:bodyPr lIns="91440" tIns="45720" rIns="91440" bIns="45720"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/>
              <a:t>Click to edit Master title</a:t>
            </a:r>
            <a:endParaRPr lang="el-GR" dirty="0"/>
          </a:p>
        </p:txBody>
      </p:sp>
      <p:sp>
        <p:nvSpPr>
          <p:cNvPr id="531484" name="Rectangle 2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42900" y="3736975"/>
            <a:ext cx="6076950" cy="1042988"/>
          </a:xfrm>
        </p:spPr>
        <p:txBody>
          <a:bodyPr lIns="91440" tIns="45720" rIns="91440" bIns="45720"/>
          <a:lstStyle>
            <a:lvl1pPr marL="0" indent="0" algn="r">
              <a:buFont typeface="Wingdings" pitchFamily="2" charset="2"/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&lt;Name&gt;&lt;Position&gt;&lt;Organization&gt;&lt;e-mail&gt;</a:t>
            </a:r>
            <a:endParaRPr lang="el-G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78600"/>
            <a:ext cx="9906000" cy="293688"/>
          </a:xfrm>
          <a:solidFill>
            <a:srgbClr val="FA7F34"/>
          </a:solidFill>
        </p:spPr>
        <p:txBody>
          <a:bodyPr/>
          <a:lstStyle>
            <a:lvl1pPr>
              <a:defRPr sz="1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The VI-SEEM project is funded by the European Commission under the Horizon 2020 Research Infrastructures contract no. 675121</a:t>
            </a:r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4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A7F34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solidFill>
            <a:srgbClr val="FA7F34"/>
          </a:solidFill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&lt;Event&gt; – &lt;Place&gt; &lt;Date (DD-Month-YYYY)&gt;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44690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24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0853997F-61B1-49DA-BEC2-58B8ACB1542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69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101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26" y="1652588"/>
            <a:ext cx="4683125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</a:t>
            </a:r>
            <a:fld id="{DE6330F6-36BC-487E-AE94-F059D3DE287E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A2DD1F75-6E2B-46FE-8A0E-E34258FCE061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8" y="2174875"/>
            <a:ext cx="437832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A2DD1F75-6E2B-46FE-8A0E-E34258FCE061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</a:t>
            </a:r>
            <a:fld id="{27FE842A-F356-44CB-A48B-DADF02F47445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71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C4F27B07-17D4-47C8-8354-F713D299616C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74"/>
            <a:ext cx="5537201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25213920-E3B8-4A6D-8C9A-E5B568FD3FE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81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719E5E8B-E1C6-4771-B7BC-F2F414FDFFE8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43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&lt;Event&gt; – &lt;Place&gt; &lt;Date (DD-Month-YYYY)&gt;					</a:t>
            </a:r>
            <a:fld id="{A76B4658-FCC5-4CDB-9784-5FF6DD787B1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919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1863" y="-4763"/>
            <a:ext cx="2428875" cy="6578601"/>
          </a:xfrm>
        </p:spPr>
        <p:txBody>
          <a:bodyPr vert="eaVert"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4762" y="-4763"/>
            <a:ext cx="7134226" cy="6578601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&lt;Event&gt; – &lt;Place&gt; &lt;Date (DD-Month-YYYY)&gt;					</a:t>
            </a:r>
            <a:fld id="{B930F3A1-B166-4D69-8477-CCAB873DA52D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26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71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40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3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15361" cy="1125538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</a:t>
            </a:r>
            <a:fld id="{27FE842A-F356-44CB-A48B-DADF02F47445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5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61" y="0"/>
            <a:ext cx="1090640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82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59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058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382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39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03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169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A2F-317A-4A25-A4F4-1728CECB3D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EBEEB-38F3-4CFF-B209-38E3896C0A0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1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C4F27B07-17D4-47C8-8354-F713D299616C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25213920-E3B8-4A6D-8C9A-E5B568FD3FE9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719E5E8B-E1C6-4771-B7BC-F2F414FDFFE8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134351" cy="1125538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title</a:t>
            </a:r>
            <a:r>
              <a:rPr lang="el-GR" dirty="0" smtClean="0"/>
              <a:t> </a:t>
            </a:r>
            <a:r>
              <a:rPr lang="el-GR" dirty="0" err="1" smtClean="0"/>
              <a:t>style</a:t>
            </a:r>
            <a:endParaRPr lang="el-G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088" y="1652588"/>
            <a:ext cx="95186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text</a:t>
            </a:r>
            <a:r>
              <a:rPr lang="el-GR" dirty="0" smtClean="0"/>
              <a:t> </a:t>
            </a:r>
            <a:r>
              <a:rPr lang="el-GR" dirty="0" err="1" smtClean="0"/>
              <a:t>styles</a:t>
            </a:r>
            <a:endParaRPr lang="el-GR" dirty="0" smtClean="0"/>
          </a:p>
          <a:p>
            <a:pPr lvl="1"/>
            <a:r>
              <a:rPr lang="el-GR" dirty="0" err="1" smtClean="0"/>
              <a:t>Second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  <a:p>
            <a:pPr lvl="2"/>
            <a:r>
              <a:rPr lang="el-GR" dirty="0" err="1" smtClean="0"/>
              <a:t>Third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4313"/>
            <a:ext cx="9906000" cy="293687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300" b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sr-Latn-ME" dirty="0" smtClean="0">
                <a:latin typeface="+mn-lt"/>
              </a:rPr>
              <a:t>VI</a:t>
            </a:r>
            <a:r>
              <a:rPr lang="en-US" dirty="0" smtClean="0">
                <a:latin typeface="+mn-lt"/>
              </a:rPr>
              <a:t>-</a:t>
            </a:r>
            <a:r>
              <a:rPr lang="sr-Latn-ME" dirty="0" smtClean="0">
                <a:latin typeface="+mn-lt"/>
              </a:rPr>
              <a:t>SEEM PSC02 </a:t>
            </a:r>
            <a:r>
              <a:rPr lang="en-US" dirty="0" smtClean="0">
                <a:latin typeface="+mn-lt"/>
              </a:rPr>
              <a:t> – </a:t>
            </a:r>
            <a:r>
              <a:rPr lang="sr-Latn-ME" dirty="0" smtClean="0">
                <a:latin typeface="+mn-lt"/>
              </a:rPr>
              <a:t>20.04.2016</a:t>
            </a:r>
            <a:r>
              <a:rPr lang="en-US" dirty="0" smtClean="0">
                <a:latin typeface="+mn-lt"/>
              </a:rPr>
              <a:t>	</a:t>
            </a:r>
            <a:r>
              <a:rPr lang="en-US" dirty="0" smtClean="0"/>
              <a:t>				</a:t>
            </a:r>
            <a:fld id="{711545AC-028C-461E-87A2-BB0A701371C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59828"/>
            <a:ext cx="9906000" cy="49480"/>
          </a:xfrm>
          <a:prstGeom prst="rect">
            <a:avLst/>
          </a:prstGeom>
          <a:solidFill>
            <a:srgbClr val="CF4901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14301"/>
            <a:ext cx="9906000" cy="494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1" r:id="rId5"/>
    <p:sldLayoutId id="2147483699" r:id="rId6"/>
    <p:sldLayoutId id="2147483692" r:id="rId7"/>
    <p:sldLayoutId id="2147483693" r:id="rId8"/>
    <p:sldLayoutId id="2147483700" r:id="rId9"/>
    <p:sldLayoutId id="2147483701" r:id="rId10"/>
    <p:sldLayoutId id="21474836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+mn-lt"/>
          <a:ea typeface="Arial Unicode MS" pitchFamily="34" charset="-128"/>
          <a:cs typeface="Arial Unicode MS" pitchFamily="34" charset="-128"/>
        </a:defRPr>
      </a:lvl1pPr>
      <a:lvl2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2pPr>
      <a:lvl3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3pPr>
      <a:lvl4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4pPr>
      <a:lvl5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6pPr>
      <a:lvl7pPr marL="9144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7pPr>
      <a:lvl8pPr marL="13716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8pPr>
      <a:lvl9pPr marL="18288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defTabSz="95885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>
              <a:spcBef>
                <a:spcPct val="0"/>
              </a:spcBef>
              <a:defRPr/>
            </a:pPr>
            <a:fld id="{8E40484F-73C2-42D4-BDDE-84C4D77D163C}" type="slidenum">
              <a:rPr lang="en-US" b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134351" cy="1125538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title</a:t>
            </a:r>
            <a:r>
              <a:rPr lang="el-GR" dirty="0" smtClean="0"/>
              <a:t> </a:t>
            </a:r>
            <a:r>
              <a:rPr lang="el-GR" dirty="0" err="1" smtClean="0"/>
              <a:t>style</a:t>
            </a:r>
            <a:endParaRPr lang="el-G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088" y="1652588"/>
            <a:ext cx="95186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text</a:t>
            </a:r>
            <a:r>
              <a:rPr lang="el-GR" dirty="0" smtClean="0"/>
              <a:t> </a:t>
            </a:r>
            <a:r>
              <a:rPr lang="el-GR" dirty="0" err="1" smtClean="0"/>
              <a:t>styles</a:t>
            </a:r>
            <a:endParaRPr lang="el-GR" dirty="0" smtClean="0"/>
          </a:p>
          <a:p>
            <a:pPr lvl="1"/>
            <a:r>
              <a:rPr lang="el-GR" dirty="0" err="1" smtClean="0"/>
              <a:t>Second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  <a:p>
            <a:pPr lvl="2"/>
            <a:r>
              <a:rPr lang="el-GR" dirty="0" err="1" smtClean="0"/>
              <a:t>Third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4351"/>
            <a:ext cx="9906000" cy="293687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300" b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&lt;Event&gt; – &lt;Place&gt; &lt;Date (DD-Month-YYYY)&gt;					</a:t>
            </a:r>
            <a:fld id="{711545AC-028C-461E-87A2-BB0A701371C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59828"/>
            <a:ext cx="9906000" cy="49480"/>
          </a:xfrm>
          <a:prstGeom prst="rect">
            <a:avLst/>
          </a:prstGeom>
          <a:solidFill>
            <a:srgbClr val="CF4901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14301"/>
            <a:ext cx="9906000" cy="494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9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 dt="0"/>
  <p:txStyles>
    <p:titleStyle>
      <a:lvl1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2pPr>
      <a:lvl3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3pPr>
      <a:lvl4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4pPr>
      <a:lvl5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6pPr>
      <a:lvl7pPr marL="9144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7pPr>
      <a:lvl8pPr marL="13716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8pPr>
      <a:lvl9pPr marL="18288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defTabSz="95885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134351" cy="1125538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title</a:t>
            </a:r>
            <a:r>
              <a:rPr lang="el-GR" dirty="0" smtClean="0"/>
              <a:t> </a:t>
            </a:r>
            <a:r>
              <a:rPr lang="el-GR" dirty="0" err="1" smtClean="0"/>
              <a:t>style</a:t>
            </a:r>
            <a:endParaRPr lang="el-G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088" y="1652588"/>
            <a:ext cx="95186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text</a:t>
            </a:r>
            <a:r>
              <a:rPr lang="el-GR" dirty="0" smtClean="0"/>
              <a:t> </a:t>
            </a:r>
            <a:r>
              <a:rPr lang="el-GR" dirty="0" err="1" smtClean="0"/>
              <a:t>styles</a:t>
            </a:r>
            <a:endParaRPr lang="el-GR" dirty="0" smtClean="0"/>
          </a:p>
          <a:p>
            <a:pPr lvl="1"/>
            <a:r>
              <a:rPr lang="el-GR" dirty="0" err="1" smtClean="0"/>
              <a:t>Second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  <a:p>
            <a:pPr lvl="2"/>
            <a:r>
              <a:rPr lang="el-GR" dirty="0" err="1" smtClean="0"/>
              <a:t>Third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4345"/>
            <a:ext cx="9906000" cy="293687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300" b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&lt;Event&gt; – &lt;Place&gt; &lt;Date (DD-Month-YYYY)&gt;					</a:t>
            </a:r>
            <a:fld id="{711545AC-028C-461E-87A2-BB0A701371C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59828"/>
            <a:ext cx="9906000" cy="49480"/>
          </a:xfrm>
          <a:prstGeom prst="rect">
            <a:avLst/>
          </a:prstGeom>
          <a:solidFill>
            <a:srgbClr val="CF4901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14301"/>
            <a:ext cx="9906000" cy="494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2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dt="0"/>
  <p:txStyles>
    <p:titleStyle>
      <a:lvl1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2pPr>
      <a:lvl3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3pPr>
      <a:lvl4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4pPr>
      <a:lvl5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6pPr>
      <a:lvl7pPr marL="9144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7pPr>
      <a:lvl8pPr marL="13716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8pPr>
      <a:lvl9pPr marL="18288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defTabSz="95885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134351" cy="1125538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title</a:t>
            </a:r>
            <a:r>
              <a:rPr lang="el-GR" dirty="0" smtClean="0"/>
              <a:t> </a:t>
            </a:r>
            <a:r>
              <a:rPr lang="el-GR" dirty="0" err="1" smtClean="0"/>
              <a:t>style</a:t>
            </a:r>
            <a:endParaRPr lang="el-G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088" y="1652588"/>
            <a:ext cx="95186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text</a:t>
            </a:r>
            <a:r>
              <a:rPr lang="el-GR" dirty="0" smtClean="0"/>
              <a:t> </a:t>
            </a:r>
            <a:r>
              <a:rPr lang="el-GR" dirty="0" err="1" smtClean="0"/>
              <a:t>styles</a:t>
            </a:r>
            <a:endParaRPr lang="el-GR" dirty="0" smtClean="0"/>
          </a:p>
          <a:p>
            <a:pPr lvl="1"/>
            <a:r>
              <a:rPr lang="el-GR" dirty="0" err="1" smtClean="0"/>
              <a:t>Second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  <a:p>
            <a:pPr lvl="2"/>
            <a:r>
              <a:rPr lang="el-GR" dirty="0" err="1" smtClean="0"/>
              <a:t>Third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4337"/>
            <a:ext cx="9906000" cy="293687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300" b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&lt;Event&gt; – &lt;Place&gt; &lt;Date (DD-Month-YYYY)&gt;					</a:t>
            </a:r>
            <a:fld id="{711545AC-028C-461E-87A2-BB0A701371CB}" type="slidenum">
              <a:rPr lang="el-G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59828"/>
            <a:ext cx="9906000" cy="49480"/>
          </a:xfrm>
          <a:prstGeom prst="rect">
            <a:avLst/>
          </a:prstGeom>
          <a:solidFill>
            <a:srgbClr val="CF4901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14301"/>
            <a:ext cx="9906000" cy="494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6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hdr="0" dt="0"/>
  <p:txStyles>
    <p:titleStyle>
      <a:lvl1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2pPr>
      <a:lvl3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3pPr>
      <a:lvl4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4pPr>
      <a:lvl5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6pPr>
      <a:lvl7pPr marL="9144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7pPr>
      <a:lvl8pPr marL="13716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8pPr>
      <a:lvl9pPr marL="18288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defTabSz="95885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0A8FA2F-317A-4A25-A4F4-1728CECB3D6B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7/11/2018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BEBEEB-38F3-4CFF-B209-38E3896C0A02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54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45550" y="24825"/>
            <a:ext cx="8854269" cy="13332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58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pic>
        <p:nvPicPr>
          <p:cNvPr id="6" name="Picture 5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82" y="113731"/>
            <a:ext cx="1500875" cy="15008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143054" y="2757589"/>
            <a:ext cx="10170221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MOLEKULSKA DINAMIKA I DIZAJN LJEKOVA</a:t>
            </a:r>
            <a:endParaRPr lang="sr-Latn-ME" sz="35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Latn-ME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POMOĆU RAČUNARSKIH SIMULACIJA</a:t>
            </a:r>
            <a:r>
              <a:rPr lang="en-US" sz="3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990" y="4987222"/>
            <a:ext cx="92407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sr-Latn-ME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</a:t>
            </a:r>
            <a:r>
              <a:rPr lang="sr-Latn-ME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 Miljan Bigović</a:t>
            </a:r>
          </a:p>
          <a:p>
            <a:r>
              <a:rPr lang="sr-Latn-M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Podgorica</a:t>
            </a:r>
            <a:r>
              <a:rPr lang="sr-Latn-M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23.04.2018.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24826"/>
            <a:ext cx="2194560" cy="158978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58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5" name="Picture 2" descr="Image result for organic synthesis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0"/>
            <a:ext cx="7164288" cy="697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0659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Alilovanje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prisustvu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indijuma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71024" y="908720"/>
          <a:ext cx="9099661" cy="1800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CS ChemDraw Drawing" r:id="rId3" imgW="6427832" imgH="1264639" progId="ChemDraw.Document.6.0">
                  <p:embed/>
                </p:oleObj>
              </mc:Choice>
              <mc:Fallback>
                <p:oleObj name="CS ChemDraw Drawing" r:id="rId3" imgW="6427832" imgH="126463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24" y="908720"/>
                        <a:ext cx="9099661" cy="1800994"/>
                      </a:xfrm>
                      <a:prstGeom prst="rect">
                        <a:avLst/>
                      </a:prstGeom>
                      <a:solidFill>
                        <a:srgbClr val="00206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1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-1455738" y="3284985"/>
          <a:ext cx="5582318" cy="3469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CS ChemDraw Drawing" r:id="rId5" imgW="4723965" imgH="2570577" progId="ChemDraw.Document.6.0">
                  <p:embed/>
                </p:oleObj>
              </mc:Choice>
              <mc:Fallback>
                <p:oleObj name="CS ChemDraw Drawing" r:id="rId5" imgW="4723965" imgH="257057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55738" y="3284985"/>
                        <a:ext cx="5582318" cy="3469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117065" y="3140969"/>
          <a:ext cx="7305311" cy="3710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CS ChemDraw Drawing" r:id="rId7" imgW="6212959" imgH="4205835" progId="ChemDraw.Document.6.0">
                  <p:embed/>
                </p:oleObj>
              </mc:Choice>
              <mc:Fallback>
                <p:oleObj name="CS ChemDraw Drawing" r:id="rId7" imgW="6212959" imgH="420583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065" y="3140969"/>
                        <a:ext cx="7305311" cy="37105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169024" y="2420888"/>
            <a:ext cx="1152128" cy="2160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473280" y="921443"/>
            <a:ext cx="0" cy="172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06974" y="921443"/>
            <a:ext cx="0" cy="172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3280" y="921443"/>
            <a:ext cx="194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73280" y="2622848"/>
            <a:ext cx="194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97024" y="2802314"/>
            <a:ext cx="914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17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Bigovic, M.; Maslak, V.; Tokic-Vujosevic Z.; Divjakovic, V.; Saicic, R. N. </a:t>
            </a:r>
            <a:r>
              <a:rPr lang="sr-Latn-CS" sz="1700" b="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Org. Lett. </a:t>
            </a:r>
            <a:r>
              <a:rPr lang="sr-Latn-CS" sz="17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2011, </a:t>
            </a:r>
            <a:r>
              <a:rPr lang="sr-Latn-CS" sz="1700" b="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13, </a:t>
            </a:r>
            <a:r>
              <a:rPr lang="sr-Latn-CS" sz="17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4720.</a:t>
            </a:r>
            <a:endParaRPr lang="en-US" sz="1700" b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00440" y="2445325"/>
            <a:ext cx="8443664" cy="2880320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 smtClean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03486" cy="1125538"/>
          </a:xfrm>
        </p:spPr>
        <p:txBody>
          <a:bodyPr/>
          <a:lstStyle/>
          <a:p>
            <a:pPr lvl="0" defTabSz="9144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kern="1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Reakcije</a:t>
            </a:r>
            <a:r>
              <a:rPr lang="en-US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alilovanja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vodenoj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sredini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866"/>
            <a:ext cx="9989587" cy="532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70133" y="1125538"/>
            <a:ext cx="85072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sr-Latn-C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Prednosti vode kao rastvarača:</a:t>
            </a:r>
          </a:p>
          <a:p>
            <a:pPr lvl="1" fontAlgn="auto">
              <a:spcAft>
                <a:spcPts val="0"/>
              </a:spcAft>
            </a:pPr>
            <a:r>
              <a:rPr lang="sr-Latn-C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Izbjegavanje organskih rastvarača;</a:t>
            </a:r>
          </a:p>
          <a:p>
            <a:pPr lvl="1" fontAlgn="auto">
              <a:spcAft>
                <a:spcPts val="0"/>
              </a:spcAft>
            </a:pPr>
            <a:r>
              <a:rPr lang="sr-Latn-C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Nije potrebno obezbjeđivati anhidrovane uslove;</a:t>
            </a:r>
          </a:p>
          <a:p>
            <a:pPr lvl="1" fontAlgn="auto">
              <a:spcAft>
                <a:spcPts val="0"/>
              </a:spcAft>
            </a:pPr>
            <a:r>
              <a:rPr lang="sr-Latn-C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 mnogim slučajevima nije neophodna zaštita grupa;</a:t>
            </a:r>
          </a:p>
          <a:p>
            <a:pPr lvl="1" fontAlgn="auto">
              <a:spcAft>
                <a:spcPts val="0"/>
              </a:spcAft>
            </a:pPr>
            <a:r>
              <a:rPr lang="sr-Latn-C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Vodorastvorna jedinjenja se mogu koristiti direktno;</a:t>
            </a:r>
          </a:p>
          <a:p>
            <a:pPr lvl="1" fontAlgn="auto">
              <a:spcAft>
                <a:spcPts val="0"/>
              </a:spcAft>
            </a:pPr>
            <a:r>
              <a:rPr lang="sr-Latn-C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Ekološki i ekonomski aspekti.</a:t>
            </a:r>
            <a:endParaRPr lang="en-US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32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32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32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Dihidro</a:t>
            </a:r>
            <a:r>
              <a:rPr lang="sr-Latn-CS" sz="32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ketonski</a:t>
            </a:r>
            <a:r>
              <a:rPr lang="en-US" sz="32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fragment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7096" y="3861048"/>
            <a:ext cx="2232248" cy="2088232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304928" y="1844824"/>
          <a:ext cx="1584176" cy="1371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name="CS ChemDraw Drawing" r:id="rId3" imgW="697527" imgH="606271" progId="ChemDraw.Document.6.0">
                  <p:embed/>
                </p:oleObj>
              </mc:Choice>
              <mc:Fallback>
                <p:oleObj name="CS ChemDraw Drawing" r:id="rId3" imgW="697527" imgH="6062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04928" y="1844824"/>
                        <a:ext cx="1584176" cy="1371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144688" y="3861049"/>
          <a:ext cx="1368152" cy="1887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CS ChemDraw Drawing" r:id="rId5" imgW="699147" imgH="962853" progId="ChemDraw.Document.6.0">
                  <p:embed/>
                </p:oleObj>
              </mc:Choice>
              <mc:Fallback>
                <p:oleObj name="CS ChemDraw Drawing" r:id="rId5" imgW="699147" imgH="96285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44688" y="3861049"/>
                        <a:ext cx="1368152" cy="1887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177136" y="4005065"/>
          <a:ext cx="1368152" cy="1871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CS ChemDraw Drawing" r:id="rId7" imgW="697527" imgH="955295" progId="ChemDraw.Document.6.0">
                  <p:embed/>
                </p:oleObj>
              </mc:Choice>
              <mc:Fallback>
                <p:oleObj name="CS ChemDraw Drawing" r:id="rId7" imgW="697527" imgH="9552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77136" y="4005065"/>
                        <a:ext cx="1368152" cy="1871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3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5" name="Picture 2" descr="C:\Users\Miljan\Desktop\prir. pr\nature12959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3548"/>
            <a:ext cx="10005556" cy="3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5" name="Content Placeholder 4" descr="C:\Users\Miljan\Desktop\prir. pr\marinedrugs-12-01580-g001-102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9" y="0"/>
            <a:ext cx="7273625" cy="62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Miljan\Desktop\prir. pr\nchem.178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81" y="0"/>
            <a:ext cx="8947896" cy="65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1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5544" y="124619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/>
              </a:rPr>
              <a:t>Rendgenska strukturna analiza</a:t>
            </a:r>
            <a:r>
              <a:rPr kumimoji="0" lang="sr-Latn-CS" sz="3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/>
              </a:rPr>
              <a:t> (RSA)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7141401" y="6486481"/>
            <a:ext cx="206375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1A5DABF-0DB5-43BF-B14F-970E0DE088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2" descr="https://encrypted-tbn3.gstatic.com/images?q=tbn:ANd9GcRcBtmOdLcagEd1E_gyxWrZ-w-homv3CezvfcQrjsr1ThqgvM7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62" y="4603186"/>
            <a:ext cx="1743075" cy="22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bealbio.wikispaces.com/file/view/bio_2.jpg/112596459/bio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4" y="1242228"/>
            <a:ext cx="4492370" cy="303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73" y="1125538"/>
            <a:ext cx="3350759" cy="290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http://www.mnh.si.edu/earth/text/images/2_0_0_0/2222scree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97" y="4603185"/>
            <a:ext cx="2800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6081873" y="3739089"/>
            <a:ext cx="3350759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</a:pPr>
            <a:endParaRPr lang="en-US" b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6065" y="3631948"/>
            <a:ext cx="27366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sr-Latn-C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Wilhelm Conrad Rontgen</a:t>
            </a:r>
            <a:endParaRPr lang="en-US" sz="18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  <a:p>
            <a:pPr algn="ctr">
              <a:spcBef>
                <a:spcPct val="0"/>
              </a:spcBef>
              <a:defRPr/>
            </a:pPr>
            <a:r>
              <a:rPr lang="sr-Latn-CS" sz="1800" b="0" kern="0" dirty="0">
                <a:solidFill>
                  <a:srgbClr val="252525"/>
                </a:solidFill>
                <a:latin typeface="Times"/>
              </a:rPr>
              <a:t>(</a:t>
            </a:r>
            <a:r>
              <a:rPr lang="en-US" sz="1800" b="0" kern="0" dirty="0">
                <a:solidFill>
                  <a:srgbClr val="252525"/>
                </a:solidFill>
                <a:latin typeface="Times"/>
              </a:rPr>
              <a:t>1</a:t>
            </a:r>
            <a:r>
              <a:rPr lang="sr-Latn-CS" sz="1800" b="0" kern="0" dirty="0">
                <a:solidFill>
                  <a:srgbClr val="252525"/>
                </a:solidFill>
                <a:latin typeface="Times"/>
              </a:rPr>
              <a:t>845</a:t>
            </a:r>
            <a:r>
              <a:rPr lang="en-US" sz="1800" b="0" kern="0" dirty="0">
                <a:solidFill>
                  <a:srgbClr val="252525"/>
                </a:solidFill>
                <a:latin typeface="Times"/>
              </a:rPr>
              <a:t>–1</a:t>
            </a:r>
            <a:r>
              <a:rPr lang="sr-Latn-CS" sz="1800" b="0" kern="0" dirty="0">
                <a:solidFill>
                  <a:srgbClr val="252525"/>
                </a:solidFill>
                <a:latin typeface="Times"/>
              </a:rPr>
              <a:t>923)</a:t>
            </a:r>
            <a:endParaRPr lang="en-US" sz="18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392" y="4839919"/>
            <a:ext cx="46297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,,</a:t>
            </a:r>
            <a:r>
              <a:rPr lang="sr-Latn-C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Kristalografija rendgenskim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zracima je ključ genetike“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– </a:t>
            </a:r>
            <a:r>
              <a:rPr lang="sr-Latn-C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J. Watson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609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5544" y="124619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en-US" sz="3400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Rendgenska strukturna analiza</a:t>
            </a:r>
            <a:r>
              <a:rPr lang="sr-Latn-CS" sz="3400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 (RSA)</a:t>
            </a:r>
            <a:endParaRPr lang="en-US" sz="34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5544" y="2614636"/>
            <a:ext cx="89154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44" y="1139054"/>
            <a:ext cx="6085998" cy="372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760144" y="5089300"/>
          <a:ext cx="6426200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CS ChemDraw Drawing" r:id="rId4" imgW="5569960" imgH="1476267" progId="ChemDraw.Document.6.0">
                  <p:embed/>
                </p:oleObj>
              </mc:Choice>
              <mc:Fallback>
                <p:oleObj name="CS ChemDraw Drawing" r:id="rId4" imgW="5569960" imgH="147626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144" y="5089300"/>
                        <a:ext cx="6426200" cy="1704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68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5" y="1286828"/>
            <a:ext cx="9518650" cy="4921250"/>
          </a:xfrm>
        </p:spPr>
        <p:txBody>
          <a:bodyPr/>
          <a:lstStyle/>
          <a:p>
            <a:pPr lvl="1" eaLnBrk="1" hangingPunct="1">
              <a:buClr>
                <a:schemeClr val="accent2">
                  <a:lumMod val="75000"/>
                  <a:lumOff val="25000"/>
                </a:schemeClr>
              </a:buClr>
              <a:defRPr/>
            </a:pPr>
            <a:r>
              <a:rPr lang="sr-Latn-CS" b="1" u="sng" dirty="0" smtClean="0">
                <a:solidFill>
                  <a:srgbClr val="C00000"/>
                </a:solidFill>
              </a:rPr>
              <a:t>ENOL-KARBONATI KAO MOLEKULSKI MODELI ZA RAČUNARSKE SIMULACIJE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solidFill>
                  <a:prstClr val="white"/>
                </a:solidFill>
                <a:latin typeface="Calibri"/>
              </a:rPr>
              <a:t>VI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-</a:t>
            </a:r>
            <a:r>
              <a:rPr lang="sr-Latn-ME" dirty="0">
                <a:solidFill>
                  <a:prstClr val="white"/>
                </a:solidFill>
                <a:latin typeface="Calibri"/>
              </a:rPr>
              <a:t>SEEM PSC0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ED7D3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677099" y="1828800"/>
          <a:ext cx="6551802" cy="4276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r:id="rId3" imgW="4452915" imgH="2899685" progId="Unknown">
                  <p:embed/>
                </p:oleObj>
              </mc:Choice>
              <mc:Fallback>
                <p:oleObj r:id="rId3" imgW="4452915" imgH="2899685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099" y="1828800"/>
                        <a:ext cx="6551802" cy="42765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Clr>
                <a:schemeClr val="accent2">
                  <a:lumMod val="75000"/>
                  <a:lumOff val="25000"/>
                </a:schemeClr>
              </a:buClr>
              <a:defRPr/>
            </a:pPr>
            <a:r>
              <a:rPr lang="sr-Latn-CS" u="sng" dirty="0" smtClean="0">
                <a:solidFill>
                  <a:srgbClr val="FFFF00"/>
                </a:solidFill>
              </a:rPr>
              <a:t>- </a:t>
            </a:r>
            <a:r>
              <a:rPr lang="sr-Latn-CS" b="1" dirty="0" smtClean="0">
                <a:solidFill>
                  <a:srgbClr val="FFFF00"/>
                </a:solidFill>
              </a:rPr>
              <a:t>INTERAKCIJA MOLEKULA I RECEPTORA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latin typeface="+mj-lt"/>
              </a:rPr>
              <a:t>VI</a:t>
            </a:r>
            <a:r>
              <a:rPr lang="en-US" dirty="0">
                <a:latin typeface="+mj-lt"/>
              </a:rPr>
              <a:t>-</a:t>
            </a:r>
            <a:r>
              <a:rPr lang="sr-Latn-ME" dirty="0">
                <a:latin typeface="+mj-lt"/>
              </a:rPr>
              <a:t>SEEM </a:t>
            </a:r>
            <a:r>
              <a:rPr lang="sr-Latn-ME" dirty="0" smtClean="0">
                <a:latin typeface="+mj-lt"/>
              </a:rPr>
              <a:t>PSC0</a:t>
            </a:r>
            <a:r>
              <a:rPr lang="en-US" dirty="0" smtClean="0">
                <a:latin typeface="+mj-lt"/>
              </a:rPr>
              <a:t>3</a:t>
            </a:r>
            <a:r>
              <a:rPr lang="en-US" dirty="0" smtClean="0"/>
              <a:t>					</a:t>
            </a:r>
            <a:fld id="{70F2B333-24EA-4DE2-9D5F-F92EB537375C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0" y="2361832"/>
            <a:ext cx="8061631" cy="402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elijska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  <a:r>
              <a:rPr lang="sr-Latn-M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mbrana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33483" y="19467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579886"/>
              </p:ext>
            </p:extLst>
          </p:nvPr>
        </p:nvGraphicFramePr>
        <p:xfrm>
          <a:off x="1902541" y="1336514"/>
          <a:ext cx="6599844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ChemSketch" r:id="rId3" imgW="4388994" imgH="1049769" progId="ACD.ChemSketchCDX">
                  <p:embed/>
                </p:oleObj>
              </mc:Choice>
              <mc:Fallback>
                <p:oleObj name="ChemSketch" r:id="rId3" imgW="4388994" imgH="1049769" progId="ACD.ChemSketchCDX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2541" y="1336514"/>
                        <a:ext cx="6599844" cy="157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25213" y="3521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308752"/>
              </p:ext>
            </p:extLst>
          </p:nvPr>
        </p:nvGraphicFramePr>
        <p:xfrm>
          <a:off x="2227007" y="3068383"/>
          <a:ext cx="5697914" cy="1445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ChemSketch" r:id="rId5" imgW="3786850" imgH="965682" progId="ACD.ChemSketchCDX">
                  <p:embed/>
                </p:oleObj>
              </mc:Choice>
              <mc:Fallback>
                <p:oleObj name="ChemSketch" r:id="rId5" imgW="3786850" imgH="965682" progId="ACD.ChemSketchCDX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007" y="3068383"/>
                        <a:ext cx="5697914" cy="1445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625213" y="467821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190973"/>
              </p:ext>
            </p:extLst>
          </p:nvPr>
        </p:nvGraphicFramePr>
        <p:xfrm>
          <a:off x="1976471" y="4830410"/>
          <a:ext cx="6198986" cy="1531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ChemSketch" r:id="rId7" imgW="4125367" imgH="1020734" progId="ACD.ChemSketchCDX">
                  <p:embed/>
                </p:oleObj>
              </mc:Choice>
              <mc:Fallback>
                <p:oleObj name="ChemSketch" r:id="rId7" imgW="4125367" imgH="1020734" progId="ACD.ChemSketchCDX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71" y="4830410"/>
                        <a:ext cx="6198986" cy="1531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881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1" y="1700808"/>
            <a:ext cx="8639329" cy="49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20952" y="6310496"/>
            <a:ext cx="1224136" cy="288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8755" y="1700808"/>
            <a:ext cx="3960440" cy="46096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3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6" y="1676400"/>
            <a:ext cx="4316413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569" r="1053" b="1704"/>
          <a:stretch>
            <a:fillRect/>
          </a:stretch>
        </p:blipFill>
        <p:spPr bwMode="auto">
          <a:xfrm>
            <a:off x="7527925" y="2790825"/>
            <a:ext cx="1506538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8544" y="5765400"/>
            <a:ext cx="1297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sr-Latn-C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Šišarka</a:t>
            </a:r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401273" y="5847656"/>
            <a:ext cx="19094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sr-Latn-C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Pomorandža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693989"/>
            <a:ext cx="1476375" cy="295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pic>
        <p:nvPicPr>
          <p:cNvPr id="13314" name="Picture 2" descr="Image result for enzyme receptor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510507"/>
            <a:ext cx="9505417" cy="46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solidFill>
                  <a:prstClr val="white"/>
                </a:solidFill>
                <a:latin typeface="Calibri"/>
              </a:rPr>
              <a:t>VI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-</a:t>
            </a:r>
            <a:r>
              <a:rPr lang="sr-Latn-ME" dirty="0">
                <a:solidFill>
                  <a:prstClr val="white"/>
                </a:solidFill>
                <a:latin typeface="Calibri"/>
              </a:rPr>
              <a:t>SEEM PSC0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64568" y="0"/>
            <a:ext cx="7772400" cy="1143000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>
            <a:lvl1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4572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sr-Latn-CS" sz="4000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 razvoja novog lijeka</a:t>
            </a:r>
            <a:endParaRPr lang="en-US" sz="40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3" y="1807069"/>
            <a:ext cx="7019305" cy="318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13" y="5614898"/>
            <a:ext cx="5227549" cy="124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2872"/>
            <a:ext cx="8496944" cy="73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30" y="4983185"/>
            <a:ext cx="2880320" cy="17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7" y="2092415"/>
            <a:ext cx="2940505" cy="19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70467" y="116632"/>
            <a:ext cx="7772400" cy="1143000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>
            <a:lvl1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algn="r" defTabSz="95885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4572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r" defTabSz="95885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TAKSOL</a:t>
            </a:r>
            <a:endParaRPr lang="en-US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450069" y="1772816"/>
            <a:ext cx="1440160" cy="936104"/>
          </a:xfrm>
          <a:prstGeom prst="ellipse">
            <a:avLst/>
          </a:prstGeom>
          <a:solidFill>
            <a:srgbClr val="FF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</a:pPr>
            <a:endParaRPr lang="en-US" b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09184" y="3356992"/>
            <a:ext cx="1296144" cy="108012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</a:pPr>
            <a:endParaRPr lang="en-US" b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9" name="Picture 2" descr="https://upload.wikimedia.org/wikipedia/commons/thumb/5/59/Taxol.svg/2000px-Taxo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40" y="1196753"/>
            <a:ext cx="5966616" cy="40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thumb/3/31/Taxus_baccata_MHNT.jpg/250px-Taxus_baccata_MH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2492896"/>
            <a:ext cx="2381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10549" y="4850452"/>
            <a:ext cx="177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i="1" dirty="0" err="1">
                <a:solidFill>
                  <a:srgbClr val="000000"/>
                </a:solidFill>
                <a:latin typeface="arial"/>
              </a:rPr>
              <a:t>Taxus</a:t>
            </a:r>
            <a:r>
              <a:rPr lang="en-US" sz="1800" b="0" i="1" dirty="0">
                <a:solidFill>
                  <a:srgbClr val="000000"/>
                </a:solidFill>
                <a:latin typeface="arial"/>
              </a:rPr>
              <a:t> b</a:t>
            </a:r>
            <a:r>
              <a:rPr lang="sr-Latn-CS" sz="1800" b="0" i="1" dirty="0">
                <a:solidFill>
                  <a:srgbClr val="000000"/>
                </a:solidFill>
                <a:latin typeface="arial"/>
              </a:rPr>
              <a:t>revifolia</a:t>
            </a:r>
            <a:endParaRPr lang="en-US" sz="1800" b="0" i="1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938" y="5733256"/>
            <a:ext cx="74678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2500" dirty="0">
                <a:solidFill>
                  <a:srgbClr val="000000"/>
                </a:solidFill>
                <a:latin typeface="Times"/>
              </a:rPr>
              <a:t>Terapija 1 pacijenta – 3 stabla tise.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2500" dirty="0">
                <a:solidFill>
                  <a:srgbClr val="000000"/>
                </a:solidFill>
                <a:latin typeface="Times"/>
              </a:rPr>
              <a:t>Za izolovanje 0.5 g taksola – 12 kg kore tise.</a:t>
            </a:r>
          </a:p>
        </p:txBody>
      </p:sp>
    </p:spTree>
    <p:extLst>
      <p:ext uri="{BB962C8B-B14F-4D97-AF65-F5344CB8AC3E}">
        <p14:creationId xmlns:p14="http://schemas.microsoft.com/office/powerpoint/2010/main" val="17900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333409" y="5311987"/>
            <a:ext cx="1614311" cy="1336885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8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82476" y="217441"/>
            <a:ext cx="1174044" cy="102123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800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37320" y="548681"/>
            <a:ext cx="7924800" cy="5703423"/>
          </a:xfrm>
        </p:spPr>
        <p:txBody>
          <a:bodyPr/>
          <a:lstStyle/>
          <a:p>
            <a:pPr marL="0" indent="0" algn="ctr">
              <a:buNone/>
              <a:defRPr/>
            </a:pP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3234" name="Picture 2" descr="http://www.ecompound.com/drug%20info%20folder/Graphics/KeySynthesis/Taxol%20total%20synthes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8" y="360158"/>
            <a:ext cx="7185756" cy="651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308920" y="1337032"/>
            <a:ext cx="3962400" cy="37878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71474" y="88116"/>
            <a:ext cx="4262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TOTALNA SINTEZA TAKSOLA</a:t>
            </a:r>
            <a:endParaRPr lang="en-US" sz="2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4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1882"/>
            <a:ext cx="469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PARCIJALNA SINTEZA TAKSOLA</a:t>
            </a: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900578" y="6582899"/>
            <a:ext cx="206375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1A5DABF-0DB5-43BF-B14F-970E0DE088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4" descr="http://www.scienceinschool.org/sites/default/files/articleContentImages/28/naturalproducts/issue28naturalproducts1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02" y="1113560"/>
            <a:ext cx="6697551" cy="574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hobibonsai.com/index.php?action=dlattach;topic=668.0;attach=55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508600"/>
            <a:ext cx="2187824" cy="16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6254" y="3332767"/>
            <a:ext cx="16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i="1" dirty="0" err="1">
                <a:solidFill>
                  <a:srgbClr val="000000"/>
                </a:solidFill>
                <a:latin typeface="arial"/>
              </a:rPr>
              <a:t>Taxus</a:t>
            </a:r>
            <a:r>
              <a:rPr lang="en-US" sz="1800" b="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0" i="1" dirty="0" err="1">
                <a:solidFill>
                  <a:srgbClr val="000000"/>
                </a:solidFill>
                <a:latin typeface="arial"/>
              </a:rPr>
              <a:t>baccata</a:t>
            </a:r>
            <a:endParaRPr lang="en-US" sz="1800" b="0" i="1" dirty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10" name="Picture 6" descr="http://www.erudit.org/revue/fedorapct/erudit:erudit.ms34.ms1287.013180arf001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4" y="4134696"/>
            <a:ext cx="1971158" cy="22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5915" y="6395045"/>
            <a:ext cx="15568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sr-Latn-CS" sz="1800" dirty="0">
                <a:solidFill>
                  <a:srgbClr val="000000"/>
                </a:solidFill>
                <a:latin typeface="Arial"/>
              </a:rPr>
              <a:t>Pierre Potier</a:t>
            </a:r>
          </a:p>
          <a:p>
            <a:pPr algn="ctr">
              <a:spcBef>
                <a:spcPct val="0"/>
              </a:spcBef>
              <a:defRPr/>
            </a:pPr>
            <a:r>
              <a:rPr lang="sr-Latn-CS" sz="1800" b="0" kern="0" dirty="0">
                <a:solidFill>
                  <a:srgbClr val="000000"/>
                </a:solidFill>
                <a:latin typeface="Times"/>
              </a:rPr>
              <a:t>(1934</a:t>
            </a:r>
            <a:r>
              <a:rPr lang="en-US" sz="1800" b="0" kern="0" dirty="0">
                <a:solidFill>
                  <a:srgbClr val="000000"/>
                </a:solidFill>
                <a:latin typeface="Times"/>
              </a:rPr>
              <a:t>–</a:t>
            </a:r>
            <a:r>
              <a:rPr lang="sr-Latn-CS" sz="1800" b="0" kern="0" dirty="0">
                <a:solidFill>
                  <a:srgbClr val="000000"/>
                </a:solidFill>
                <a:latin typeface="Times"/>
              </a:rPr>
              <a:t>2006)</a:t>
            </a:r>
            <a:endParaRPr lang="en-US" sz="18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4839" y="640511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CS" sz="1800" dirty="0">
                <a:solidFill>
                  <a:srgbClr val="000000"/>
                </a:solidFill>
                <a:latin typeface="Times"/>
              </a:rPr>
              <a:t>Za izolovanje 1 g deacetil-bakatina – 3 kg iglica tise.</a:t>
            </a:r>
            <a:endParaRPr lang="en-US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8051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solidFill>
                  <a:prstClr val="white"/>
                </a:solidFill>
                <a:latin typeface="Calibri"/>
              </a:rPr>
              <a:t>VI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-</a:t>
            </a:r>
            <a:r>
              <a:rPr lang="sr-Latn-ME" dirty="0">
                <a:solidFill>
                  <a:prstClr val="white"/>
                </a:solidFill>
                <a:latin typeface="Calibri"/>
              </a:rPr>
              <a:t>SEEM PSC0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ED7D3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0" y="2124222"/>
          <a:ext cx="4339640" cy="2996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r:id="rId3" imgW="3412023" imgH="2368013" progId="Unknown">
                  <p:embed/>
                </p:oleObj>
              </mc:Choice>
              <mc:Fallback>
                <p:oleObj r:id="rId3" imgW="3412023" imgH="2368013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24222"/>
                        <a:ext cx="4339640" cy="2996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76" y="1755847"/>
            <a:ext cx="5700544" cy="393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9457" y="5776072"/>
            <a:ext cx="209300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17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RSA enol-karbonata</a:t>
            </a:r>
            <a:endParaRPr lang="en-US" sz="1700" dirty="0">
              <a:solidFill>
                <a:srgbClr val="ED7D3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95092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CS" sz="1400" dirty="0">
                <a:solidFill>
                  <a:srgbClr val="000000"/>
                </a:solidFill>
                <a:latin typeface="Times New Roman"/>
                <a:ea typeface="Times New Roman"/>
              </a:rPr>
              <a:t>Strukturna formula </a:t>
            </a:r>
            <a:r>
              <a:rPr lang="en-US" sz="1400" dirty="0">
                <a:solidFill>
                  <a:srgbClr val="000000"/>
                </a:solidFill>
                <a:latin typeface="Times New Roman"/>
                <a:ea typeface="Times New Roman"/>
              </a:rPr>
              <a:t>(2R,3R,4R,5S)-5-hidroksi-5-((S)-5-metilen-2-okso-1,3-dioksolan-4-il)pentan-1,2,3,4-tetraacetata</a:t>
            </a:r>
            <a:endParaRPr lang="en-US" sz="1400" dirty="0">
              <a:solidFill>
                <a:srgbClr val="ED7D3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>
                <a:solidFill>
                  <a:prstClr val="white"/>
                </a:solidFill>
              </a:rPr>
              <a:t>VI</a:t>
            </a:r>
            <a:r>
              <a:rPr lang="en-US">
                <a:solidFill>
                  <a:prstClr val="white"/>
                </a:solidFill>
              </a:rPr>
              <a:t>-</a:t>
            </a:r>
            <a:r>
              <a:rPr lang="sr-Latn-ME">
                <a:solidFill>
                  <a:prstClr val="white"/>
                </a:solidFill>
              </a:rPr>
              <a:t>SEEM PSC0</a:t>
            </a:r>
            <a:r>
              <a:rPr lang="en-US">
                <a:solidFill>
                  <a:prstClr val="white"/>
                </a:solidFill>
              </a:rPr>
              <a:t>3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2642" y="2096770"/>
            <a:ext cx="137405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ED7D3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72641" y="2096771"/>
          <a:ext cx="9157425" cy="31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ChemSketch" r:id="rId3" imgW="6013496" imgH="2078422" progId="ACD.ChemSketchCDX">
                  <p:embed/>
                </p:oleObj>
              </mc:Choice>
              <mc:Fallback>
                <p:oleObj name="ChemSketch" r:id="rId3" imgW="6013496" imgH="2078422" progId="ACD.ChemSketchCD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641" y="2096771"/>
                        <a:ext cx="9157425" cy="3169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569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latin typeface="+mj-lt"/>
              </a:rPr>
              <a:t>VI</a:t>
            </a:r>
            <a:r>
              <a:rPr lang="en-US" dirty="0">
                <a:latin typeface="+mj-lt"/>
              </a:rPr>
              <a:t>-</a:t>
            </a:r>
            <a:r>
              <a:rPr lang="sr-Latn-ME" dirty="0">
                <a:latin typeface="+mj-lt"/>
              </a:rPr>
              <a:t>SEEM </a:t>
            </a:r>
            <a:r>
              <a:rPr lang="sr-Latn-ME" dirty="0" smtClean="0">
                <a:latin typeface="+mj-lt"/>
              </a:rPr>
              <a:t>PSC0</a:t>
            </a:r>
            <a:r>
              <a:rPr lang="en-US" dirty="0" smtClean="0">
                <a:latin typeface="+mj-lt"/>
              </a:rPr>
              <a:t>3</a:t>
            </a:r>
            <a:r>
              <a:rPr lang="en-US" dirty="0" smtClean="0"/>
              <a:t>					</a:t>
            </a:r>
            <a:fld id="{70F2B333-24EA-4DE2-9D5F-F92EB537375C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092"/>
            <a:ext cx="6956888" cy="521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active site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35" y="2681433"/>
            <a:ext cx="3110962" cy="36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solidFill>
                  <a:prstClr val="white"/>
                </a:solidFill>
                <a:latin typeface="Calibri"/>
              </a:rPr>
              <a:t>VI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-</a:t>
            </a:r>
            <a:r>
              <a:rPr lang="sr-Latn-ME" dirty="0">
                <a:solidFill>
                  <a:prstClr val="white"/>
                </a:solidFill>
                <a:latin typeface="Calibri"/>
              </a:rPr>
              <a:t>SEEM PSC0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					</a:t>
            </a:r>
            <a:fld id="{70F2B333-24EA-4DE2-9D5F-F92EB537375C}" type="slidenum">
              <a:rPr lang="el-GR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30" y="1198917"/>
            <a:ext cx="5615307" cy="444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76500" y="5772468"/>
            <a:ext cx="4953000" cy="756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28270" algn="ctr">
              <a:lnSpc>
                <a:spcPct val="105000"/>
              </a:lnSpc>
              <a:spcAft>
                <a:spcPts val="0"/>
              </a:spcAft>
            </a:pPr>
            <a:r>
              <a:rPr lang="sr-Latn-CS" sz="1400" dirty="0">
                <a:solidFill>
                  <a:srgbClr val="000000"/>
                </a:solidFill>
                <a:latin typeface="Times New Roman"/>
                <a:ea typeface="Times New Roman"/>
              </a:rPr>
              <a:t>Izgled </a:t>
            </a:r>
            <a:r>
              <a:rPr lang="en-US" sz="1400" dirty="0">
                <a:solidFill>
                  <a:srgbClr val="000000"/>
                </a:solidFill>
                <a:latin typeface="Times New Roman"/>
                <a:ea typeface="Times New Roman"/>
              </a:rPr>
              <a:t>(2R,3R,4R,5S)-5-hidroksi-5-((S)-5-metilen-2-okso-1,3-dioksolan-4-il)pentan-1,2,3,4-tetraacetata u program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VegaZZ</a:t>
            </a:r>
            <a:r>
              <a:rPr lang="en-US" sz="1400" dirty="0">
                <a:solidFill>
                  <a:srgbClr val="000000"/>
                </a:solidFill>
                <a:latin typeface="Times New Roman"/>
                <a:ea typeface="Times New Roman"/>
              </a:rPr>
              <a:t> (PDB format)</a:t>
            </a:r>
            <a:endParaRPr lang="en-US" sz="1400" dirty="0">
              <a:solidFill>
                <a:srgbClr val="ED7D31"/>
              </a:solidFill>
              <a:latin typeface="Times New Roman"/>
              <a:ea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/>
              <a:t>31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" y="2302561"/>
            <a:ext cx="4566496" cy="2942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229" y="2411223"/>
            <a:ext cx="4216509" cy="27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1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51" y="1072402"/>
            <a:ext cx="8155294" cy="54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5" name="Picture 4" descr="http://www.pandasthumb.org/archives/images/lock%26k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9" y="1309154"/>
            <a:ext cx="8977908" cy="30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36" y="4191338"/>
            <a:ext cx="3469609" cy="25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C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Interakcije lijeka i receptora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387476"/>
            <a:ext cx="583565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Image result for chymotrypsin active site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0197"/>
            <a:ext cx="4102060" cy="42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90" y="4278075"/>
            <a:ext cx="2120602" cy="1763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90" y="849313"/>
            <a:ext cx="1356422" cy="1820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888" y="2176960"/>
            <a:ext cx="2216126" cy="2261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0889" y="4438224"/>
            <a:ext cx="2345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sr-Latn-M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-HIDROKSI</a:t>
            </a: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-3</a:t>
            </a:r>
            <a:r>
              <a:rPr lang="sr-Latn-ME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</a:t>
            </a:r>
            <a:r>
              <a:rPr lang="sr-Latn-ME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METOKS</a:t>
            </a: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BENZALDEHID</a:t>
            </a: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 (VANILIN)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294" y="6041093"/>
            <a:ext cx="2105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sr-Latn-M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-HIDROKSI</a:t>
            </a: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-3</a:t>
            </a:r>
            <a:r>
              <a:rPr lang="sr-Latn-ME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</a:t>
            </a:r>
            <a:r>
              <a:rPr lang="sr-Latn-ME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ETOKSI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BENZALDEHID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958" y="2784014"/>
            <a:ext cx="2254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  <a:r>
              <a:rPr lang="sr-Latn-M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-HIDROKSI</a:t>
            </a: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-4</a:t>
            </a:r>
            <a:r>
              <a:rPr lang="sr-Latn-ME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-M</a:t>
            </a:r>
            <a:r>
              <a:rPr lang="sr-Latn-ME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ETOKSI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BENZALDEHID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8966" y="2522404"/>
            <a:ext cx="1933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sr-Latn-ME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-NITRO</a:t>
            </a:r>
            <a:r>
              <a:rPr lang="sr-Latn-M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-2</a:t>
            </a:r>
            <a:r>
              <a:rPr lang="sr-Latn-ME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-M</a:t>
            </a:r>
            <a:r>
              <a:rPr lang="sr-Latn-ME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ETOKSI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FENOL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690" y="644047"/>
            <a:ext cx="1702754" cy="1827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691" y="4211303"/>
            <a:ext cx="1767439" cy="18965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3957" y="4211303"/>
            <a:ext cx="2820302" cy="235301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088" y="735120"/>
            <a:ext cx="2366848" cy="276253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97659" y="6114187"/>
            <a:ext cx="2053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sr-Latn-ME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CIJANO</a:t>
            </a:r>
            <a:r>
              <a:rPr lang="sr-Latn-M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-2</a:t>
            </a:r>
            <a:r>
              <a:rPr lang="sr-Latn-ME" sz="1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-M</a:t>
            </a:r>
            <a:r>
              <a:rPr lang="sr-Latn-ME" sz="1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ETOKSI</a:t>
            </a:r>
            <a:endParaRPr lang="sr-Latn-ME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FENOL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80375" y="653572"/>
            <a:ext cx="2113014" cy="592026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86" y="43470"/>
            <a:ext cx="2835389" cy="212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5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84" y="2486249"/>
            <a:ext cx="2076008" cy="1939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57" y="2486249"/>
            <a:ext cx="2076008" cy="1939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816" y="2486249"/>
            <a:ext cx="2076008" cy="1939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1" y="4608292"/>
            <a:ext cx="3021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2-</a:t>
            </a:r>
            <a:r>
              <a:rPr lang="sr-Latn-ME" sz="1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PROPOKSI</a:t>
            </a: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-5</a:t>
            </a:r>
            <a:r>
              <a:rPr lang="sr-Latn-ME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-NITRO</a:t>
            </a:r>
            <a:r>
              <a:rPr lang="sr-Latn-M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ANILIN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(P-4000)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Veoma sladak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2010" y="4595035"/>
            <a:ext cx="302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4-</a:t>
            </a:r>
            <a:r>
              <a:rPr lang="sr-Latn-ME" sz="1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PROPOKSI</a:t>
            </a: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-3</a:t>
            </a:r>
            <a:r>
              <a:rPr lang="sr-Latn-ME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-NITRO</a:t>
            </a:r>
            <a:r>
              <a:rPr lang="sr-Latn-M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ANILIN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Bez ukusa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9192" y="4608292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4-</a:t>
            </a:r>
            <a:r>
              <a:rPr lang="sr-Latn-ME" sz="1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PROPOKSI</a:t>
            </a: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-1,3</a:t>
            </a:r>
            <a:r>
              <a:rPr lang="sr-Latn-ME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-DINITRO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BENZEN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r-Latn-M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gorak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2982" y="2164977"/>
            <a:ext cx="3100037" cy="356347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330" y="2084295"/>
            <a:ext cx="2877671" cy="40418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578" name="Picture 2" descr="Image result for jezik zone ukusa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21" y="195778"/>
            <a:ext cx="1905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smtClean="0"/>
              <a:t>VI</a:t>
            </a:r>
            <a:r>
              <a:rPr lang="en-US" smtClean="0"/>
              <a:t>-</a:t>
            </a:r>
            <a:r>
              <a:rPr lang="sr-Latn-ME" smtClean="0"/>
              <a:t>SEEM PSC0</a:t>
            </a:r>
            <a:r>
              <a:rPr lang="en-US" smtClean="0"/>
              <a:t>3					</a:t>
            </a:r>
            <a:fld id="{70F2B333-24EA-4DE2-9D5F-F92EB537375C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162"/>
            <a:ext cx="8823353" cy="62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r-Latn-ME" dirty="0">
                <a:latin typeface="+mj-lt"/>
              </a:rPr>
              <a:t>VI</a:t>
            </a:r>
            <a:r>
              <a:rPr lang="en-US" dirty="0">
                <a:latin typeface="+mj-lt"/>
              </a:rPr>
              <a:t>-</a:t>
            </a:r>
            <a:r>
              <a:rPr lang="sr-Latn-ME" dirty="0">
                <a:latin typeface="+mj-lt"/>
              </a:rPr>
              <a:t>SEEM </a:t>
            </a:r>
            <a:r>
              <a:rPr lang="sr-Latn-ME" dirty="0" smtClean="0">
                <a:latin typeface="+mj-lt"/>
              </a:rPr>
              <a:t>PSC0</a:t>
            </a:r>
            <a:r>
              <a:rPr lang="en-US" dirty="0" smtClean="0">
                <a:latin typeface="+mj-lt"/>
              </a:rPr>
              <a:t>3</a:t>
            </a:r>
            <a:r>
              <a:rPr lang="en-US" dirty="0" smtClean="0"/>
              <a:t>					</a:t>
            </a:r>
            <a:fld id="{70F2B333-24EA-4DE2-9D5F-F92EB537375C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200896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</a:rPr>
              <a:t>ORGANSKA SINTEZA</a:t>
            </a:r>
            <a:br>
              <a:rPr kumimoji="0" lang="sr-Latn-C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81000" y="1364269"/>
            <a:ext cx="897092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spcBef>
                <a:spcPct val="0"/>
              </a:spcBef>
              <a:defRPr/>
            </a:pP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Vitalisti</a:t>
            </a:r>
            <a:r>
              <a:rPr lang="sr-Latn-C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čka teorija: nemoguće je napraviti organsku supstancu bez vitalne (žive) snage; organska jedinjenja (prirodni proizvodi) ne mogu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 sintetisati (nastati) iz neorganskih </a:t>
            </a:r>
            <a:endParaRPr lang="en-US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3401" y="3166595"/>
            <a:ext cx="5486411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Wöhler</a:t>
            </a:r>
            <a:r>
              <a:rPr lang="en-US" sz="2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(1828):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Napravio</a:t>
            </a:r>
            <a:r>
              <a:rPr lang="en-US" sz="2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organsko</a:t>
            </a:r>
            <a:r>
              <a:rPr lang="en-US" sz="2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jedinjenje</a:t>
            </a:r>
            <a:r>
              <a:rPr lang="en-US" sz="2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iz</a:t>
            </a:r>
            <a:r>
              <a:rPr lang="en-US" sz="2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neorganske</a:t>
            </a:r>
            <a:r>
              <a:rPr lang="en-US" sz="2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soli</a:t>
            </a:r>
          </a:p>
        </p:txBody>
      </p:sp>
      <p:pic>
        <p:nvPicPr>
          <p:cNvPr id="10" name="Picture 10" descr="http://upload.wikimedia.org/wikipedia/commons/1/1a/Urea_Synthesis_Woeh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5" y="4644539"/>
            <a:ext cx="71596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10" y="2935052"/>
            <a:ext cx="1846240" cy="258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31110" y="5721180"/>
            <a:ext cx="19127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kern="0" dirty="0">
                <a:solidFill>
                  <a:srgbClr val="C00000"/>
                </a:solidFill>
                <a:latin typeface="Garamond"/>
              </a:rPr>
              <a:t>Friedrich </a:t>
            </a:r>
            <a:r>
              <a:rPr lang="en-US" sz="1800" kern="0" dirty="0" err="1">
                <a:solidFill>
                  <a:srgbClr val="C00000"/>
                </a:solidFill>
                <a:latin typeface="Garamond"/>
              </a:rPr>
              <a:t>Wöhler</a:t>
            </a:r>
            <a:r>
              <a:rPr lang="en-US" sz="1800" b="0" kern="0" dirty="0">
                <a:solidFill>
                  <a:srgbClr val="C00000"/>
                </a:solidFill>
                <a:latin typeface="Garamond"/>
              </a:rPr>
              <a:t> </a:t>
            </a:r>
            <a:endParaRPr lang="sr-Latn-CS" sz="1800" b="0" kern="0" dirty="0">
              <a:solidFill>
                <a:srgbClr val="C00000"/>
              </a:solidFill>
              <a:latin typeface="Garamond"/>
            </a:endParaRPr>
          </a:p>
          <a:p>
            <a:pPr algn="ctr">
              <a:spcBef>
                <a:spcPct val="0"/>
              </a:spcBef>
              <a:defRPr/>
            </a:pPr>
            <a:r>
              <a:rPr lang="sr-Latn-CS" sz="1800" b="0" kern="0" dirty="0">
                <a:solidFill>
                  <a:srgbClr val="C00000"/>
                </a:solidFill>
                <a:latin typeface="Garamond"/>
              </a:rPr>
              <a:t>(</a:t>
            </a:r>
            <a:r>
              <a:rPr lang="en-US" sz="1800" b="0" kern="0" dirty="0">
                <a:solidFill>
                  <a:srgbClr val="C00000"/>
                </a:solidFill>
                <a:latin typeface="Garamond"/>
              </a:rPr>
              <a:t>1</a:t>
            </a:r>
            <a:r>
              <a:rPr lang="sr-Latn-CS" sz="1800" b="0" kern="0" dirty="0">
                <a:solidFill>
                  <a:srgbClr val="C00000"/>
                </a:solidFill>
                <a:latin typeface="Garamond"/>
              </a:rPr>
              <a:t>800</a:t>
            </a:r>
            <a:r>
              <a:rPr lang="en-US" sz="1800" b="0" kern="0" dirty="0">
                <a:solidFill>
                  <a:srgbClr val="C00000"/>
                </a:solidFill>
                <a:latin typeface="Garamond"/>
              </a:rPr>
              <a:t>–1</a:t>
            </a:r>
            <a:r>
              <a:rPr lang="sr-Latn-CS" sz="1800" b="0" kern="0" dirty="0">
                <a:solidFill>
                  <a:srgbClr val="C00000"/>
                </a:solidFill>
                <a:latin typeface="Garamond"/>
              </a:rPr>
              <a:t>882)</a:t>
            </a:r>
            <a:endParaRPr lang="en-US" sz="1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5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theme/theme1.xml><?xml version="1.0" encoding="utf-8"?>
<a:theme xmlns:a="http://schemas.openxmlformats.org/drawingml/2006/main" name="SEEGRID-ppt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EGRID-pp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EEGRID-ppt-template">
  <a:themeElements>
    <a:clrScheme name="vi-seem">
      <a:dk1>
        <a:sysClr val="windowText" lastClr="000000"/>
      </a:dk1>
      <a:lt1>
        <a:sysClr val="window" lastClr="FFFFFF"/>
      </a:lt1>
      <a:dk2>
        <a:srgbClr val="4E3B30"/>
      </a:dk2>
      <a:lt2>
        <a:srgbClr val="FFFFFF"/>
      </a:lt2>
      <a:accent1>
        <a:srgbClr val="CF4901"/>
      </a:accent1>
      <a:accent2>
        <a:srgbClr val="E85E15"/>
      </a:accent2>
      <a:accent3>
        <a:srgbClr val="FA7F34"/>
      </a:accent3>
      <a:accent4>
        <a:srgbClr val="FECB31"/>
      </a:accent4>
      <a:accent5>
        <a:srgbClr val="1594F2"/>
      </a:accent5>
      <a:accent6>
        <a:srgbClr val="20A0FF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EGRID-pp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EEGRID-ppt-template">
  <a:themeElements>
    <a:clrScheme name="vi-seem">
      <a:dk1>
        <a:sysClr val="windowText" lastClr="000000"/>
      </a:dk1>
      <a:lt1>
        <a:sysClr val="window" lastClr="FFFFFF"/>
      </a:lt1>
      <a:dk2>
        <a:srgbClr val="4E3B30"/>
      </a:dk2>
      <a:lt2>
        <a:srgbClr val="FFFFFF"/>
      </a:lt2>
      <a:accent1>
        <a:srgbClr val="CF4901"/>
      </a:accent1>
      <a:accent2>
        <a:srgbClr val="E85E15"/>
      </a:accent2>
      <a:accent3>
        <a:srgbClr val="FA7F34"/>
      </a:accent3>
      <a:accent4>
        <a:srgbClr val="FECB31"/>
      </a:accent4>
      <a:accent5>
        <a:srgbClr val="1594F2"/>
      </a:accent5>
      <a:accent6>
        <a:srgbClr val="20A0FF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EGRID-pp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EEGRID-ppt-template">
  <a:themeElements>
    <a:clrScheme name="vi-seem">
      <a:dk1>
        <a:sysClr val="windowText" lastClr="000000"/>
      </a:dk1>
      <a:lt1>
        <a:sysClr val="window" lastClr="FFFFFF"/>
      </a:lt1>
      <a:dk2>
        <a:srgbClr val="4E3B30"/>
      </a:dk2>
      <a:lt2>
        <a:srgbClr val="FFFFFF"/>
      </a:lt2>
      <a:accent1>
        <a:srgbClr val="CF4901"/>
      </a:accent1>
      <a:accent2>
        <a:srgbClr val="E85E15"/>
      </a:accent2>
      <a:accent3>
        <a:srgbClr val="FA7F34"/>
      </a:accent3>
      <a:accent4>
        <a:srgbClr val="FECB31"/>
      </a:accent4>
      <a:accent5>
        <a:srgbClr val="1594F2"/>
      </a:accent5>
      <a:accent6>
        <a:srgbClr val="20A0FF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EGRID-pp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</TotalTime>
  <Words>452</Words>
  <Application>Microsoft Office PowerPoint</Application>
  <PresentationFormat>A4 Paper (210x297 mm)</PresentationFormat>
  <Paragraphs>98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Arial</vt:lpstr>
      <vt:lpstr>Arial</vt:lpstr>
      <vt:lpstr>Arial Unicode MS</vt:lpstr>
      <vt:lpstr>Calibri</vt:lpstr>
      <vt:lpstr>Comic Sans MS</vt:lpstr>
      <vt:lpstr>Garamond</vt:lpstr>
      <vt:lpstr>Tahoma</vt:lpstr>
      <vt:lpstr>Times</vt:lpstr>
      <vt:lpstr>Times New Roman</vt:lpstr>
      <vt:lpstr>Verdana</vt:lpstr>
      <vt:lpstr>Wingdings</vt:lpstr>
      <vt:lpstr>SEEGRID-ppt-template</vt:lpstr>
      <vt:lpstr>1_Default Design</vt:lpstr>
      <vt:lpstr>1_SEEGRID-ppt-template</vt:lpstr>
      <vt:lpstr>2_SEEGRID-ppt-template</vt:lpstr>
      <vt:lpstr>3_SEEGRID-ppt-template</vt:lpstr>
      <vt:lpstr>1_Office Theme</vt:lpstr>
      <vt:lpstr>CS ChemDraw Drawing</vt:lpstr>
      <vt:lpstr>Unknown</vt:lpstr>
      <vt:lpstr>ChemSketch</vt:lpstr>
      <vt:lpstr>PowerPoint Presentation</vt:lpstr>
      <vt:lpstr>Ćelijska membrana</vt:lpstr>
      <vt:lpstr>PowerPoint Presentation</vt:lpstr>
      <vt:lpstr>PowerPoint Presentation</vt:lpstr>
      <vt:lpstr>Interakcije lijeka i receptora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Alilovanje u prisustvu indijuma</vt:lpstr>
      <vt:lpstr> Reakcije alilovanja u vodenoj sredini  </vt:lpstr>
      <vt:lpstr>α,β-Dihidro-ketonski fragment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&lt;Presentation Title&gt; &lt;Presentation Subtitle&gt;</dc:title>
  <dc:creator>nvog</dc:creator>
  <cp:lastModifiedBy>Luka Filipovic</cp:lastModifiedBy>
  <cp:revision>238</cp:revision>
  <cp:lastPrinted>2016-01-29T13:21:48Z</cp:lastPrinted>
  <dcterms:created xsi:type="dcterms:W3CDTF">2004-04-29T08:03:52Z</dcterms:created>
  <dcterms:modified xsi:type="dcterms:W3CDTF">2018-07-11T13:17:52Z</dcterms:modified>
</cp:coreProperties>
</file>