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86" r:id="rId2"/>
    <p:sldId id="263" r:id="rId3"/>
    <p:sldId id="264" r:id="rId4"/>
    <p:sldId id="268" r:id="rId5"/>
    <p:sldId id="269" r:id="rId6"/>
    <p:sldId id="271" r:id="rId7"/>
    <p:sldId id="291" r:id="rId8"/>
    <p:sldId id="300" r:id="rId9"/>
    <p:sldId id="287" r:id="rId10"/>
    <p:sldId id="288" r:id="rId11"/>
    <p:sldId id="301" r:id="rId12"/>
    <p:sldId id="302" r:id="rId13"/>
    <p:sldId id="272" r:id="rId14"/>
    <p:sldId id="293" r:id="rId15"/>
    <p:sldId id="279" r:id="rId16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5" autoAdjust="0"/>
    <p:restoredTop sz="94388" autoAdjust="0"/>
  </p:normalViewPr>
  <p:slideViewPr>
    <p:cSldViewPr snapToGrid="0">
      <p:cViewPr varScale="1">
        <p:scale>
          <a:sx n="81" d="100"/>
          <a:sy n="81" d="100"/>
        </p:scale>
        <p:origin x="782" y="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1722" y="-96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2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7225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74748" indent="-29798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91920" indent="-23838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68689" indent="-23838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45457" indent="-23838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22225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98993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75761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052529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CA3644-F4B4-4D8F-83BB-7B84FFDC70C9}" type="slidenum">
              <a:rPr lang="en-US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8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7225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74748" indent="-29798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91920" indent="-23838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68689" indent="-23838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45457" indent="-23838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22225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98993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75761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052529" indent="-238384" defTabSz="4767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EFB171-A640-4EDE-A1CE-0F00EF3D411D}" type="slidenum">
              <a:rPr lang="en-GB" altLang="el-GR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l-GR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4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0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4339234" y="3964590"/>
            <a:ext cx="2131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8850">
              <a:defRPr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https://vi-seem.eu</a:t>
            </a:r>
            <a:endParaRPr lang="el-GR" sz="2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8850"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VI-SEEM project</a:t>
            </a:r>
            <a:endParaRPr lang="el-G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373063" y="2628464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&lt;Name&gt;&lt;Position&gt;&lt;Organization&gt;&lt;e-mail&gt;</a:t>
            </a:r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" y="41312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5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" y="41312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lang="sr-Latn-ME" smtClean="0"/>
            </a:lvl1pPr>
          </a:lstStyle>
          <a:p>
            <a:pPr>
              <a:defRPr/>
            </a:pPr>
            <a:r>
              <a:rPr lang="en-US" dirty="0" smtClean="0"/>
              <a:t>XXII IT conference , </a:t>
            </a:r>
            <a:r>
              <a:rPr lang="en-US" dirty="0" err="1" smtClean="0"/>
              <a:t>Žabljak</a:t>
            </a:r>
            <a:r>
              <a:rPr lang="en-US" dirty="0" smtClean="0"/>
              <a:t> 27.02. 2017</a:t>
            </a:r>
            <a:r>
              <a:rPr lang="sr-Latn-ME" dirty="0" smtClean="0"/>
              <a:t>.</a:t>
            </a:r>
            <a:endParaRPr lang="en-US" dirty="0"/>
          </a:p>
        </p:txBody>
      </p:sp>
      <p:pic>
        <p:nvPicPr>
          <p:cNvPr id="6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" y="27664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sr-Latn-ME" smtClean="0"/>
            </a:lvl1pPr>
          </a:lstStyle>
          <a:p>
            <a:pPr>
              <a:defRPr/>
            </a:pPr>
            <a:r>
              <a:rPr lang="en-US" dirty="0" smtClean="0"/>
              <a:t>XXII IT conference , </a:t>
            </a:r>
            <a:r>
              <a:rPr lang="en-US" dirty="0" err="1" smtClean="0"/>
              <a:t>Žabljak</a:t>
            </a:r>
            <a:r>
              <a:rPr lang="en-US" dirty="0" smtClean="0"/>
              <a:t> 27.02. 2017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" y="41312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8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1" y="314272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5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" y="54960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3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" y="41312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05" y="5432178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" y="41312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pic>
        <p:nvPicPr>
          <p:cNvPr id="8" name="Picture 2" descr="http://daninauke.me/animlogodn.gif"/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" y="41312"/>
            <a:ext cx="1018661" cy="10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ining.vi-seem.eu/" TargetMode="External"/><Relationship Id="rId5" Type="http://schemas.openxmlformats.org/officeDocument/2006/relationships/hyperlink" Target="https://vre.vi-seem.eu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-seem.eu/" TargetMode="External"/><Relationship Id="rId2" Type="http://schemas.openxmlformats.org/officeDocument/2006/relationships/hyperlink" Target="mailto:vi-seem-pmo@vi-seem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linkedin.com/groups/VISEEM-7018941/abou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services.vi-seem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xfrm>
            <a:off x="373063" y="2573043"/>
            <a:ext cx="6059487" cy="1361645"/>
          </a:xfrm>
          <a:noFill/>
          <a:ln>
            <a:noFill/>
          </a:ln>
        </p:spPr>
        <p:txBody>
          <a:bodyPr/>
          <a:lstStyle/>
          <a:p>
            <a:r>
              <a:rPr lang="sr-Latn-ME" dirty="0" smtClean="0"/>
              <a:t>Vi</a:t>
            </a:r>
            <a:r>
              <a:rPr lang="en-US" dirty="0" err="1" smtClean="0"/>
              <a:t>rtual</a:t>
            </a:r>
            <a:r>
              <a:rPr lang="en-US" dirty="0" smtClean="0"/>
              <a:t> </a:t>
            </a:r>
            <a:r>
              <a:rPr lang="en-US" dirty="0"/>
              <a:t>Research Environment </a:t>
            </a:r>
            <a:br>
              <a:rPr lang="en-US" dirty="0"/>
            </a:br>
            <a:r>
              <a:rPr lang="en-US" dirty="0"/>
              <a:t>in Southeast Europe and the </a:t>
            </a:r>
            <a:br>
              <a:rPr lang="en-US" dirty="0"/>
            </a:br>
            <a:r>
              <a:rPr lang="en-US" dirty="0"/>
              <a:t>Eastern Mediterranean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Luka </a:t>
            </a:r>
            <a:r>
              <a:rPr lang="en-US" sz="1800" dirty="0" err="1" smtClean="0"/>
              <a:t>Filipovi</a:t>
            </a:r>
            <a:r>
              <a:rPr lang="sr-Latn-ME" sz="1800" dirty="0" smtClean="0"/>
              <a:t>ć</a:t>
            </a:r>
          </a:p>
          <a:p>
            <a:pPr eaLnBrk="1" hangingPunct="1"/>
            <a:r>
              <a:rPr lang="sr-Latn-M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Univerzitet Crne Gore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1800" dirty="0" smtClean="0"/>
              <a:t>lukaf@ac.me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644544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6" y="4216777"/>
            <a:ext cx="1700934" cy="16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/>
              <a:t>e-</a:t>
            </a:r>
            <a:r>
              <a:rPr lang="en-US" dirty="0" err="1"/>
              <a:t>Infrastru</a:t>
            </a:r>
            <a:r>
              <a:rPr lang="sr-Latn-ME" dirty="0" smtClean="0"/>
              <a:t>ktura</a:t>
            </a:r>
            <a:r>
              <a:rPr lang="en-US" dirty="0" smtClean="0"/>
              <a:t> SEE + EM </a:t>
            </a:r>
          </a:p>
        </p:txBody>
      </p:sp>
      <p:pic>
        <p:nvPicPr>
          <p:cNvPr id="10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/>
              <a:t>Podgorica, 23.04.2018.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451"/>
            <a:ext cx="9906000" cy="53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servisi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2" y="1235415"/>
            <a:ext cx="8171233" cy="533075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7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VRE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trening</a:t>
            </a:r>
            <a:r>
              <a:rPr lang="en-US" dirty="0" smtClean="0"/>
              <a:t> portal 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53" y="1418059"/>
            <a:ext cx="3530404" cy="4650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640" y="1205631"/>
            <a:ext cx="5964233" cy="531484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err="1"/>
              <a:t>Sve</a:t>
            </a:r>
            <a:r>
              <a:rPr lang="en-US" sz="2000" b="0" kern="0" dirty="0"/>
              <a:t> </a:t>
            </a:r>
            <a:r>
              <a:rPr lang="en-US" sz="2000" b="0" kern="0" dirty="0" err="1" smtClean="0"/>
              <a:t>integrisane</a:t>
            </a:r>
            <a:r>
              <a:rPr lang="en-US" sz="2000" b="0" kern="0" dirty="0" smtClean="0"/>
              <a:t> </a:t>
            </a:r>
            <a:r>
              <a:rPr lang="en-US" sz="2000" b="0" kern="0" dirty="0" err="1"/>
              <a:t>usluge</a:t>
            </a:r>
            <a:r>
              <a:rPr lang="en-US" sz="2000" b="0" kern="0" dirty="0"/>
              <a:t> </a:t>
            </a:r>
            <a:r>
              <a:rPr lang="en-US" sz="2000" b="0" kern="0" dirty="0" err="1" smtClean="0"/>
              <a:t>dostupne</a:t>
            </a:r>
            <a:r>
              <a:rPr lang="en-US" sz="2000" b="0" kern="0" dirty="0" smtClean="0"/>
              <a:t> </a:t>
            </a:r>
            <a:r>
              <a:rPr lang="en-US" sz="2000" b="0" kern="0" dirty="0" err="1" smtClean="0"/>
              <a:t>preko</a:t>
            </a:r>
            <a:r>
              <a:rPr lang="en-US" sz="2000" b="0" kern="0" dirty="0" smtClean="0"/>
              <a:t> VRE </a:t>
            </a:r>
            <a:r>
              <a:rPr lang="en-US" sz="2000" b="0" kern="0" dirty="0" err="1" smtClean="0"/>
              <a:t>portala</a:t>
            </a:r>
            <a:r>
              <a:rPr lang="en-US" sz="2000" b="0" kern="0" dirty="0" smtClean="0"/>
              <a:t> </a:t>
            </a:r>
            <a:r>
              <a:rPr lang="en-US" sz="2000" b="0" kern="0" dirty="0" err="1" smtClean="0"/>
              <a:t>namijenjenog</a:t>
            </a:r>
            <a:r>
              <a:rPr lang="en-US" sz="2000" b="0" kern="0" dirty="0" smtClean="0"/>
              <a:t> </a:t>
            </a:r>
            <a:r>
              <a:rPr lang="en-US" sz="2000" b="0" kern="0" dirty="0" err="1" smtClean="0"/>
              <a:t>korisinicma</a:t>
            </a:r>
            <a:r>
              <a:rPr lang="en-US" sz="2000" b="0" kern="0" dirty="0" smtClean="0"/>
              <a:t> : </a:t>
            </a:r>
            <a:r>
              <a:rPr lang="en-GB" sz="2000" b="0" kern="0" dirty="0" smtClean="0">
                <a:hlinkClick r:id="rId5"/>
              </a:rPr>
              <a:t>https</a:t>
            </a:r>
            <a:r>
              <a:rPr lang="en-GB" sz="2000" b="0" kern="0" dirty="0">
                <a:hlinkClick r:id="rId5"/>
              </a:rPr>
              <a:t>://vre.vi-seem.eu</a:t>
            </a:r>
            <a:r>
              <a:rPr lang="en-GB" sz="2000" b="0" kern="0" dirty="0" smtClean="0">
                <a:hlinkClick r:id="rId5"/>
              </a:rPr>
              <a:t>/</a:t>
            </a:r>
            <a:endParaRPr lang="en-US" sz="2000" b="0" kern="0" dirty="0" smtClean="0"/>
          </a:p>
          <a:p>
            <a:r>
              <a:rPr lang="en-GB" sz="2000" b="0" kern="0" dirty="0" err="1" smtClean="0"/>
              <a:t>Grupisane</a:t>
            </a:r>
            <a:r>
              <a:rPr lang="en-GB" sz="2000" b="0" kern="0" dirty="0" smtClean="0"/>
              <a:t> </a:t>
            </a:r>
            <a:r>
              <a:rPr lang="en-GB" sz="2000" b="0" kern="0" dirty="0" err="1" smtClean="0"/>
              <a:t>po</a:t>
            </a:r>
            <a:r>
              <a:rPr lang="en-GB" sz="2000" b="0" kern="0" dirty="0" smtClean="0"/>
              <a:t> </a:t>
            </a:r>
            <a:r>
              <a:rPr lang="sr-Latn-ME" sz="2000" b="0" kern="0" dirty="0" smtClean="0"/>
              <a:t>naučnim zajednicama</a:t>
            </a:r>
            <a:endParaRPr lang="en-GB" sz="2000" b="0" kern="0" dirty="0"/>
          </a:p>
          <a:p>
            <a:pPr lvl="2"/>
            <a:r>
              <a:rPr lang="sr-Latn-ME" sz="18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Klimatologije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sr-Latn-ME" sz="1800" b="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en-US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rirodn</a:t>
            </a:r>
            <a:r>
              <a:rPr lang="sr-Latn-M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nauk</a:t>
            </a:r>
            <a:r>
              <a:rPr lang="sr-Latn-M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</a:p>
          <a:p>
            <a:pPr lvl="2"/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sr-Latn-M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igitalizacije </a:t>
            </a:r>
            <a:r>
              <a:rPr lang="sr-Latn-M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kulturne </a:t>
            </a:r>
            <a:r>
              <a:rPr lang="sr-Latn-ME" sz="18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baštine </a:t>
            </a:r>
            <a:endParaRPr lang="sr-Latn-ME" sz="1800" b="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000" b="0" kern="0" dirty="0" smtClean="0"/>
              <a:t>VRE portal : </a:t>
            </a:r>
            <a:endParaRPr lang="en-GB" sz="2000" b="0" kern="0" dirty="0"/>
          </a:p>
          <a:p>
            <a:pPr lvl="2"/>
            <a:r>
              <a:rPr lang="en-US" sz="1600" b="0" kern="0" dirty="0" smtClean="0"/>
              <a:t>Applications</a:t>
            </a:r>
          </a:p>
          <a:p>
            <a:pPr lvl="2"/>
            <a:r>
              <a:rPr lang="en-US" sz="1600" b="0" kern="0" dirty="0" smtClean="0"/>
              <a:t>Workflows/codes</a:t>
            </a:r>
          </a:p>
          <a:p>
            <a:pPr lvl="2"/>
            <a:r>
              <a:rPr lang="en-US" sz="1600" b="0" kern="0" dirty="0" smtClean="0"/>
              <a:t>Datasets</a:t>
            </a:r>
          </a:p>
          <a:p>
            <a:pPr lvl="2"/>
            <a:r>
              <a:rPr lang="en-US" sz="1600" b="0" kern="0" dirty="0" smtClean="0"/>
              <a:t>Domain-specific services</a:t>
            </a:r>
          </a:p>
          <a:p>
            <a:r>
              <a:rPr lang="en-US" sz="2000" b="0" kern="0" dirty="0"/>
              <a:t>VI-SEEM</a:t>
            </a:r>
            <a:r>
              <a:rPr lang="en-GB" sz="2000" b="0" kern="0" dirty="0"/>
              <a:t> Training </a:t>
            </a:r>
            <a:r>
              <a:rPr lang="en-GB" sz="2000" b="0" kern="0" dirty="0" smtClean="0"/>
              <a:t>Portal : </a:t>
            </a:r>
            <a:r>
              <a:rPr lang="en-GB" sz="2000" b="0" kern="0" dirty="0">
                <a:hlinkClick r:id="rId6"/>
              </a:rPr>
              <a:t>https://training.vi-seem.eu/</a:t>
            </a:r>
            <a:endParaRPr lang="en-US" sz="1800" b="0" kern="0" dirty="0"/>
          </a:p>
          <a:p>
            <a:pPr lvl="1"/>
            <a:r>
              <a:rPr lang="en-US" sz="1600" b="0" dirty="0" err="1" smtClean="0"/>
              <a:t>materijal</a:t>
            </a:r>
            <a:r>
              <a:rPr lang="en-US" sz="1600" b="0" dirty="0" smtClean="0"/>
              <a:t> </a:t>
            </a:r>
            <a:r>
              <a:rPr lang="en-US" sz="1600" b="0" dirty="0"/>
              <a:t>za </a:t>
            </a:r>
            <a:r>
              <a:rPr lang="en-US" sz="1600" b="0" dirty="0" err="1"/>
              <a:t>obuku</a:t>
            </a:r>
            <a:r>
              <a:rPr lang="en-US" sz="1600" b="0" dirty="0"/>
              <a:t> za </a:t>
            </a:r>
            <a:r>
              <a:rPr lang="en-US" sz="1600" b="0" dirty="0" err="1"/>
              <a:t>usluge</a:t>
            </a:r>
            <a:r>
              <a:rPr lang="en-US" sz="1600" b="0" dirty="0"/>
              <a:t> </a:t>
            </a:r>
            <a:r>
              <a:rPr lang="en-US" sz="1600" b="0" dirty="0" smtClean="0"/>
              <a:t>VI-SEEM </a:t>
            </a:r>
            <a:r>
              <a:rPr lang="en-US" sz="1600" b="0" dirty="0" err="1" smtClean="0"/>
              <a:t>projekta</a:t>
            </a:r>
            <a:r>
              <a:rPr lang="en-US" sz="1600" b="0" dirty="0" smtClean="0"/>
              <a:t>.</a:t>
            </a:r>
          </a:p>
          <a:p>
            <a:pPr lvl="1"/>
            <a:r>
              <a:rPr lang="en-US" sz="1600" b="0" dirty="0" err="1" smtClean="0"/>
              <a:t>pristup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uslugama</a:t>
            </a:r>
            <a:r>
              <a:rPr lang="en-US" sz="1600" b="0" dirty="0" smtClean="0"/>
              <a:t> </a:t>
            </a:r>
            <a:r>
              <a:rPr lang="en-US" sz="1600" b="0" dirty="0"/>
              <a:t>e-</a:t>
            </a:r>
            <a:r>
              <a:rPr lang="en-US" sz="1600" b="0" dirty="0" err="1"/>
              <a:t>infrastrukture</a:t>
            </a:r>
            <a:r>
              <a:rPr lang="en-US" sz="1600" b="0" dirty="0"/>
              <a:t> (HPC, Grid Cloud, Data) </a:t>
            </a:r>
            <a:endParaRPr lang="en-US" sz="1600" b="0" dirty="0" smtClean="0"/>
          </a:p>
          <a:p>
            <a:pPr lvl="1"/>
            <a:r>
              <a:rPr lang="en-US" sz="1600" b="0" dirty="0" err="1" smtClean="0"/>
              <a:t>materijal</a:t>
            </a:r>
            <a:r>
              <a:rPr lang="en-US" sz="1600" b="0" dirty="0" smtClean="0"/>
              <a:t> </a:t>
            </a:r>
            <a:r>
              <a:rPr lang="en-US" sz="1600" b="0" dirty="0" err="1"/>
              <a:t>specifičan</a:t>
            </a:r>
            <a:r>
              <a:rPr lang="en-US" sz="1600" b="0" dirty="0"/>
              <a:t> za </a:t>
            </a:r>
            <a:r>
              <a:rPr lang="en-US" sz="1600" b="0" dirty="0" err="1"/>
              <a:t>domen</a:t>
            </a:r>
            <a:r>
              <a:rPr lang="en-US" sz="1600" b="0" dirty="0"/>
              <a:t> za </a:t>
            </a:r>
            <a:r>
              <a:rPr lang="en-US" sz="1600" b="0" dirty="0" err="1"/>
              <a:t>korištenje</a:t>
            </a:r>
            <a:r>
              <a:rPr lang="en-US" sz="1600" b="0" dirty="0"/>
              <a:t> </a:t>
            </a:r>
            <a:r>
              <a:rPr lang="en-US" sz="1600" b="0" dirty="0" err="1"/>
              <a:t>alata</a:t>
            </a:r>
            <a:r>
              <a:rPr lang="en-US" sz="1600" b="0" dirty="0"/>
              <a:t>, </a:t>
            </a:r>
            <a:r>
              <a:rPr lang="en-US" sz="1600" b="0" dirty="0" err="1"/>
              <a:t>podataka</a:t>
            </a:r>
            <a:r>
              <a:rPr lang="en-US" sz="1600" b="0" dirty="0"/>
              <a:t> </a:t>
            </a:r>
            <a:r>
              <a:rPr lang="en-US" sz="1600" b="0" dirty="0" err="1"/>
              <a:t>i</a:t>
            </a:r>
            <a:r>
              <a:rPr lang="en-US" sz="1600" b="0" dirty="0"/>
              <a:t> </a:t>
            </a:r>
            <a:r>
              <a:rPr lang="en-US" sz="1600" b="0" dirty="0" err="1" smtClean="0"/>
              <a:t>infrastrukture</a:t>
            </a:r>
            <a:endParaRPr lang="en-US" sz="1600" b="0" dirty="0"/>
          </a:p>
          <a:p>
            <a:pPr lvl="1"/>
            <a:endParaRPr lang="en-GB" sz="1600" b="0" kern="0" dirty="0"/>
          </a:p>
          <a:p>
            <a:endParaRPr lang="en-US" sz="2000" b="0" kern="0" dirty="0" smtClean="0"/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04" y="2059233"/>
            <a:ext cx="603994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03" y="2090444"/>
            <a:ext cx="598844" cy="5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27" y="2099135"/>
            <a:ext cx="598844" cy="54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8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A</a:t>
            </a:r>
            <a:r>
              <a:rPr lang="sr-Latn-ME" dirty="0" smtClean="0"/>
              <a:t>plikacij</a:t>
            </a:r>
            <a:r>
              <a:rPr lang="en-US" dirty="0" smtClean="0"/>
              <a:t>e :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ME" dirty="0" smtClean="0"/>
              <a:t>živanja</a:t>
            </a:r>
            <a:endParaRPr lang="en-US" dirty="0" smtClean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21667"/>
              </p:ext>
            </p:extLst>
          </p:nvPr>
        </p:nvGraphicFramePr>
        <p:xfrm>
          <a:off x="1116329" y="1326118"/>
          <a:ext cx="7290436" cy="50598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0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</a:rPr>
                        <a:t>Climate</a:t>
                      </a:r>
                      <a:endParaRPr lang="en-US" sz="1800" b="1" noProof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</a:rPr>
                        <a:t>Life Sciences</a:t>
                      </a:r>
                      <a:endParaRPr lang="en-US" sz="1800" b="1" noProof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</a:rPr>
                        <a:t>Cultural Heritage</a:t>
                      </a:r>
                      <a:endParaRPr lang="en-US" sz="1800" b="1" noProof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Regional Climate Modelling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Modeling and Molecular Dynamics (MD) study of important drug targets</a:t>
                      </a:r>
                      <a:endParaRPr lang="en-US" sz="24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Digital Libraries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Global Climate Modelling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Computer-aided drug design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Interactive Visualization Tools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Weather Forecasting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Analysis of Next Generation DNA sequencing data and RNA profiling data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Semantic Referencing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Air Pollution/Quality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Data mining to identify prevalent diseases/mutations in the SEEM region 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Image Classification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Model Development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Image processing for biological applications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Modelling of Built Environments and Advanced Representation Techniques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Visualization, Datasets, etc.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Computational simulation of DNA and RNA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Scientific simulation of materiality and systems' properties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Synchrotron data analysis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Geo-referencing Tools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Bioarchaeology</a:t>
                      </a:r>
                      <a:endParaRPr lang="en-US" sz="2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/>
              <a:t>Podgorica, </a:t>
            </a:r>
            <a:r>
              <a:rPr lang="en-US" dirty="0"/>
              <a:t>23.04.2018</a:t>
            </a:r>
            <a:r>
              <a:rPr lang="sr-Latn-ME" dirty="0"/>
              <a:t>.</a:t>
            </a:r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6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sz="3500" dirty="0" err="1" smtClean="0"/>
              <a:t>Univerzitet</a:t>
            </a:r>
            <a:r>
              <a:rPr lang="en-US" sz="3500" dirty="0" smtClean="0"/>
              <a:t> Crne Gore @ VI-SEEM</a:t>
            </a:r>
            <a:endParaRPr lang="el-GR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42" y="1629105"/>
            <a:ext cx="9518650" cy="3774145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sr-Latn-ME" dirty="0" smtClean="0"/>
              <a:t>Članice Univerziteta Crne Gore na projektu: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sr-Latn-ME" dirty="0" smtClean="0"/>
              <a:t>ETF,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sr-Latn-ME" dirty="0" smtClean="0"/>
              <a:t>PMF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sr-Latn-ME" dirty="0" smtClean="0"/>
              <a:t>CIS</a:t>
            </a: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sr-Latn-ME" dirty="0" smtClean="0"/>
              <a:t>Aplikacija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sr-Latn-ME" dirty="0" smtClean="0"/>
              <a:t>PSOMI </a:t>
            </a:r>
            <a:r>
              <a:rPr lang="en-US" dirty="0" smtClean="0"/>
              <a:t>(life </a:t>
            </a:r>
            <a:r>
              <a:rPr lang="en-US" dirty="0"/>
              <a:t>science area</a:t>
            </a:r>
            <a:r>
              <a:rPr lang="en-US" dirty="0" smtClean="0"/>
              <a:t>)</a:t>
            </a:r>
            <a:r>
              <a:rPr lang="sr-Latn-ME" dirty="0" smtClean="0"/>
              <a:t>.</a:t>
            </a:r>
            <a:r>
              <a:rPr lang="en-US" dirty="0" smtClean="0"/>
              <a:t> </a:t>
            </a:r>
          </a:p>
          <a:p>
            <a:pPr lvl="2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Analize</a:t>
            </a:r>
            <a:r>
              <a:rPr lang="en-US" dirty="0" smtClean="0"/>
              <a:t>, </a:t>
            </a:r>
            <a:r>
              <a:rPr lang="en-US" dirty="0" err="1" smtClean="0"/>
              <a:t>Datasetovi</a:t>
            </a:r>
            <a:r>
              <a:rPr lang="en-US" dirty="0" smtClean="0"/>
              <a:t>, </a:t>
            </a:r>
            <a:r>
              <a:rPr lang="en-US" dirty="0" err="1" smtClean="0"/>
              <a:t>Vizuelizacija</a:t>
            </a:r>
            <a:r>
              <a:rPr lang="en-US" dirty="0" smtClean="0"/>
              <a:t>, Success story, Web </a:t>
            </a:r>
            <a:r>
              <a:rPr lang="en-US" dirty="0" err="1" smtClean="0"/>
              <a:t>servis</a:t>
            </a:r>
            <a:endParaRPr lang="en-US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Dronemapper</a:t>
            </a:r>
            <a:r>
              <a:rPr lang="en-US" dirty="0" smtClean="0"/>
              <a:t> (u </a:t>
            </a:r>
            <a:r>
              <a:rPr lang="en-US" dirty="0" err="1" smtClean="0"/>
              <a:t>saradnji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BIO-ICT)</a:t>
            </a: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Promocija</a:t>
            </a:r>
            <a:r>
              <a:rPr lang="en-US" dirty="0" smtClean="0"/>
              <a:t> </a:t>
            </a:r>
            <a:r>
              <a:rPr lang="en-US" dirty="0" err="1" smtClean="0"/>
              <a:t>poziva</a:t>
            </a:r>
            <a:r>
              <a:rPr lang="en-US" dirty="0" smtClean="0"/>
              <a:t> za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infrastrukturi</a:t>
            </a:r>
            <a:r>
              <a:rPr lang="en-US" dirty="0" smtClean="0"/>
              <a:t>/</a:t>
            </a:r>
            <a:r>
              <a:rPr lang="en-US" dirty="0" err="1" smtClean="0"/>
              <a:t>servisima</a:t>
            </a:r>
            <a:r>
              <a:rPr lang="en-US" dirty="0" smtClean="0"/>
              <a:t>/</a:t>
            </a:r>
            <a:r>
              <a:rPr lang="en-US" dirty="0" err="1" smtClean="0"/>
              <a:t>aplikacijama</a:t>
            </a:r>
            <a:r>
              <a:rPr lang="en-US" dirty="0" smtClean="0"/>
              <a:t> ..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Promocija</a:t>
            </a:r>
            <a:r>
              <a:rPr lang="en-US" dirty="0" smtClean="0"/>
              <a:t> </a:t>
            </a:r>
            <a:r>
              <a:rPr lang="en-US" dirty="0" err="1" smtClean="0"/>
              <a:t>nauke</a:t>
            </a:r>
            <a:r>
              <a:rPr lang="en-US" dirty="0" smtClean="0"/>
              <a:t>, T</a:t>
            </a:r>
            <a:r>
              <a:rPr lang="sr-Latn-ME" dirty="0" smtClean="0"/>
              <a:t>reninzi, Popularizacija ...</a:t>
            </a:r>
            <a:endParaRPr lang="en-US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/>
              <a:t>Podgorica, </a:t>
            </a:r>
            <a:r>
              <a:rPr lang="en-US" dirty="0" smtClean="0"/>
              <a:t>23.04.2018</a:t>
            </a:r>
            <a:r>
              <a:rPr lang="sr-Latn-ME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25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sr-Latn-ME" dirty="0" smtClean="0"/>
              <a:t>Hvala</a:t>
            </a:r>
            <a:r>
              <a:rPr lang="en-US" dirty="0" smtClean="0"/>
              <a:t>!</a:t>
            </a:r>
            <a:r>
              <a:rPr lang="sr-Latn-ME" dirty="0" smtClean="0"/>
              <a:t> Pitanja, ...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28" y="1412682"/>
            <a:ext cx="9518650" cy="492125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VI-SEEM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Management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</a:t>
            </a:r>
            <a:r>
              <a:rPr lang="sr-Latn-M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vi-seem-pmo@vi-seem.eu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vi-seem.eu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T: </a:t>
            </a:r>
            <a:r>
              <a:rPr lang="en-US" dirty="0" smtClean="0"/>
              <a:t>@</a:t>
            </a:r>
            <a:r>
              <a:rPr lang="en-US" dirty="0" err="1" smtClean="0"/>
              <a:t>vi_seem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www.linkedin.com/groups/VISEEM-7018941/about</a:t>
            </a:r>
            <a:endParaRPr lang="en-US" u="sng" dirty="0" smtClean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endParaRPr lang="en-US" u="sng" dirty="0" smtClean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 smtClean="0"/>
              <a:t>Podgorica, 23.04.2018.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O</a:t>
            </a:r>
            <a:r>
              <a:rPr lang="sr-Latn-ME" dirty="0" smtClean="0"/>
              <a:t> projektu</a:t>
            </a:r>
            <a:endParaRPr lang="en-US" dirty="0" smtClean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48772" y="1984109"/>
            <a:ext cx="9377479" cy="3690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VI-SEEM: Virtual Research Environment for regional interdisciplinary communities in Southeast Europe and the Eastern Mediterranean </a:t>
            </a: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VRE </a:t>
            </a:r>
            <a:r>
              <a:rPr lang="sr-Latn-ME" b="0" dirty="0">
                <a:solidFill>
                  <a:schemeClr val="tx1"/>
                </a:solidFill>
                <a:latin typeface="+mn-lt"/>
              </a:rPr>
              <a:t>za regionalnu multidisciplinarnu zajednicu jugoistočne Evrope i istočnog </a:t>
            </a:r>
            <a:r>
              <a:rPr lang="sr-Latn-ME" b="0" dirty="0" smtClean="0">
                <a:solidFill>
                  <a:schemeClr val="tx1"/>
                </a:solidFill>
                <a:latin typeface="+mn-lt"/>
              </a:rPr>
              <a:t>Mediterana</a:t>
            </a:r>
            <a:endParaRPr lang="en-US" b="0" dirty="0" smtClean="0">
              <a:solidFill>
                <a:schemeClr val="tx1"/>
              </a:solidFill>
              <a:latin typeface="+mn-lt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en-US" b="0" dirty="0" smtClean="0">
              <a:solidFill>
                <a:schemeClr val="tx1"/>
              </a:solidFill>
              <a:latin typeface="+mn-lt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H2020-EINFRA-2015-1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: e-Infrastructures for virtual research environments (VRE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Start 01.10.2015</a:t>
            </a: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sr-Latn-ME" b="0" dirty="0">
                <a:solidFill>
                  <a:schemeClr val="tx1"/>
                </a:solidFill>
                <a:latin typeface="+mn-lt"/>
              </a:rPr>
              <a:t>Trajanje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36 </a:t>
            </a:r>
            <a:r>
              <a:rPr lang="en-US" b="0" dirty="0" err="1">
                <a:solidFill>
                  <a:schemeClr val="tx1"/>
                </a:solidFill>
                <a:latin typeface="+mn-lt"/>
              </a:rPr>
              <a:t>mjeseci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EC </a:t>
            </a:r>
            <a:r>
              <a:rPr lang="sr-Latn-ME" b="0" dirty="0">
                <a:solidFill>
                  <a:schemeClr val="tx1"/>
                </a:solidFill>
                <a:latin typeface="+mn-lt"/>
              </a:rPr>
              <a:t>finansiranje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: 3.3</a:t>
            </a:r>
            <a:r>
              <a:rPr lang="sr-Latn-ME" b="0" dirty="0">
                <a:solidFill>
                  <a:schemeClr val="tx1"/>
                </a:solidFill>
                <a:latin typeface="+mn-lt"/>
              </a:rPr>
              <a:t> M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euro – 715 PMs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/>
              <a:t>Podgorica, </a:t>
            </a:r>
            <a:r>
              <a:rPr lang="en-US" dirty="0"/>
              <a:t>23.04.2018</a:t>
            </a:r>
            <a:r>
              <a:rPr lang="sr-Latn-ME" dirty="0"/>
              <a:t>.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9" y="3517340"/>
            <a:ext cx="4494650" cy="325327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sr-Latn-ME" dirty="0" smtClean="0"/>
              <a:t>Učesnici</a:t>
            </a:r>
            <a:endParaRPr lang="en-US" dirty="0" smtClean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36635" y="1214438"/>
            <a:ext cx="5436852" cy="515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Povezivanje SEE i EM regiona</a:t>
            </a: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Prethodni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projekti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:</a:t>
            </a: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SEE: network SEEREN1-2, </a:t>
            </a:r>
            <a:b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SEE-GRID-1/2/SCI, HPC HP-SEE</a:t>
            </a: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EM: HPC LinkSCEEM1-2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75063"/>
              </p:ext>
            </p:extLst>
          </p:nvPr>
        </p:nvGraphicFramePr>
        <p:xfrm>
          <a:off x="5105400" y="1408025"/>
          <a:ext cx="4645388" cy="4944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no.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organisation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Part. short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 (</a:t>
                      </a:r>
                      <a:r>
                        <a:rPr lang="en-GB" sz="900" dirty="0" err="1" smtClean="0">
                          <a:solidFill>
                            <a:schemeClr val="bg1"/>
                          </a:solidFill>
                          <a:effectLst/>
                        </a:rPr>
                        <a:t>Coord</a:t>
                      </a:r>
                      <a:r>
                        <a:rPr lang="en-GB" sz="9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GREEK RESEARCH AND TECHNOLOGY NETWORK S.A.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GRNET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Greece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 CYPRUS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CyI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Cyprus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OF INFORMATION AND COMMUNICATION TECHNOLOGIES – BULGARIAN ACADEMY OF SCIENCES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IICT-BAS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Bulgaria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  <a:r>
                        <a:rPr lang="en-GB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OF PHYSICS BELGRADE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IPB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Serbia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NATIONAL INFORMATION INFRASTRUCTURE DEVELOPMENT 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NIIF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Hungary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WEST UNIVERSITY OF TIMISOARA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UVT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Romania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POLYTECHNIC UNIVERSITY OF TIRANA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Albania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BANJA LUKA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 BL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Bosnia and Herzegovina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 CYRIL AND METHODIUS UNIVERSITY OF SKOPJE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UKIM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FYR of Macedonia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UOM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RESEARCH AND EDUCATIONAL NETWORKING ASSOCIATION OF 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RENAM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5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FOR INFORMATICS AND AUTOMATION PROBLEMS OF THE NATIONAL ACADEMY OF SCIENCES OF THE REPUBLIC OF 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IIAP-NAS-RA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GEORGIAN RESEARCH AND EDUCATIONAL NETWORKING ASSOCIATION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BIBLIOTHECA ALEXANDRINA </a:t>
                      </a:r>
                      <a:endParaRPr lang="en-GB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Egypt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 UNIVERSITY COMPUTATION CENTER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IUCC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Israel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SYNCHROTRON-LIGHT FOR EXPERIMENTAL SCIENCE AND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APPLICATIONS </a:t>
                      </a: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 THE MIDDLE EAST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SESAME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Jordan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9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 smtClean="0"/>
              <a:t>Podgorica, 23.04.2018.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36" y="1679324"/>
            <a:ext cx="5299570" cy="4294239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50" cy="1125538"/>
          </a:xfrm>
        </p:spPr>
        <p:txBody>
          <a:bodyPr lIns="92075" tIns="46038" rIns="92075" bIns="46038"/>
          <a:lstStyle/>
          <a:p>
            <a:r>
              <a:rPr lang="sr-Latn-ME" dirty="0" smtClean="0"/>
              <a:t>Ciljevi i tehnologija</a:t>
            </a:r>
            <a:endParaRPr lang="en-US" dirty="0" smtClean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1946" y="1400775"/>
            <a:ext cx="4734769" cy="5000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Ciljevi 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Omogućiti 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user-friendly 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integrisanu 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e-</a:t>
            </a:r>
            <a:r>
              <a:rPr lang="en-US" sz="2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rukturnu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platformu za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naučnu zajednicu u oblasti Klimatologije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prirodnih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nauka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i digitalizacije kulturne baštine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za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SEEM 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podjelom računara i podataka kao i vizuelizacijom resursa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S" sz="23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Distribuirani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ra</a:t>
            </a:r>
            <a:r>
              <a:rPr lang="sr-Latn-ME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č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unarski sistemi</a:t>
            </a: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Paralelno programiranje</a:t>
            </a:r>
            <a:endParaRPr lang="en-US" sz="23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Različite računarske tehnologije</a:t>
            </a:r>
            <a:endParaRPr lang="en-US" sz="23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Big data</a:t>
            </a:r>
            <a:endParaRPr lang="en-US" sz="23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sr-Latn-ME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ervisno orjentisan</a:t>
            </a:r>
            <a:r>
              <a:rPr lang="en-US" sz="2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projekat</a:t>
            </a:r>
            <a:endParaRPr lang="en-US" sz="23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 smtClean="0"/>
              <a:t>Podgorica, 23.04.2018.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61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765" r="5451" b="4297"/>
          <a:stretch/>
        </p:blipFill>
        <p:spPr>
          <a:xfrm>
            <a:off x="2787139" y="1208318"/>
            <a:ext cx="4588432" cy="53884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3950" cy="1125538"/>
          </a:xfrm>
        </p:spPr>
        <p:txBody>
          <a:bodyPr/>
          <a:lstStyle/>
          <a:p>
            <a:r>
              <a:rPr lang="sr-Latn-ME" dirty="0" smtClean="0"/>
              <a:t>Ciljevi</a:t>
            </a:r>
            <a:endParaRPr lang="en-US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 smtClean="0"/>
              <a:t>Podgorica, 23.04.2018.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6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sr-Latn-ME" dirty="0" smtClean="0"/>
              <a:t>Ključne performanse</a:t>
            </a:r>
            <a:endParaRPr lang="en-US" dirty="0" smtClean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36634" y="1719943"/>
            <a:ext cx="9214195" cy="4653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VI-SEEM u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brojkama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+ specific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nih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servi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sa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30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data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ova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25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razlicitih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kodova</a:t>
            </a: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39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ap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likacija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45 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istraživačkih timova</a:t>
            </a: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100+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publi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kacija, ..</a:t>
            </a: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15975" lvl="1" indent="-358775" algn="l" defTabSz="95885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tr</a:t>
            </a:r>
            <a:r>
              <a:rPr lang="sr-Latn-ME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eninga</a:t>
            </a: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 smtClean="0"/>
              <a:t>Podgorica, 23.04.2018.</a:t>
            </a:r>
            <a:endParaRPr lang="el-GR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37" y="1459490"/>
            <a:ext cx="4369991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ICOM Network architecture integration with VI-SEEM platform.Â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73" y="3800851"/>
            <a:ext cx="3957945" cy="26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Infrast</a:t>
            </a:r>
            <a:r>
              <a:rPr lang="sr-Latn-ME" dirty="0" smtClean="0"/>
              <a:t>ruktura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22" y="17256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64313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sr-Latn-ME" dirty="0" smtClean="0"/>
              <a:t>Podgorica, 23.04.2018.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e-Infrastructure</a:t>
            </a:r>
            <a:endParaRPr lang="en-US" dirty="0"/>
          </a:p>
          <a:p>
            <a:pPr lvl="1"/>
            <a:r>
              <a:rPr lang="en-US" dirty="0" smtClean="0"/>
              <a:t>HPC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klasteri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superracunari</a:t>
            </a:r>
            <a:r>
              <a:rPr lang="en-US" dirty="0" smtClean="0"/>
              <a:t> (</a:t>
            </a:r>
            <a:r>
              <a:rPr lang="en-US" dirty="0" err="1" smtClean="0"/>
              <a:t>razlicite</a:t>
            </a:r>
            <a:r>
              <a:rPr lang="en-US" dirty="0" smtClean="0"/>
              <a:t> </a:t>
            </a:r>
            <a:r>
              <a:rPr lang="en-US" dirty="0" err="1" smtClean="0"/>
              <a:t>arhitekture</a:t>
            </a:r>
            <a:r>
              <a:rPr lang="en-US" dirty="0" smtClean="0"/>
              <a:t> hardware-a)</a:t>
            </a:r>
            <a:endParaRPr lang="en-US" dirty="0"/>
          </a:p>
          <a:p>
            <a:pPr lvl="1"/>
            <a:r>
              <a:rPr lang="en-US" dirty="0" smtClean="0"/>
              <a:t>Grid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povezan</a:t>
            </a:r>
            <a:r>
              <a:rPr lang="en-US" dirty="0" smtClean="0"/>
              <a:t> Grid middleware-om</a:t>
            </a:r>
            <a:endParaRPr lang="en-US" dirty="0"/>
          </a:p>
          <a:p>
            <a:pPr lvl="1"/>
            <a:r>
              <a:rPr lang="en-US" dirty="0" smtClean="0"/>
              <a:t>Cloud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virtualne</a:t>
            </a:r>
            <a:r>
              <a:rPr lang="en-US" dirty="0" smtClean="0"/>
              <a:t> </a:t>
            </a:r>
            <a:r>
              <a:rPr lang="en-US" dirty="0" err="1" smtClean="0"/>
              <a:t>masine</a:t>
            </a:r>
            <a:r>
              <a:rPr lang="en-US" dirty="0" smtClean="0"/>
              <a:t> (</a:t>
            </a:r>
            <a:r>
              <a:rPr lang="en-US" dirty="0"/>
              <a:t>VMs) </a:t>
            </a:r>
            <a:r>
              <a:rPr lang="en-US" dirty="0" err="1" smtClean="0"/>
              <a:t>namijenjene</a:t>
            </a:r>
            <a:r>
              <a:rPr lang="en-US" dirty="0" smtClean="0"/>
              <a:t> za </a:t>
            </a:r>
            <a:r>
              <a:rPr lang="en-US" dirty="0" err="1" smtClean="0"/>
              <a:t>servise</a:t>
            </a:r>
            <a:endParaRPr lang="en-US" dirty="0"/>
          </a:p>
          <a:p>
            <a:pPr lvl="1"/>
            <a:r>
              <a:rPr lang="en-US" dirty="0" smtClean="0"/>
              <a:t>Storage </a:t>
            </a:r>
            <a:r>
              <a:rPr lang="mr-IN" dirty="0" smtClean="0"/>
              <a:t>–</a:t>
            </a:r>
            <a:r>
              <a:rPr lang="en-US" dirty="0" smtClean="0"/>
              <a:t> za </a:t>
            </a:r>
            <a:r>
              <a:rPr lang="en-US" dirty="0" err="1" smtClean="0"/>
              <a:t>kratkotrajno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dugotrajno</a:t>
            </a:r>
            <a:r>
              <a:rPr lang="en-US" dirty="0" smtClean="0"/>
              <a:t> </a:t>
            </a:r>
            <a:r>
              <a:rPr lang="en-US" dirty="0" err="1" smtClean="0"/>
              <a:t>cuvanje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/>
          </a:p>
          <a:p>
            <a:r>
              <a:rPr lang="en-US" dirty="0" smtClean="0"/>
              <a:t>Kori</a:t>
            </a:r>
            <a:r>
              <a:rPr lang="sr-Latn-ME" dirty="0" smtClean="0"/>
              <a:t>š</a:t>
            </a:r>
            <a:r>
              <a:rPr lang="en-US" dirty="0" err="1" smtClean="0"/>
              <a:t>tene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/>
              <a:t>, </a:t>
            </a:r>
            <a:r>
              <a:rPr lang="en-US" dirty="0" err="1"/>
              <a:t>najsavremenije</a:t>
            </a:r>
            <a:r>
              <a:rPr lang="en-US" dirty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za </a:t>
            </a:r>
            <a:r>
              <a:rPr lang="en-US" dirty="0" err="1" smtClean="0"/>
              <a:t>obradu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, </a:t>
            </a:r>
            <a:r>
              <a:rPr lang="en-US" dirty="0" err="1"/>
              <a:t>virtuelizaciju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/>
              <a:t>naučnim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endParaRPr lang="en-US" dirty="0"/>
          </a:p>
          <a:p>
            <a:r>
              <a:rPr lang="sr-Latn-ME" dirty="0" smtClean="0"/>
              <a:t>Infrastruktura u brojkama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23,744 CPU-cores, 1,012,736 GPU-cores, 20,496 Xeon Phi-cores</a:t>
            </a:r>
          </a:p>
          <a:p>
            <a:pPr lvl="1"/>
            <a:r>
              <a:rPr lang="en-US" dirty="0"/>
              <a:t>3,112 Grid CPU-cores</a:t>
            </a:r>
          </a:p>
          <a:p>
            <a:pPr lvl="1"/>
            <a:r>
              <a:rPr lang="en-US" dirty="0"/>
              <a:t>14,152 Cloud VM-cores</a:t>
            </a:r>
          </a:p>
          <a:p>
            <a:pPr lvl="1"/>
            <a:r>
              <a:rPr lang="en-US" dirty="0"/>
              <a:t>18 PB of storage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7527" cy="1125538"/>
          </a:xfrm>
        </p:spPr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Infrast</a:t>
            </a:r>
            <a:r>
              <a:rPr lang="sr-Latn-ME" dirty="0" smtClean="0"/>
              <a:t>ruktura</a:t>
            </a:r>
            <a:r>
              <a:rPr lang="en-US" dirty="0" smtClean="0"/>
              <a:t> : </a:t>
            </a:r>
            <a:r>
              <a:rPr lang="en-US" dirty="0" err="1" smtClean="0"/>
              <a:t>Servisi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652588"/>
            <a:ext cx="4398385" cy="4921250"/>
          </a:xfrm>
        </p:spPr>
        <p:txBody>
          <a:bodyPr/>
          <a:lstStyle/>
          <a:p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grupisani</a:t>
            </a:r>
            <a:r>
              <a:rPr lang="en-US" dirty="0" smtClean="0"/>
              <a:t> u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endParaRPr lang="en-US" dirty="0"/>
          </a:p>
          <a:p>
            <a:pPr lvl="1"/>
            <a:r>
              <a:rPr lang="en-US" dirty="0" err="1" smtClean="0"/>
              <a:t>Servisi</a:t>
            </a:r>
            <a:r>
              <a:rPr lang="en-US" dirty="0" smtClean="0"/>
              <a:t> </a:t>
            </a:r>
            <a:r>
              <a:rPr lang="en-US" dirty="0" err="1" smtClean="0"/>
              <a:t>vezani</a:t>
            </a:r>
            <a:r>
              <a:rPr lang="en-US" dirty="0" smtClean="0"/>
              <a:t> za infrastructure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resurse</a:t>
            </a:r>
            <a:r>
              <a:rPr lang="en-US" dirty="0" smtClean="0"/>
              <a:t> [WP3]</a:t>
            </a:r>
            <a:endParaRPr lang="en-US" dirty="0"/>
          </a:p>
          <a:p>
            <a:pPr lvl="1"/>
            <a:r>
              <a:rPr lang="en-US" dirty="0" smtClean="0"/>
              <a:t>Data/storage </a:t>
            </a:r>
            <a:r>
              <a:rPr lang="en-US" dirty="0" err="1" smtClean="0"/>
              <a:t>servisi</a:t>
            </a:r>
            <a:r>
              <a:rPr lang="en-US" dirty="0" smtClean="0"/>
              <a:t> [WP4]</a:t>
            </a:r>
            <a:endParaRPr lang="en-US" dirty="0"/>
          </a:p>
          <a:p>
            <a:pPr lvl="1"/>
            <a:r>
              <a:rPr lang="en-US" dirty="0" err="1" smtClean="0"/>
              <a:t>Aplikativni</a:t>
            </a:r>
            <a:r>
              <a:rPr lang="en-US" dirty="0" smtClean="0"/>
              <a:t> </a:t>
            </a:r>
            <a:r>
              <a:rPr lang="en-US" dirty="0" err="1" smtClean="0"/>
              <a:t>servisi</a:t>
            </a:r>
            <a:r>
              <a:rPr lang="en-US" dirty="0" smtClean="0"/>
              <a:t> [WP5]</a:t>
            </a:r>
            <a:endParaRPr lang="en-US" dirty="0"/>
          </a:p>
          <a:p>
            <a:r>
              <a:rPr lang="en-US" dirty="0" smtClean="0">
                <a:solidFill>
                  <a:srgbClr val="CF4901"/>
                </a:solidFill>
                <a:hlinkClick r:id="rId2"/>
              </a:rPr>
              <a:t>https</a:t>
            </a:r>
            <a:r>
              <a:rPr lang="en-US" dirty="0">
                <a:solidFill>
                  <a:srgbClr val="CF4901"/>
                </a:solidFill>
                <a:hlinkClick r:id="rId2"/>
              </a:rPr>
              <a:t>://services.vi-seem.eu/</a:t>
            </a:r>
            <a:endParaRPr lang="en-US" dirty="0">
              <a:solidFill>
                <a:srgbClr val="CF490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XXII IT conference , Žabljak 27.02. 2017</a:t>
            </a:r>
            <a:r>
              <a:rPr lang="sr-Latn-ME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374" y="1408339"/>
            <a:ext cx="5357036" cy="4509750"/>
          </a:xfrm>
          <a:prstGeom prst="rect">
            <a:avLst/>
          </a:prstGeom>
        </p:spPr>
      </p:pic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5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200" dirty="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219" name="Picture 5" descr="SEE-GRID-SCI-Sites-201002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6"/>
            <a:ext cx="9850967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 txBox="1">
            <a:spLocks/>
          </p:cNvSpPr>
          <p:nvPr/>
        </p:nvSpPr>
        <p:spPr bwMode="auto">
          <a:xfrm>
            <a:off x="202935" y="955675"/>
            <a:ext cx="52832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2" rIns="95785" bIns="47892"/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GB" altLang="el-GR" sz="18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0034" y="1319214"/>
            <a:ext cx="3860933" cy="972574"/>
          </a:xfrm>
          <a:prstGeom prst="rect">
            <a:avLst/>
          </a:prstGeom>
          <a:solidFill>
            <a:srgbClr val="919789"/>
          </a:solidFill>
        </p:spPr>
        <p:txBody>
          <a:bodyPr>
            <a:spAutoFit/>
          </a:bodyPr>
          <a:lstStyle/>
          <a:p>
            <a:pPr algn="l">
              <a:defRPr/>
            </a:pPr>
            <a:endParaRPr lang="en-GB" sz="1000" dirty="0" smtClean="0">
              <a:solidFill>
                <a:schemeClr val="bg2">
                  <a:lumMod val="50000"/>
                </a:schemeClr>
              </a:solidFill>
              <a:cs typeface="+mn-cs"/>
            </a:endParaRPr>
          </a:p>
          <a:p>
            <a:pPr algn="l">
              <a:defRPr/>
            </a:pPr>
            <a:r>
              <a:rPr lang="en-GB" sz="1600" dirty="0" smtClean="0">
                <a:solidFill>
                  <a:schemeClr val="bg1"/>
                </a:solidFill>
                <a:cs typeface="+mn-cs"/>
              </a:rPr>
              <a:t>At end of SEE-GRID projects series:</a:t>
            </a:r>
            <a:r>
              <a:rPr lang="en-GB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cs typeface="+mn-cs"/>
              </a:rPr>
              <a:t>55 </a:t>
            </a:r>
            <a:r>
              <a:rPr lang="en-GB" sz="1600" dirty="0">
                <a:solidFill>
                  <a:schemeClr val="bg1"/>
                </a:solidFill>
                <a:cs typeface="+mn-cs"/>
              </a:rPr>
              <a:t>sites in </a:t>
            </a:r>
            <a:r>
              <a:rPr lang="en-GB" sz="1600" dirty="0" smtClean="0">
                <a:solidFill>
                  <a:schemeClr val="bg1"/>
                </a:solidFill>
                <a:cs typeface="+mn-cs"/>
              </a:rPr>
              <a:t>production</a:t>
            </a:r>
          </a:p>
          <a:p>
            <a:pPr algn="l">
              <a:defRPr/>
            </a:pPr>
            <a:endParaRPr lang="en-GB" sz="1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e-</a:t>
            </a:r>
            <a:r>
              <a:rPr lang="en-US" dirty="0" err="1" smtClean="0"/>
              <a:t>Infrastru</a:t>
            </a:r>
            <a:r>
              <a:rPr lang="sr-Latn-ME" dirty="0" smtClean="0"/>
              <a:t>ktura</a:t>
            </a:r>
            <a:r>
              <a:rPr lang="en-US" dirty="0" smtClean="0"/>
              <a:t>: SEE-GRID</a:t>
            </a:r>
          </a:p>
        </p:txBody>
      </p:sp>
      <p:pic>
        <p:nvPicPr>
          <p:cNvPr id="9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 txBox="1">
            <a:spLocks/>
          </p:cNvSpPr>
          <p:nvPr/>
        </p:nvSpPr>
        <p:spPr bwMode="auto">
          <a:xfrm>
            <a:off x="0" y="6586538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sr-Latn-ME" dirty="0" smtClean="0"/>
              <a:t>Podgorica, 23.04.2018.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93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vi-seem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CF4901"/>
      </a:accent1>
      <a:accent2>
        <a:srgbClr val="E85E15"/>
      </a:accent2>
      <a:accent3>
        <a:srgbClr val="FA7F34"/>
      </a:accent3>
      <a:accent4>
        <a:srgbClr val="FECB31"/>
      </a:accent4>
      <a:accent5>
        <a:srgbClr val="1594F2"/>
      </a:accent5>
      <a:accent6>
        <a:srgbClr val="20A0FF"/>
      </a:accent6>
      <a:hlink>
        <a:srgbClr val="AD1F1F"/>
      </a:hlink>
      <a:folHlink>
        <a:srgbClr val="FFC42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817</Words>
  <Application>Microsoft Office PowerPoint</Application>
  <PresentationFormat>A4 Paper (210x297 mm)</PresentationFormat>
  <Paragraphs>210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Arial Unicode MS</vt:lpstr>
      <vt:lpstr>Calibri</vt:lpstr>
      <vt:lpstr>Mangal</vt:lpstr>
      <vt:lpstr>MS Mincho</vt:lpstr>
      <vt:lpstr>Tahoma</vt:lpstr>
      <vt:lpstr>Times New Roman</vt:lpstr>
      <vt:lpstr>Verdana</vt:lpstr>
      <vt:lpstr>Wingdings</vt:lpstr>
      <vt:lpstr>SEEGRID-ppt-template</vt:lpstr>
      <vt:lpstr>Virtual Research Environment  in Southeast Europe and the  Eastern Mediterranean  </vt:lpstr>
      <vt:lpstr>O projektu</vt:lpstr>
      <vt:lpstr>Učesnici</vt:lpstr>
      <vt:lpstr>Ciljevi i tehnologija</vt:lpstr>
      <vt:lpstr>Ciljevi</vt:lpstr>
      <vt:lpstr>Ključne performanse</vt:lpstr>
      <vt:lpstr>e-Infrastruktura</vt:lpstr>
      <vt:lpstr>e-Infrastruktura : Servisi</vt:lpstr>
      <vt:lpstr>e-Infrastruktura: SEE-GRID</vt:lpstr>
      <vt:lpstr>e-Infrastruktura SEE + EM </vt:lpstr>
      <vt:lpstr>Data servisi</vt:lpstr>
      <vt:lpstr>VRE i trening portal  </vt:lpstr>
      <vt:lpstr>Aplikacije : Oblasti istraživanja</vt:lpstr>
      <vt:lpstr>Univerzitet Crne Gore @ VI-SEEM</vt:lpstr>
      <vt:lpstr>Hvala! Pitanja, ...</vt:lpstr>
    </vt:vector>
  </TitlesOfParts>
  <Company>edet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Luka Filipovic</cp:lastModifiedBy>
  <cp:revision>202</cp:revision>
  <cp:lastPrinted>2016-01-29T13:21:48Z</cp:lastPrinted>
  <dcterms:created xsi:type="dcterms:W3CDTF">2004-04-29T08:03:52Z</dcterms:created>
  <dcterms:modified xsi:type="dcterms:W3CDTF">2018-04-23T07:32:58Z</dcterms:modified>
</cp:coreProperties>
</file>