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sldIdLst>
    <p:sldId id="256" r:id="rId3"/>
    <p:sldId id="259" r:id="rId4"/>
    <p:sldId id="268" r:id="rId5"/>
    <p:sldId id="282" r:id="rId6"/>
    <p:sldId id="274" r:id="rId7"/>
    <p:sldId id="293" r:id="rId8"/>
    <p:sldId id="278" r:id="rId9"/>
    <p:sldId id="283" r:id="rId10"/>
    <p:sldId id="285" r:id="rId11"/>
    <p:sldId id="272" r:id="rId12"/>
    <p:sldId id="294" r:id="rId13"/>
    <p:sldId id="276" r:id="rId14"/>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0" autoAdjust="0"/>
    <p:restoredTop sz="81628" autoAdjust="0"/>
  </p:normalViewPr>
  <p:slideViewPr>
    <p:cSldViewPr>
      <p:cViewPr>
        <p:scale>
          <a:sx n="75" d="100"/>
          <a:sy n="75" d="100"/>
        </p:scale>
        <p:origin x="2652" y="486"/>
      </p:cViewPr>
      <p:guideLst>
        <p:guide orient="horz" pos="2160"/>
        <p:guide pos="2880"/>
      </p:guideLst>
    </p:cSldViewPr>
  </p:slideViewPr>
  <p:outlineViewPr>
    <p:cViewPr>
      <p:scale>
        <a:sx n="33" d="100"/>
        <a:sy n="33" d="100"/>
      </p:scale>
      <p:origin x="0" y="3084"/>
    </p:cViewPr>
  </p:outlin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1C271-BF6E-46F7-A867-2F7D440AFE9A}" type="datetimeFigureOut">
              <a:rPr lang="en-US" smtClean="0"/>
              <a:t>6/21/2018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F28BE-EC07-4BBB-A1AB-FF42CA659639}" type="slidenum">
              <a:rPr lang="en-US" smtClean="0"/>
              <a:t>‹#›</a:t>
            </a:fld>
            <a:endParaRPr lang="en-US"/>
          </a:p>
        </p:txBody>
      </p:sp>
    </p:spTree>
    <p:extLst>
      <p:ext uri="{BB962C8B-B14F-4D97-AF65-F5344CB8AC3E}">
        <p14:creationId xmlns:p14="http://schemas.microsoft.com/office/powerpoint/2010/main" val="795711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F28BE-EC07-4BBB-A1AB-FF42CA659639}" type="slidenum">
              <a:rPr lang="en-US" smtClean="0"/>
              <a:t>6</a:t>
            </a:fld>
            <a:endParaRPr lang="en-US"/>
          </a:p>
        </p:txBody>
      </p:sp>
    </p:spTree>
    <p:extLst>
      <p:ext uri="{BB962C8B-B14F-4D97-AF65-F5344CB8AC3E}">
        <p14:creationId xmlns:p14="http://schemas.microsoft.com/office/powerpoint/2010/main" val="626101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F28BE-EC07-4BBB-A1AB-FF42CA659639}" type="slidenum">
              <a:rPr lang="en-US" smtClean="0"/>
              <a:t>12</a:t>
            </a:fld>
            <a:endParaRPr lang="en-US"/>
          </a:p>
        </p:txBody>
      </p:sp>
    </p:spTree>
    <p:extLst>
      <p:ext uri="{BB962C8B-B14F-4D97-AF65-F5344CB8AC3E}">
        <p14:creationId xmlns:p14="http://schemas.microsoft.com/office/powerpoint/2010/main" val="907500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t>6/21/2018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6/21/2018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accent5">
                    <a:lumMod val="7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accent5">
                    <a:lumMod val="75000"/>
                  </a:schemeClr>
                </a:solidFill>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accent5">
                    <a:lumMod val="7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accent5">
                    <a:lumMod val="7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accent5">
                    <a:lumMod val="7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accent5">
                    <a:lumMod val="7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2438400" y="6248400"/>
            <a:ext cx="2130425" cy="474663"/>
          </a:xfrm>
          <a:prstGeom prst="rect">
            <a:avLst/>
          </a:prstGeom>
          <a:ln/>
        </p:spPr>
        <p:txBody>
          <a:bodyPr/>
          <a:lstStyle>
            <a:lvl1pPr>
              <a:defRPr/>
            </a:lvl1pPr>
          </a:lstStyle>
          <a:p>
            <a:pPr>
              <a:defRPr/>
            </a:pPr>
            <a:endParaRPr lang="ru-RU" altLang="en-US"/>
          </a:p>
        </p:txBody>
      </p:sp>
      <p:sp>
        <p:nvSpPr>
          <p:cNvPr id="3" name="Rectangle 12"/>
          <p:cNvSpPr>
            <a:spLocks noGrp="1" noChangeArrowheads="1"/>
          </p:cNvSpPr>
          <p:nvPr>
            <p:ph type="ftr" sz="quarter" idx="11"/>
          </p:nvPr>
        </p:nvSpPr>
        <p:spPr>
          <a:xfrm>
            <a:off x="5791200" y="6248400"/>
            <a:ext cx="2897188" cy="474663"/>
          </a:xfrm>
          <a:prstGeom prst="rect">
            <a:avLst/>
          </a:prstGeom>
          <a:ln/>
        </p:spPr>
        <p:txBody>
          <a:bodyPr/>
          <a:lstStyle>
            <a:lvl1pPr>
              <a:defRPr/>
            </a:lvl1pPr>
          </a:lstStyle>
          <a:p>
            <a:pPr>
              <a:defRPr/>
            </a:pPr>
            <a:endParaRPr lang="ru-RU" altLang="en-US"/>
          </a:p>
        </p:txBody>
      </p:sp>
      <p:sp>
        <p:nvSpPr>
          <p:cNvPr id="4" name="Rectangle 13"/>
          <p:cNvSpPr>
            <a:spLocks noGrp="1" noChangeArrowheads="1"/>
          </p:cNvSpPr>
          <p:nvPr>
            <p:ph type="sldNum" sz="quarter" idx="12"/>
          </p:nvPr>
        </p:nvSpPr>
        <p:spPr>
          <a:xfrm>
            <a:off x="84138" y="6242050"/>
            <a:ext cx="587375" cy="488950"/>
          </a:xfrm>
          <a:prstGeom prst="rect">
            <a:avLst/>
          </a:prstGeom>
          <a:ln/>
        </p:spPr>
        <p:txBody>
          <a:bodyPr/>
          <a:lstStyle>
            <a:lvl1pPr>
              <a:defRPr/>
            </a:lvl1pPr>
          </a:lstStyle>
          <a:p>
            <a:pPr>
              <a:defRPr/>
            </a:pPr>
            <a:fld id="{432009C3-4EDC-4DC0-8E16-936D1F894040}" type="slidenum">
              <a:rPr lang="ru-RU" altLang="en-US"/>
              <a:pPr>
                <a:defRPr/>
              </a:pPr>
              <a:t>‹#›</a:t>
            </a:fld>
            <a:endParaRPr lang="ru-RU" altLang="en-US"/>
          </a:p>
        </p:txBody>
      </p:sp>
    </p:spTree>
    <p:extLst>
      <p:ext uri="{BB962C8B-B14F-4D97-AF65-F5344CB8AC3E}">
        <p14:creationId xmlns:p14="http://schemas.microsoft.com/office/powerpoint/2010/main" val="404917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t>6/21/2018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3" r:id="rId4"/>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6/21/2018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5.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free-powerpoint-templates-design.com/free-powerpoint-templates-desig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viseem.dicom.md/" TargetMode="External"/><Relationship Id="rId3" Type="http://schemas.openxmlformats.org/officeDocument/2006/relationships/image" Target="../media/image14.jpeg"/><Relationship Id="rId7" Type="http://schemas.openxmlformats.org/officeDocument/2006/relationships/hyperlink" Target="http://www.dicom.md/"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viseem.dicom.md/"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1995" y="3465004"/>
            <a:ext cx="4715000" cy="461665"/>
          </a:xfrm>
          <a:prstGeom prst="rect">
            <a:avLst/>
          </a:prstGeom>
          <a:noFill/>
        </p:spPr>
        <p:txBody>
          <a:bodyPr wrap="square">
            <a:spAutoFit/>
          </a:bodyPr>
          <a:lstStyle/>
          <a:p>
            <a:r>
              <a:rPr lang="en-US" altLang="ko-KR" sz="1200" b="1" dirty="0">
                <a:solidFill>
                  <a:schemeClr val="accent5">
                    <a:lumMod val="75000"/>
                  </a:schemeClr>
                </a:solidFill>
                <a:latin typeface="Arial" pitchFamily="34" charset="0"/>
                <a:ea typeface="맑은 고딕" pitchFamily="50" charset="-127"/>
                <a:cs typeface="Arial" pitchFamily="34" charset="0"/>
              </a:rPr>
              <a:t>Advantages and of using VI-SEEM Platform for "DICOM Network Mobile"</a:t>
            </a:r>
            <a:endParaRPr lang="en-US" altLang="ko-KR" sz="1200" b="1" dirty="0">
              <a:solidFill>
                <a:schemeClr val="accent5">
                  <a:lumMod val="75000"/>
                </a:schemeClr>
              </a:solidFill>
              <a:latin typeface="Arial" pitchFamily="34" charset="0"/>
              <a:ea typeface="맑은 고딕" pitchFamily="50" charset="-127"/>
              <a:cs typeface="Arial" pitchFamily="34" charset="0"/>
            </a:endParaRPr>
          </a:p>
        </p:txBody>
      </p:sp>
      <p:sp>
        <p:nvSpPr>
          <p:cNvPr id="5" name="TextBox 1"/>
          <p:cNvSpPr txBox="1">
            <a:spLocks noChangeArrowheads="1"/>
          </p:cNvSpPr>
          <p:nvPr/>
        </p:nvSpPr>
        <p:spPr bwMode="auto">
          <a:xfrm>
            <a:off x="4429000" y="2780928"/>
            <a:ext cx="4715000" cy="646331"/>
          </a:xfrm>
          <a:prstGeom prst="rect">
            <a:avLst/>
          </a:prstGeom>
          <a:noFill/>
          <a:ln w="9525">
            <a:noFill/>
            <a:miter lim="800000"/>
            <a:headEnd/>
            <a:tailEnd/>
          </a:ln>
        </p:spPr>
        <p:txBody>
          <a:bodyPr wrap="square">
            <a:spAutoFit/>
          </a:bodyPr>
          <a:lstStyle/>
          <a:p>
            <a:r>
              <a:rPr lang="en-US" altLang="ko-KR" sz="3600" b="1" dirty="0" smtClean="0">
                <a:solidFill>
                  <a:schemeClr val="accent5">
                    <a:lumMod val="75000"/>
                  </a:schemeClr>
                </a:solidFill>
                <a:latin typeface="Arial" pitchFamily="34" charset="0"/>
                <a:ea typeface="맑은 고딕" pitchFamily="50" charset="-127"/>
                <a:cs typeface="Arial" pitchFamily="34" charset="0"/>
              </a:rPr>
              <a:t>DICOM Network</a:t>
            </a:r>
          </a:p>
        </p:txBody>
      </p:sp>
      <p:sp>
        <p:nvSpPr>
          <p:cNvPr id="7" name="TextBox 6">
            <a:hlinkClick r:id="rId2"/>
          </p:cNvPr>
          <p:cNvSpPr txBox="1"/>
          <p:nvPr/>
        </p:nvSpPr>
        <p:spPr>
          <a:xfrm>
            <a:off x="0" y="6597932"/>
            <a:ext cx="9144000" cy="215444"/>
          </a:xfrm>
          <a:prstGeom prst="rect">
            <a:avLst/>
          </a:prstGeom>
          <a:noFill/>
        </p:spPr>
        <p:txBody>
          <a:bodyPr wrap="square" rtlCol="0">
            <a:spAutoFit/>
          </a:bodyPr>
          <a:lstStyle/>
          <a:p>
            <a:pPr algn="ctr"/>
            <a:r>
              <a:rPr lang="en-US" altLang="ko-KR" sz="800" dirty="0" smtClean="0">
                <a:solidFill>
                  <a:schemeClr val="tx1">
                    <a:lumMod val="75000"/>
                    <a:lumOff val="25000"/>
                  </a:schemeClr>
                </a:solidFill>
                <a:latin typeface="Arial" pitchFamily="34" charset="0"/>
                <a:cs typeface="Arial" pitchFamily="34" charset="0"/>
              </a:rPr>
              <a:t>Golubev Alexandr, </a:t>
            </a:r>
            <a:r>
              <a:rPr lang="en-US" altLang="ko-KR" sz="800" dirty="0" smtClean="0">
                <a:solidFill>
                  <a:schemeClr val="tx1">
                    <a:lumMod val="75000"/>
                    <a:lumOff val="25000"/>
                  </a:schemeClr>
                </a:solidFill>
                <a:latin typeface="Arial" pitchFamily="34" charset="0"/>
                <a:cs typeface="Arial" pitchFamily="34" charset="0"/>
              </a:rPr>
              <a:t>IMU Workshop, Chisinau 2018</a:t>
            </a:r>
            <a:endParaRPr lang="ko-KR" altLang="en-US" sz="800" dirty="0">
              <a:solidFill>
                <a:schemeClr val="tx1">
                  <a:lumMod val="75000"/>
                  <a:lumOff val="25000"/>
                </a:schemeClr>
              </a:solidFill>
              <a:latin typeface="Arial" pitchFamily="34" charset="0"/>
              <a:cs typeface="Arial" pitchFamily="34" charset="0"/>
            </a:endParaRPr>
          </a:p>
        </p:txBody>
      </p:sp>
      <p:grpSp>
        <p:nvGrpSpPr>
          <p:cNvPr id="3" name="Group 2"/>
          <p:cNvGrpSpPr/>
          <p:nvPr/>
        </p:nvGrpSpPr>
        <p:grpSpPr>
          <a:xfrm>
            <a:off x="3851920" y="2780928"/>
            <a:ext cx="346585" cy="1368152"/>
            <a:chOff x="4009391" y="2780928"/>
            <a:chExt cx="346585" cy="1368152"/>
          </a:xfrm>
        </p:grpSpPr>
        <p:sp>
          <p:nvSpPr>
            <p:cNvPr id="2" name="Rectangle 1"/>
            <p:cNvSpPr/>
            <p:nvPr/>
          </p:nvSpPr>
          <p:spPr>
            <a:xfrm>
              <a:off x="4139952" y="2780928"/>
              <a:ext cx="216024" cy="13681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p:nvSpPr>
          <p:spPr>
            <a:xfrm>
              <a:off x="4009391" y="2780928"/>
              <a:ext cx="108012" cy="1368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89685"/>
            <a:ext cx="3571875" cy="485775"/>
          </a:xfrm>
          <a:prstGeom prst="rect">
            <a:avLst/>
          </a:prstGeom>
        </p:spPr>
      </p:pic>
      <p:pic>
        <p:nvPicPr>
          <p:cNvPr id="1026" name="Picture 2" descr="http://renam.md/wp-content/themes/galex/images/header/header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65859"/>
            <a:ext cx="1333500" cy="733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 SE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4408" y="5883557"/>
            <a:ext cx="8096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1475656" y="5376718"/>
            <a:ext cx="1390844" cy="1495634"/>
          </a:xfrm>
          <a:prstGeom prst="rect">
            <a:avLst/>
          </a:prstGeom>
        </p:spPr>
      </p:pic>
    </p:spTree>
    <p:extLst>
      <p:ext uri="{BB962C8B-B14F-4D97-AF65-F5344CB8AC3E}">
        <p14:creationId xmlns:p14="http://schemas.microsoft.com/office/powerpoint/2010/main" val="194122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6462873" y="4195768"/>
            <a:ext cx="2653519" cy="86979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smtClean="0"/>
              <a:t>DICOM Viewer</a:t>
            </a:r>
          </a:p>
          <a:p>
            <a:pPr marL="285750" indent="-285750">
              <a:lnSpc>
                <a:spcPct val="150000"/>
              </a:lnSpc>
              <a:buFont typeface="Wingdings" panose="05000000000000000000" pitchFamily="2" charset="2"/>
              <a:buChar char="Ø"/>
            </a:pPr>
            <a:r>
              <a:rPr lang="en-US" dirty="0" smtClean="0"/>
              <a:t>DICOM Light Viewer</a:t>
            </a:r>
            <a:endParaRPr lang="en-US" dirty="0"/>
          </a:p>
        </p:txBody>
      </p:sp>
      <p:sp>
        <p:nvSpPr>
          <p:cNvPr id="2" name="Title 1"/>
          <p:cNvSpPr>
            <a:spLocks noGrp="1"/>
          </p:cNvSpPr>
          <p:nvPr>
            <p:ph type="title"/>
          </p:nvPr>
        </p:nvSpPr>
        <p:spPr/>
        <p:txBody>
          <a:bodyPr/>
          <a:lstStyle/>
          <a:p>
            <a:r>
              <a:rPr lang="en-US" altLang="ko-KR" dirty="0">
                <a:ea typeface="맑은 고딕" pitchFamily="50" charset="-127"/>
              </a:rPr>
              <a:t>DICOM Network Mobile</a:t>
            </a:r>
            <a:endParaRPr lang="en-US" dirty="0"/>
          </a:p>
        </p:txBody>
      </p:sp>
      <p:pic>
        <p:nvPicPr>
          <p:cNvPr id="1032" name="Picture 8" descr="https://openclipart.org/image/2400px/svg_to_png/253039/Patient-With-Broken-Arm-no-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123728" y="1060882"/>
            <a:ext cx="599347"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openclipart.org/image/2400px/svg_to_png/262568/Doctor-Holding-Clipboard-fixed-ar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9216" y="3734391"/>
            <a:ext cx="868370" cy="19015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3509154"/>
            <a:ext cx="2293479" cy="311913"/>
          </a:xfrm>
          <a:prstGeom prst="rect">
            <a:avLst/>
          </a:prstGeom>
        </p:spPr>
      </p:pic>
      <p:pic>
        <p:nvPicPr>
          <p:cNvPr id="15" name="Picture 5" descr="C:\Users\agolubev\AppData\Local\Microsoft\Windows\Temporary Internet Files\Content.IE5\YYLHU9K2\Server-DB[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2090450"/>
            <a:ext cx="1270009" cy="127000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openclipart.org/image/90px/svg_to_png/2980/rihard-Computer-LCD-displa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4059" y="4221088"/>
            <a:ext cx="857250" cy="81915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7884" y="1556792"/>
            <a:ext cx="6096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6019" y="3003271"/>
            <a:ext cx="838200" cy="71437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a:endCxn id="1036" idx="1"/>
          </p:cNvCxnSpPr>
          <p:nvPr/>
        </p:nvCxnSpPr>
        <p:spPr>
          <a:xfrm flipV="1">
            <a:off x="2987824" y="4630664"/>
            <a:ext cx="1506235" cy="4095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flipV="1">
            <a:off x="2922705" y="3509154"/>
            <a:ext cx="1571354" cy="112150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a:xfrm>
            <a:off x="2698912" y="2084546"/>
            <a:ext cx="1816951" cy="590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a:stCxn id="1036" idx="3"/>
          </p:cNvCxnSpPr>
          <p:nvPr/>
        </p:nvCxnSpPr>
        <p:spPr>
          <a:xfrm flipV="1">
            <a:off x="5351309" y="3003271"/>
            <a:ext cx="1668963" cy="162739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7" name="Straight Arrow Connector 26"/>
          <p:cNvCxnSpPr>
            <a:endCxn id="15" idx="1"/>
          </p:cNvCxnSpPr>
          <p:nvPr/>
        </p:nvCxnSpPr>
        <p:spPr>
          <a:xfrm flipV="1">
            <a:off x="5550667" y="2725455"/>
            <a:ext cx="1469605" cy="70362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9" name="Straight Arrow Connector 28"/>
          <p:cNvCxnSpPr>
            <a:stCxn id="1038" idx="3"/>
          </p:cNvCxnSpPr>
          <p:nvPr/>
        </p:nvCxnSpPr>
        <p:spPr>
          <a:xfrm>
            <a:off x="5227484" y="1985418"/>
            <a:ext cx="1792788" cy="51441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36" name="Content Placeholder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67005" y="4018303"/>
            <a:ext cx="3953267" cy="2255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9"/>
          <p:cNvPicPr>
            <a:picLocks noChangeAspect="1"/>
          </p:cNvPicPr>
          <p:nvPr/>
        </p:nvPicPr>
        <p:blipFill>
          <a:blip r:embed="rId10"/>
          <a:stretch>
            <a:fillRect/>
          </a:stretch>
        </p:blipFill>
        <p:spPr>
          <a:xfrm>
            <a:off x="3677009" y="1169655"/>
            <a:ext cx="2389329" cy="2698320"/>
          </a:xfrm>
          <a:prstGeom prst="rect">
            <a:avLst/>
          </a:prstGeom>
        </p:spPr>
      </p:pic>
      <p:sp>
        <p:nvSpPr>
          <p:cNvPr id="32" name="TextBox 31"/>
          <p:cNvSpPr txBox="1"/>
          <p:nvPr/>
        </p:nvSpPr>
        <p:spPr>
          <a:xfrm>
            <a:off x="1619672" y="5860182"/>
            <a:ext cx="7262031" cy="923330"/>
          </a:xfrm>
          <a:prstGeom prst="rect">
            <a:avLst/>
          </a:prstGeom>
          <a:noFill/>
        </p:spPr>
        <p:txBody>
          <a:bodyPr wrap="square" rtlCol="0">
            <a:spAutoFit/>
          </a:bodyPr>
          <a:lstStyle/>
          <a:p>
            <a:r>
              <a:rPr lang="en-US" dirty="0" smtClean="0"/>
              <a:t>DICOM Network Mobile – is an assembly of WEB, Mobile </a:t>
            </a:r>
            <a:r>
              <a:rPr lang="en-US" smtClean="0"/>
              <a:t>and </a:t>
            </a:r>
          </a:p>
          <a:p>
            <a:r>
              <a:rPr lang="en-US" smtClean="0"/>
              <a:t>background </a:t>
            </a:r>
            <a:r>
              <a:rPr lang="en-US" dirty="0" smtClean="0"/>
              <a:t>applications that make possible to see your </a:t>
            </a:r>
          </a:p>
          <a:p>
            <a:r>
              <a:rPr lang="en-US" dirty="0" smtClean="0"/>
              <a:t>investigations on mobile device from any location from the world.</a:t>
            </a:r>
            <a:endParaRPr lang="en-US" dirty="0"/>
          </a:p>
        </p:txBody>
      </p:sp>
    </p:spTree>
    <p:extLst>
      <p:ext uri="{BB962C8B-B14F-4D97-AF65-F5344CB8AC3E}">
        <p14:creationId xmlns:p14="http://schemas.microsoft.com/office/powerpoint/2010/main" val="21825965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z="3600" dirty="0">
                <a:ea typeface="맑은 고딕" pitchFamily="50" charset="-127"/>
              </a:rPr>
              <a:t>DICOM Network </a:t>
            </a:r>
            <a:r>
              <a:rPr lang="en-US" altLang="ko-KR" sz="3600" dirty="0" smtClean="0">
                <a:ea typeface="맑은 고딕" pitchFamily="50" charset="-127"/>
              </a:rPr>
              <a:t>Mobile Features</a:t>
            </a:r>
            <a:endParaRPr lang="en-US" sz="3600" dirty="0"/>
          </a:p>
        </p:txBody>
      </p:sp>
      <p:sp>
        <p:nvSpPr>
          <p:cNvPr id="3" name="Content Placeholder 2"/>
          <p:cNvSpPr>
            <a:spLocks noGrp="1"/>
          </p:cNvSpPr>
          <p:nvPr>
            <p:ph idx="1"/>
          </p:nvPr>
        </p:nvSpPr>
        <p:spPr>
          <a:xfrm>
            <a:off x="2049760" y="3419637"/>
            <a:ext cx="6563072" cy="460648"/>
          </a:xfrm>
        </p:spPr>
        <p:txBody>
          <a:bodyPr/>
          <a:lstStyle/>
          <a:p>
            <a:r>
              <a:rPr lang="en-US" dirty="0" smtClean="0"/>
              <a:t>Patient</a:t>
            </a:r>
            <a:endParaRPr lang="en-US" dirty="0"/>
          </a:p>
        </p:txBody>
      </p:sp>
      <p:sp>
        <p:nvSpPr>
          <p:cNvPr id="4" name="Content Placeholder 3"/>
          <p:cNvSpPr>
            <a:spLocks noGrp="1"/>
          </p:cNvSpPr>
          <p:nvPr>
            <p:ph idx="10"/>
          </p:nvPr>
        </p:nvSpPr>
        <p:spPr>
          <a:xfrm>
            <a:off x="1907704" y="1620417"/>
            <a:ext cx="6830416" cy="1728191"/>
          </a:xfrm>
        </p:spPr>
        <p:txBody>
          <a:bodyPr/>
          <a:lstStyle/>
          <a:p>
            <a:pPr marL="285750" indent="-285750">
              <a:lnSpc>
                <a:spcPct val="150000"/>
              </a:lnSpc>
              <a:buFont typeface="Wingdings" panose="05000000000000000000" pitchFamily="2" charset="2"/>
              <a:buChar char="v"/>
            </a:pPr>
            <a:r>
              <a:rPr lang="en-US" sz="1500" dirty="0" smtClean="0"/>
              <a:t>Mobile Viewer that does not require installation and configuration.</a:t>
            </a:r>
          </a:p>
          <a:p>
            <a:pPr marL="285750" indent="-285750">
              <a:lnSpc>
                <a:spcPct val="150000"/>
              </a:lnSpc>
              <a:buFont typeface="Wingdings" panose="05000000000000000000" pitchFamily="2" charset="2"/>
              <a:buChar char="v"/>
            </a:pPr>
            <a:r>
              <a:rPr lang="en-US" sz="1500" dirty="0" smtClean="0"/>
              <a:t>Access to the investigations from any location.</a:t>
            </a:r>
          </a:p>
          <a:p>
            <a:pPr marL="285750" indent="-285750">
              <a:lnSpc>
                <a:spcPct val="150000"/>
              </a:lnSpc>
              <a:buFont typeface="Wingdings" panose="05000000000000000000" pitchFamily="2" charset="2"/>
              <a:buChar char="v"/>
            </a:pPr>
            <a:r>
              <a:rPr lang="en-US" sz="1500" dirty="0" smtClean="0"/>
              <a:t>Notifications if new investigation is added.</a:t>
            </a:r>
          </a:p>
          <a:p>
            <a:pPr marL="285750" indent="-285750">
              <a:lnSpc>
                <a:spcPct val="150000"/>
              </a:lnSpc>
              <a:buFont typeface="Wingdings" panose="05000000000000000000" pitchFamily="2" charset="2"/>
              <a:buChar char="v"/>
            </a:pPr>
            <a:r>
              <a:rPr lang="en-US" sz="1500" dirty="0" smtClean="0"/>
              <a:t>Possibility to access advanced information like Protocol</a:t>
            </a:r>
            <a:r>
              <a:rPr lang="en-US" sz="1500" dirty="0"/>
              <a:t>, </a:t>
            </a:r>
            <a:r>
              <a:rPr lang="en-US" sz="1500" dirty="0" err="1" smtClean="0"/>
              <a:t>Epicrisis</a:t>
            </a:r>
            <a:r>
              <a:rPr lang="en-US" sz="1500" dirty="0" smtClean="0"/>
              <a:t>, etc..</a:t>
            </a:r>
          </a:p>
          <a:p>
            <a:pPr>
              <a:lnSpc>
                <a:spcPct val="150000"/>
              </a:lnSpc>
            </a:pPr>
            <a:endParaRPr lang="en-US" sz="1500" dirty="0"/>
          </a:p>
        </p:txBody>
      </p:sp>
      <p:sp>
        <p:nvSpPr>
          <p:cNvPr id="6" name="Content Placeholder 2"/>
          <p:cNvSpPr txBox="1">
            <a:spLocks/>
          </p:cNvSpPr>
          <p:nvPr/>
        </p:nvSpPr>
        <p:spPr>
          <a:xfrm>
            <a:off x="2049760" y="1196752"/>
            <a:ext cx="6563072" cy="460648"/>
          </a:xfrm>
          <a:prstGeom prst="rect">
            <a:avLst/>
          </a:prstGeom>
        </p:spPr>
        <p:txBody>
          <a:bodyPr anchor="ctr"/>
          <a:lstStyle>
            <a:lvl1pPr marL="0" indent="0" algn="l" defTabSz="914400" rtl="0" eaLnBrk="1" latinLnBrk="1" hangingPunct="1">
              <a:spcBef>
                <a:spcPct val="20000"/>
              </a:spcBef>
              <a:buFont typeface="Arial" pitchFamily="34" charset="0"/>
              <a:buNone/>
              <a:defRPr sz="2000" kern="1200">
                <a:solidFill>
                  <a:schemeClr val="accent5">
                    <a:lumMod val="7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Doctor</a:t>
            </a:r>
            <a:endParaRPr lang="en-US" dirty="0"/>
          </a:p>
        </p:txBody>
      </p:sp>
      <p:sp>
        <p:nvSpPr>
          <p:cNvPr id="8" name="Content Placeholder 3"/>
          <p:cNvSpPr txBox="1">
            <a:spLocks/>
          </p:cNvSpPr>
          <p:nvPr/>
        </p:nvSpPr>
        <p:spPr>
          <a:xfrm>
            <a:off x="2134072" y="4636371"/>
            <a:ext cx="6563072" cy="1944216"/>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accent5">
                    <a:lumMod val="7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9" name="Content Placeholder 3"/>
          <p:cNvSpPr txBox="1">
            <a:spLocks/>
          </p:cNvSpPr>
          <p:nvPr/>
        </p:nvSpPr>
        <p:spPr>
          <a:xfrm>
            <a:off x="1907704" y="4021214"/>
            <a:ext cx="6830416" cy="1728191"/>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accent5">
                    <a:lumMod val="7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v"/>
            </a:pPr>
            <a:r>
              <a:rPr lang="en-US" sz="1500" dirty="0" smtClean="0"/>
              <a:t>Mobile Viewer that does not require installation and configuration    and can be used from PC.</a:t>
            </a:r>
          </a:p>
          <a:p>
            <a:pPr marL="285750" indent="-285750">
              <a:lnSpc>
                <a:spcPct val="150000"/>
              </a:lnSpc>
              <a:buFont typeface="Wingdings" panose="05000000000000000000" pitchFamily="2" charset="2"/>
              <a:buChar char="v"/>
            </a:pPr>
            <a:r>
              <a:rPr lang="en-US" sz="1500" dirty="0" smtClean="0"/>
              <a:t>Notifications if new investigation is ready.</a:t>
            </a:r>
          </a:p>
          <a:p>
            <a:pPr marL="285750" indent="-285750">
              <a:lnSpc>
                <a:spcPct val="150000"/>
              </a:lnSpc>
              <a:buFont typeface="Wingdings" panose="05000000000000000000" pitchFamily="2" charset="2"/>
              <a:buChar char="v"/>
            </a:pPr>
            <a:r>
              <a:rPr lang="en-US" sz="1500" dirty="0" smtClean="0"/>
              <a:t>Limited access to the investigation documentation.</a:t>
            </a:r>
          </a:p>
        </p:txBody>
      </p:sp>
    </p:spTree>
    <p:extLst>
      <p:ext uri="{BB962C8B-B14F-4D97-AF65-F5344CB8AC3E}">
        <p14:creationId xmlns:p14="http://schemas.microsoft.com/office/powerpoint/2010/main" val="4023676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Questions Session</a:t>
            </a:r>
            <a:endParaRPr lang="en-US" dirty="0"/>
          </a:p>
        </p:txBody>
      </p:sp>
      <p:pic>
        <p:nvPicPr>
          <p:cNvPr id="1028" name="Picture 4" descr="C:\Users\agolubev\AppData\Local\Microsoft\Windows\Temporary Internet Files\Content.IE5\OU3VZACJ\question_1[1].jpg"/>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2782888" y="2276475"/>
            <a:ext cx="3600450" cy="3600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rId4"/>
          </p:cNvPr>
          <p:cNvSpPr txBox="1"/>
          <p:nvPr/>
        </p:nvSpPr>
        <p:spPr>
          <a:xfrm>
            <a:off x="0" y="6597932"/>
            <a:ext cx="9144000" cy="215444"/>
          </a:xfrm>
          <a:prstGeom prst="rect">
            <a:avLst/>
          </a:prstGeom>
          <a:noFill/>
        </p:spPr>
        <p:txBody>
          <a:bodyPr wrap="square" rtlCol="0">
            <a:spAutoFit/>
          </a:bodyPr>
          <a:lstStyle/>
          <a:p>
            <a:pPr algn="ctr"/>
            <a:r>
              <a:rPr lang="en-US" altLang="ko-KR" sz="800" dirty="0">
                <a:solidFill>
                  <a:schemeClr val="tx1">
                    <a:lumMod val="75000"/>
                    <a:lumOff val="25000"/>
                  </a:schemeClr>
                </a:solidFill>
                <a:latin typeface="Arial" pitchFamily="34" charset="0"/>
                <a:cs typeface="Arial" pitchFamily="34" charset="0"/>
              </a:rPr>
              <a:t>Golubev Alexandr, IMU Workshop, Chisinau 2018</a:t>
            </a:r>
            <a:endParaRPr lang="ko-KR" altLang="en-US" sz="800" dirty="0">
              <a:solidFill>
                <a:schemeClr val="tx1">
                  <a:lumMod val="75000"/>
                  <a:lumOff val="25000"/>
                </a:schemeClr>
              </a:solidFill>
              <a:latin typeface="Arial" pitchFamily="34" charset="0"/>
              <a:cs typeface="Arial"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088" y="289685"/>
            <a:ext cx="3571875" cy="485775"/>
          </a:xfrm>
          <a:prstGeom prst="rect">
            <a:avLst/>
          </a:prstGeom>
        </p:spPr>
      </p:pic>
      <p:pic>
        <p:nvPicPr>
          <p:cNvPr id="7" name="Picture 2" descr="http://renam.md/wp-content/themes/galex/images/header/header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5864506"/>
            <a:ext cx="1333500" cy="7334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VI SEE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6338" y="5864506"/>
            <a:ext cx="8096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a:stretch>
            <a:fillRect/>
          </a:stretch>
        </p:blipFill>
        <p:spPr>
          <a:xfrm>
            <a:off x="251520" y="1294459"/>
            <a:ext cx="1390844" cy="1495634"/>
          </a:xfrm>
          <a:prstGeom prst="rect">
            <a:avLst/>
          </a:prstGeom>
        </p:spPr>
      </p:pic>
    </p:spTree>
    <p:extLst>
      <p:ext uri="{BB962C8B-B14F-4D97-AF65-F5344CB8AC3E}">
        <p14:creationId xmlns:p14="http://schemas.microsoft.com/office/powerpoint/2010/main" val="3682177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9672" y="36880"/>
            <a:ext cx="7524328" cy="1364552"/>
          </a:xfrm>
        </p:spPr>
        <p:txBody>
          <a:bodyPr/>
          <a:lstStyle/>
          <a:p>
            <a:r>
              <a:rPr lang="en-US" altLang="ko-KR" dirty="0" smtClean="0"/>
              <a:t>Contents</a:t>
            </a:r>
            <a:endParaRPr lang="ko-KR" altLang="en-US" dirty="0"/>
          </a:p>
        </p:txBody>
      </p:sp>
      <p:sp>
        <p:nvSpPr>
          <p:cNvPr id="12" name="Content Placeholder 11"/>
          <p:cNvSpPr>
            <a:spLocks noGrp="1"/>
          </p:cNvSpPr>
          <p:nvPr>
            <p:ph idx="1"/>
          </p:nvPr>
        </p:nvSpPr>
        <p:spPr>
          <a:xfrm>
            <a:off x="1907704" y="1412776"/>
            <a:ext cx="7056784" cy="4680520"/>
          </a:xfrm>
        </p:spPr>
        <p:txBody>
          <a:bodyPr/>
          <a:lstStyle/>
          <a:p>
            <a:pPr marL="342900" indent="-342900">
              <a:lnSpc>
                <a:spcPct val="150000"/>
              </a:lnSpc>
              <a:buFont typeface="Arial" panose="020B0604020202020204" pitchFamily="34" charset="0"/>
              <a:buChar char="•"/>
            </a:pPr>
            <a:r>
              <a:rPr lang="en-US" altLang="en-US" dirty="0" smtClean="0"/>
              <a:t>DICOM NETWORK</a:t>
            </a:r>
          </a:p>
          <a:p>
            <a:pPr marL="1085850" lvl="1" indent="-342900">
              <a:lnSpc>
                <a:spcPct val="150000"/>
              </a:lnSpc>
              <a:buFont typeface="Arial" panose="020B0604020202020204" pitchFamily="34" charset="0"/>
              <a:buChar char="•"/>
            </a:pPr>
            <a:r>
              <a:rPr lang="en-US" altLang="en-US" sz="1400" dirty="0" smtClean="0"/>
              <a:t>Project Overview</a:t>
            </a:r>
          </a:p>
          <a:p>
            <a:pPr marL="1085850" lvl="1" indent="-342900">
              <a:lnSpc>
                <a:spcPct val="150000"/>
              </a:lnSpc>
              <a:buFont typeface="Arial" panose="020B0604020202020204" pitchFamily="34" charset="0"/>
              <a:buChar char="•"/>
            </a:pPr>
            <a:r>
              <a:rPr lang="en-US" altLang="en-US" sz="1400" dirty="0" smtClean="0"/>
              <a:t>Services &amp; Features</a:t>
            </a:r>
          </a:p>
          <a:p>
            <a:pPr marL="1085850" lvl="1" indent="-342900">
              <a:lnSpc>
                <a:spcPct val="150000"/>
              </a:lnSpc>
              <a:buFont typeface="Arial" panose="020B0604020202020204" pitchFamily="34" charset="0"/>
              <a:buChar char="•"/>
            </a:pPr>
            <a:r>
              <a:rPr lang="en-US" altLang="en-US" sz="1400" dirty="0" smtClean="0"/>
              <a:t>Numbers</a:t>
            </a:r>
          </a:p>
          <a:p>
            <a:pPr marL="1085850" lvl="1" indent="-342900">
              <a:lnSpc>
                <a:spcPct val="150000"/>
              </a:lnSpc>
              <a:buFont typeface="Arial" panose="020B0604020202020204" pitchFamily="34" charset="0"/>
              <a:buChar char="•"/>
            </a:pPr>
            <a:r>
              <a:rPr lang="en-US" altLang="en-US" sz="1400" dirty="0" smtClean="0"/>
              <a:t>Integrations</a:t>
            </a:r>
          </a:p>
          <a:p>
            <a:pPr marL="342900" indent="-342900">
              <a:lnSpc>
                <a:spcPct val="150000"/>
              </a:lnSpc>
              <a:buFont typeface="Arial" panose="020B0604020202020204" pitchFamily="34" charset="0"/>
              <a:buChar char="•"/>
            </a:pPr>
            <a:r>
              <a:rPr lang="en-US" altLang="en-US" dirty="0" smtClean="0"/>
              <a:t>General Architecture</a:t>
            </a:r>
            <a:endParaRPr lang="en-US" altLang="en-US" dirty="0"/>
          </a:p>
          <a:p>
            <a:pPr marL="342900" indent="-342900">
              <a:lnSpc>
                <a:spcPct val="150000"/>
              </a:lnSpc>
              <a:buFont typeface="Arial" panose="020B0604020202020204" pitchFamily="34" charset="0"/>
              <a:buChar char="•"/>
            </a:pPr>
            <a:r>
              <a:rPr lang="en-US" altLang="en-US" dirty="0"/>
              <a:t>Integration with HIS</a:t>
            </a:r>
          </a:p>
          <a:p>
            <a:pPr marL="342900" indent="-342900">
              <a:lnSpc>
                <a:spcPct val="150000"/>
              </a:lnSpc>
              <a:buFont typeface="Arial" panose="020B0604020202020204" pitchFamily="34" charset="0"/>
              <a:buChar char="•"/>
            </a:pPr>
            <a:r>
              <a:rPr lang="en-US" altLang="en-US" dirty="0" smtClean="0"/>
              <a:t>Optimization </a:t>
            </a:r>
            <a:r>
              <a:rPr lang="en-US" altLang="en-US" dirty="0"/>
              <a:t>Problem</a:t>
            </a:r>
          </a:p>
          <a:p>
            <a:pPr marL="342900" indent="-342900">
              <a:lnSpc>
                <a:spcPct val="150000"/>
              </a:lnSpc>
              <a:buFont typeface="Arial" panose="020B0604020202020204" pitchFamily="34" charset="0"/>
              <a:buChar char="•"/>
            </a:pPr>
            <a:r>
              <a:rPr lang="en-US" altLang="en-US" dirty="0" smtClean="0"/>
              <a:t>Integration into VISEEM Platform</a:t>
            </a:r>
          </a:p>
          <a:p>
            <a:pPr marL="342900" indent="-342900">
              <a:lnSpc>
                <a:spcPct val="150000"/>
              </a:lnSpc>
              <a:buFont typeface="Arial" panose="020B0604020202020204" pitchFamily="34" charset="0"/>
              <a:buChar char="•"/>
            </a:pPr>
            <a:r>
              <a:rPr lang="en-US" altLang="ko-KR" b="1" dirty="0">
                <a:latin typeface="Arial" pitchFamily="34" charset="0"/>
                <a:ea typeface="맑은 고딕" pitchFamily="50" charset="-127"/>
                <a:cs typeface="Arial" pitchFamily="34" charset="0"/>
              </a:rPr>
              <a:t>DICOM Network Mobile</a:t>
            </a:r>
            <a:endParaRPr lang="en-US"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476268"/>
            <a:ext cx="3571875" cy="485775"/>
          </a:xfrm>
          <a:prstGeom prst="rect">
            <a:avLst/>
          </a:prstGeom>
        </p:spPr>
      </p:pic>
    </p:spTree>
    <p:extLst>
      <p:ext uri="{BB962C8B-B14F-4D97-AF65-F5344CB8AC3E}">
        <p14:creationId xmlns:p14="http://schemas.microsoft.com/office/powerpoint/2010/main" val="3659674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DICOM NETWORK</a:t>
            </a:r>
            <a:endParaRPr lang="ko-KR" altLang="en-US" dirty="0"/>
          </a:p>
        </p:txBody>
      </p:sp>
      <p:sp>
        <p:nvSpPr>
          <p:cNvPr id="7" name="Content Placeholder 6"/>
          <p:cNvSpPr>
            <a:spLocks noGrp="1"/>
          </p:cNvSpPr>
          <p:nvPr>
            <p:ph idx="10"/>
          </p:nvPr>
        </p:nvSpPr>
        <p:spPr>
          <a:xfrm>
            <a:off x="251520" y="1196752"/>
            <a:ext cx="8640960" cy="2016224"/>
          </a:xfrm>
        </p:spPr>
        <p:txBody>
          <a:bodyPr/>
          <a:lstStyle/>
          <a:p>
            <a:pPr>
              <a:lnSpc>
                <a:spcPct val="90000"/>
              </a:lnSpc>
            </a:pPr>
            <a:r>
              <a:rPr lang="ru-RU" altLang="en-US" dirty="0" smtClean="0"/>
              <a:t>«</a:t>
            </a:r>
            <a:r>
              <a:rPr lang="en-US" altLang="en-US" dirty="0"/>
              <a:t>DICOM Network</a:t>
            </a:r>
            <a:r>
              <a:rPr lang="ru-RU" altLang="en-US" dirty="0"/>
              <a:t>» </a:t>
            </a:r>
            <a:r>
              <a:rPr lang="en-US" altLang="en-US" dirty="0" smtClean="0"/>
              <a:t>Informational System was planed and developed for Medical and Diagnostically Institutions for collections, processing and visualization of medical images.</a:t>
            </a:r>
          </a:p>
          <a:p>
            <a:pPr>
              <a:lnSpc>
                <a:spcPct val="90000"/>
              </a:lnSpc>
            </a:pPr>
            <a:endParaRPr lang="en-US" altLang="en-US" dirty="0" smtClean="0"/>
          </a:p>
          <a:p>
            <a:pPr>
              <a:lnSpc>
                <a:spcPct val="90000"/>
              </a:lnSpc>
            </a:pPr>
            <a:r>
              <a:rPr lang="en-US" altLang="en-US" dirty="0" smtClean="0"/>
              <a:t>This system covers all the workflow for processing and documentation of medical investigations </a:t>
            </a:r>
            <a:endParaRPr lang="ru-RU" altLang="en-US" dirty="0" smtClean="0"/>
          </a:p>
          <a:p>
            <a:pPr>
              <a:lnSpc>
                <a:spcPct val="90000"/>
              </a:lnSpc>
            </a:pPr>
            <a:r>
              <a:rPr lang="en-US" altLang="en-US" dirty="0" smtClean="0"/>
              <a:t>from collecting investigations from medical equipment to archiving investigation in the patient </a:t>
            </a:r>
          </a:p>
          <a:p>
            <a:pPr>
              <a:lnSpc>
                <a:spcPct val="90000"/>
              </a:lnSpc>
            </a:pPr>
            <a:r>
              <a:rPr lang="en-US" altLang="en-US" dirty="0" smtClean="0"/>
              <a:t>medical record.</a:t>
            </a:r>
          </a:p>
          <a:p>
            <a:pPr>
              <a:lnSpc>
                <a:spcPct val="90000"/>
              </a:lnSpc>
            </a:pPr>
            <a:endParaRPr lang="ru-RU" altLang="en-US" dirty="0"/>
          </a:p>
          <a:p>
            <a:pPr>
              <a:lnSpc>
                <a:spcPct val="90000"/>
              </a:lnSpc>
            </a:pPr>
            <a:r>
              <a:rPr lang="ru-RU" altLang="en-US" dirty="0"/>
              <a:t>«</a:t>
            </a:r>
            <a:r>
              <a:rPr lang="en-US" altLang="en-US" dirty="0"/>
              <a:t>DICOM Network</a:t>
            </a:r>
            <a:r>
              <a:rPr lang="ru-RU" altLang="en-US" dirty="0"/>
              <a:t>» </a:t>
            </a:r>
            <a:r>
              <a:rPr lang="en-US" altLang="en-US" dirty="0" smtClean="0"/>
              <a:t>offers necessary functionality for quality medical management and secure investigation access in ONLINE mode. This helps doctors, specialists and penitents to access, save and document Medical Imaging Investigations and help institutions to reduce investigation costs, </a:t>
            </a:r>
          </a:p>
          <a:p>
            <a:pPr>
              <a:lnSpc>
                <a:spcPct val="90000"/>
              </a:lnSpc>
            </a:pPr>
            <a:r>
              <a:rPr lang="en-US" altLang="en-US" dirty="0" smtClean="0"/>
              <a:t>enchasing quality of service.</a:t>
            </a:r>
            <a:endParaRPr lang="ru-RU" altLang="en-US" dirty="0"/>
          </a:p>
        </p:txBody>
      </p:sp>
      <p:pic>
        <p:nvPicPr>
          <p:cNvPr id="8" name="Picture 7" descr="Argumentarea necesității implementării proiectul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520" y="3455348"/>
            <a:ext cx="4475411" cy="335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648587"/>
            <a:ext cx="3571875" cy="4857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332655"/>
            <a:ext cx="3571875" cy="485775"/>
          </a:xfrm>
          <a:prstGeom prst="rect">
            <a:avLst/>
          </a:prstGeom>
        </p:spPr>
      </p:pic>
    </p:spTree>
    <p:extLst>
      <p:ext uri="{BB962C8B-B14F-4D97-AF65-F5344CB8AC3E}">
        <p14:creationId xmlns:p14="http://schemas.microsoft.com/office/powerpoint/2010/main" val="2210881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&amp; Features</a:t>
            </a:r>
            <a:endParaRPr lang="en-US" dirty="0"/>
          </a:p>
        </p:txBody>
      </p:sp>
      <p:sp>
        <p:nvSpPr>
          <p:cNvPr id="3" name="Content Placeholder 2"/>
          <p:cNvSpPr>
            <a:spLocks noGrp="1"/>
          </p:cNvSpPr>
          <p:nvPr>
            <p:ph idx="1"/>
          </p:nvPr>
        </p:nvSpPr>
        <p:spPr/>
        <p:txBody>
          <a:bodyPr/>
          <a:lstStyle/>
          <a:p>
            <a:r>
              <a:rPr lang="en-US" dirty="0" smtClean="0"/>
              <a:t>“DICOM Networks” informational system provides full set of functionality for data </a:t>
            </a:r>
            <a:r>
              <a:rPr lang="en-US" dirty="0"/>
              <a:t>collection and </a:t>
            </a:r>
            <a:r>
              <a:rPr lang="en-US" dirty="0" smtClean="0"/>
              <a:t>processing.</a:t>
            </a:r>
            <a:endParaRPr lang="en-US" dirty="0"/>
          </a:p>
        </p:txBody>
      </p:sp>
      <p:sp>
        <p:nvSpPr>
          <p:cNvPr id="4" name="Content Placeholder 3"/>
          <p:cNvSpPr>
            <a:spLocks noGrp="1"/>
          </p:cNvSpPr>
          <p:nvPr>
            <p:ph idx="10"/>
          </p:nvPr>
        </p:nvSpPr>
        <p:spPr>
          <a:xfrm>
            <a:off x="466435" y="2160240"/>
            <a:ext cx="8229600" cy="3600400"/>
          </a:xfrm>
        </p:spPr>
        <p:txBody>
          <a:bodyPr/>
          <a:lstStyle/>
          <a:p>
            <a:pPr marL="285750" indent="-285750">
              <a:lnSpc>
                <a:spcPct val="150000"/>
              </a:lnSpc>
              <a:buFont typeface="Arial" panose="020B0604020202020204" pitchFamily="34" charset="0"/>
              <a:buChar char="•"/>
            </a:pPr>
            <a:r>
              <a:rPr lang="en-US" b="1" dirty="0" smtClean="0"/>
              <a:t>Data Collect </a:t>
            </a:r>
            <a:r>
              <a:rPr lang="en-US" dirty="0" smtClean="0"/>
              <a:t>– import DICOM investigations data from </a:t>
            </a:r>
          </a:p>
          <a:p>
            <a:pPr>
              <a:lnSpc>
                <a:spcPct val="150000"/>
              </a:lnSpc>
            </a:pPr>
            <a:r>
              <a:rPr lang="en-US" dirty="0" smtClean="0"/>
              <a:t>equipment</a:t>
            </a:r>
          </a:p>
          <a:p>
            <a:pPr marL="285750" indent="-285750">
              <a:lnSpc>
                <a:spcPct val="150000"/>
              </a:lnSpc>
              <a:buFont typeface="Arial" panose="020B0604020202020204" pitchFamily="34" charset="0"/>
              <a:buChar char="•"/>
            </a:pPr>
            <a:r>
              <a:rPr lang="en-US" b="1" dirty="0" smtClean="0"/>
              <a:t>Data Archive </a:t>
            </a:r>
            <a:r>
              <a:rPr lang="en-US" dirty="0" smtClean="0"/>
              <a:t>– full archive of </a:t>
            </a:r>
            <a:r>
              <a:rPr lang="en-US" dirty="0"/>
              <a:t>investigations </a:t>
            </a:r>
            <a:r>
              <a:rPr lang="en-US" dirty="0" smtClean="0"/>
              <a:t>for several years</a:t>
            </a:r>
          </a:p>
          <a:p>
            <a:pPr marL="285750" indent="-285750">
              <a:lnSpc>
                <a:spcPct val="150000"/>
              </a:lnSpc>
              <a:buFont typeface="Arial" panose="020B0604020202020204" pitchFamily="34" charset="0"/>
              <a:buChar char="•"/>
            </a:pPr>
            <a:r>
              <a:rPr lang="en-US" b="1" dirty="0" smtClean="0"/>
              <a:t>Data Access </a:t>
            </a:r>
            <a:r>
              <a:rPr lang="en-US" dirty="0" smtClean="0"/>
              <a:t>– role based access to the investigation online </a:t>
            </a:r>
          </a:p>
          <a:p>
            <a:pPr>
              <a:lnSpc>
                <a:spcPct val="150000"/>
              </a:lnSpc>
            </a:pPr>
            <a:r>
              <a:rPr lang="en-US" dirty="0" smtClean="0"/>
              <a:t>with reporting and filters features.</a:t>
            </a:r>
          </a:p>
          <a:p>
            <a:pPr marL="285750" indent="-285750">
              <a:lnSpc>
                <a:spcPct val="150000"/>
              </a:lnSpc>
              <a:buFont typeface="Arial" panose="020B0604020202020204" pitchFamily="34" charset="0"/>
              <a:buChar char="•"/>
            </a:pPr>
            <a:r>
              <a:rPr lang="en-US" b="1" dirty="0" smtClean="0"/>
              <a:t>Visualization</a:t>
            </a:r>
            <a:r>
              <a:rPr lang="en-US" dirty="0" smtClean="0"/>
              <a:t> – Visualization of investigations in DICOM Viewer </a:t>
            </a:r>
            <a:endParaRPr lang="en-US" dirty="0"/>
          </a:p>
          <a:p>
            <a:pPr marL="285750" indent="-285750">
              <a:lnSpc>
                <a:spcPct val="150000"/>
              </a:lnSpc>
              <a:buFont typeface="Arial" panose="020B0604020202020204" pitchFamily="34" charset="0"/>
              <a:buChar char="•"/>
            </a:pPr>
            <a:r>
              <a:rPr lang="en-US" b="1" i="1" dirty="0"/>
              <a:t>Data </a:t>
            </a:r>
            <a:r>
              <a:rPr lang="en-US" b="1" i="1" dirty="0" smtClean="0"/>
              <a:t>Processing </a:t>
            </a:r>
            <a:r>
              <a:rPr lang="en-US" i="1" dirty="0" smtClean="0"/>
              <a:t>– data preprocess and classification.</a:t>
            </a:r>
            <a:endParaRPr lang="en-US" i="1" dirty="0"/>
          </a:p>
        </p:txBody>
      </p:sp>
      <p:sp>
        <p:nvSpPr>
          <p:cNvPr id="5" name="Title 3"/>
          <p:cNvSpPr txBox="1">
            <a:spLocks/>
          </p:cNvSpPr>
          <p:nvPr/>
        </p:nvSpPr>
        <p:spPr>
          <a:xfrm>
            <a:off x="0" y="16778"/>
            <a:ext cx="9144000" cy="1069514"/>
          </a:xfrm>
          <a:prstGeom prst="rect">
            <a:avLst/>
          </a:prstGeom>
        </p:spPr>
        <p:txBody>
          <a:bodyPr anchor="ctr"/>
          <a:lstStyle>
            <a:lvl1pPr algn="l" defTabSz="914400" rtl="0" eaLnBrk="1" latinLnBrk="1" hangingPunct="1">
              <a:spcBef>
                <a:spcPct val="0"/>
              </a:spcBef>
              <a:buNone/>
              <a:defRPr sz="4000" b="1" kern="1200" baseline="0">
                <a:solidFill>
                  <a:schemeClr val="accent5">
                    <a:lumMod val="75000"/>
                  </a:schemeClr>
                </a:solidFill>
                <a:latin typeface="Arial" pitchFamily="34" charset="0"/>
                <a:ea typeface="+mj-ea"/>
                <a:cs typeface="Arial" pitchFamily="34" charset="0"/>
              </a:defRPr>
            </a:lvl1pPr>
          </a:lstStyle>
          <a:p>
            <a:endParaRPr lang="ko-KR"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332655"/>
            <a:ext cx="3571875" cy="485775"/>
          </a:xfrm>
          <a:prstGeom prst="rect">
            <a:avLst/>
          </a:prstGeom>
        </p:spPr>
      </p:pic>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9146" t="8876" r="58000" b="7465"/>
          <a:stretch>
            <a:fillRect/>
          </a:stretch>
        </p:blipFill>
        <p:spPr bwMode="auto">
          <a:xfrm>
            <a:off x="6300192" y="2160240"/>
            <a:ext cx="2555776"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4"/>
          <a:srcRect l="26481" t="13743" r="25948" b="7451"/>
          <a:stretch/>
        </p:blipFill>
        <p:spPr>
          <a:xfrm>
            <a:off x="6303696" y="4365104"/>
            <a:ext cx="2472860" cy="2304256"/>
          </a:xfrm>
          <a:prstGeom prst="rect">
            <a:avLst/>
          </a:prstGeom>
          <a:effectLst>
            <a:glow rad="63500">
              <a:schemeClr val="accent1">
                <a:satMod val="175000"/>
                <a:alpha val="40000"/>
              </a:schemeClr>
            </a:glow>
            <a:outerShdw blurRad="50800" dist="38100" dir="2700000" algn="tl" rotWithShape="0">
              <a:prstClr val="black">
                <a:alpha val="40000"/>
              </a:prstClr>
            </a:outerShdw>
          </a:effectLst>
        </p:spPr>
      </p:pic>
      <p:pic>
        <p:nvPicPr>
          <p:cNvPr id="9" name="Content Placeholder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4777906"/>
            <a:ext cx="3376119" cy="192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477" t="26012" r="67629" b="23126"/>
          <a:stretch/>
        </p:blipFill>
        <p:spPr bwMode="auto">
          <a:xfrm>
            <a:off x="3855360" y="4777906"/>
            <a:ext cx="2100526"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235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a:t>
            </a:r>
            <a:endParaRPr lang="en-US" dirty="0"/>
          </a:p>
        </p:txBody>
      </p:sp>
      <p:sp>
        <p:nvSpPr>
          <p:cNvPr id="4" name="Content Placeholder 3"/>
          <p:cNvSpPr>
            <a:spLocks noGrp="1"/>
          </p:cNvSpPr>
          <p:nvPr>
            <p:ph idx="10"/>
          </p:nvPr>
        </p:nvSpPr>
        <p:spPr>
          <a:xfrm>
            <a:off x="1403648" y="1096120"/>
            <a:ext cx="7632848" cy="5760640"/>
          </a:xfrm>
        </p:spPr>
        <p:txBody>
          <a:bodyPr/>
          <a:lstStyle/>
          <a:p>
            <a:r>
              <a:rPr lang="en-US" altLang="en-US" sz="2800" b="1" dirty="0" smtClean="0">
                <a:latin typeface="Times New Roman" pitchFamily="18" charset="0"/>
                <a:cs typeface="Times New Roman" panose="02020603050405020304" pitchFamily="18" charset="0"/>
              </a:rPr>
              <a:t>1</a:t>
            </a:r>
            <a:r>
              <a:rPr lang="en-US" altLang="en-US" sz="1800" dirty="0" smtClean="0">
                <a:latin typeface="Times New Roman" pitchFamily="18" charset="0"/>
                <a:cs typeface="Times New Roman" panose="02020603050405020304" pitchFamily="18" charset="0"/>
              </a:rPr>
              <a:t>’st </a:t>
            </a:r>
            <a:r>
              <a:rPr lang="en-US" altLang="en-US" sz="1800" dirty="0">
                <a:latin typeface="Times New Roman" pitchFamily="18" charset="0"/>
                <a:cs typeface="Times New Roman" panose="02020603050405020304" pitchFamily="18" charset="0"/>
              </a:rPr>
              <a:t>put into operation </a:t>
            </a:r>
            <a:r>
              <a:rPr lang="en-US" altLang="en-US" sz="1800" dirty="0" smtClean="0">
                <a:latin typeface="Times New Roman" pitchFamily="18" charset="0"/>
                <a:cs typeface="Times New Roman" panose="02020603050405020304" pitchFamily="18" charset="0"/>
              </a:rPr>
              <a:t>information </a:t>
            </a:r>
            <a:r>
              <a:rPr lang="en-US" altLang="en-US" sz="1800" dirty="0">
                <a:latin typeface="Times New Roman" pitchFamily="18" charset="0"/>
                <a:cs typeface="Times New Roman" panose="02020603050405020304" pitchFamily="18" charset="0"/>
              </a:rPr>
              <a:t>system working in the </a:t>
            </a:r>
            <a:r>
              <a:rPr lang="en-US" altLang="en-US" sz="1800" dirty="0" smtClean="0">
                <a:latin typeface="Times New Roman" pitchFamily="18" charset="0"/>
                <a:cs typeface="Times New Roman" panose="02020603050405020304" pitchFamily="18" charset="0"/>
              </a:rPr>
              <a:t>RM, </a:t>
            </a:r>
            <a:r>
              <a:rPr lang="en-US" altLang="en-US" sz="1800" dirty="0">
                <a:latin typeface="Times New Roman" pitchFamily="18" charset="0"/>
                <a:cs typeface="Times New Roman" panose="02020603050405020304" pitchFamily="18" charset="0"/>
              </a:rPr>
              <a:t>which </a:t>
            </a:r>
            <a:r>
              <a:rPr lang="en-US" altLang="en-US" sz="1800" dirty="0" smtClean="0">
                <a:latin typeface="Times New Roman" pitchFamily="18" charset="0"/>
                <a:cs typeface="Times New Roman" panose="02020603050405020304" pitchFamily="18" charset="0"/>
              </a:rPr>
              <a:t>offers </a:t>
            </a:r>
            <a:r>
              <a:rPr lang="en-US" altLang="en-US" sz="1800" dirty="0">
                <a:latin typeface="Times New Roman" pitchFamily="18" charset="0"/>
                <a:cs typeface="Times New Roman" panose="02020603050405020304" pitchFamily="18" charset="0"/>
              </a:rPr>
              <a:t>distributed data collection, </a:t>
            </a:r>
            <a:r>
              <a:rPr lang="en-US" altLang="en-US" sz="1800" dirty="0" smtClean="0">
                <a:latin typeface="Times New Roman" pitchFamily="18" charset="0"/>
                <a:cs typeface="Times New Roman" panose="02020603050405020304" pitchFamily="18" charset="0"/>
              </a:rPr>
              <a:t>processing, access </a:t>
            </a:r>
            <a:r>
              <a:rPr lang="en-US" altLang="en-US" sz="1800" dirty="0">
                <a:latin typeface="Times New Roman" pitchFamily="18" charset="0"/>
                <a:cs typeface="Times New Roman" panose="02020603050405020304" pitchFamily="18" charset="0"/>
              </a:rPr>
              <a:t>and archiving of medical </a:t>
            </a:r>
            <a:r>
              <a:rPr lang="en-US" altLang="en-US" sz="1800" dirty="0" smtClean="0">
                <a:latin typeface="Times New Roman" pitchFamily="18" charset="0"/>
                <a:cs typeface="Times New Roman" panose="02020603050405020304" pitchFamily="18" charset="0"/>
              </a:rPr>
              <a:t>images</a:t>
            </a:r>
          </a:p>
          <a:p>
            <a:r>
              <a:rPr lang="en-US" altLang="en-US" sz="2800" b="1" dirty="0" smtClean="0">
                <a:latin typeface="Times New Roman" pitchFamily="18" charset="0"/>
                <a:cs typeface="Times New Roman" panose="02020603050405020304" pitchFamily="18" charset="0"/>
              </a:rPr>
              <a:t>3</a:t>
            </a:r>
            <a:r>
              <a:rPr lang="ru-RU" altLang="en-US" sz="2800" dirty="0" smtClean="0">
                <a:latin typeface="Times New Roman" pitchFamily="18" charset="0"/>
                <a:cs typeface="Times New Roman" panose="02020603050405020304" pitchFamily="18" charset="0"/>
              </a:rPr>
              <a:t> </a:t>
            </a:r>
            <a:r>
              <a:rPr lang="en-US" altLang="en-US" sz="1800" dirty="0" smtClean="0">
                <a:latin typeface="Times New Roman" pitchFamily="18" charset="0"/>
                <a:cs typeface="Times New Roman" panose="02020603050405020304" pitchFamily="18" charset="0"/>
              </a:rPr>
              <a:t>DICOM Portals were configured in DICOM Network.</a:t>
            </a:r>
          </a:p>
          <a:p>
            <a:r>
              <a:rPr lang="en-US" altLang="en-US" sz="2800" b="1" dirty="0" smtClean="0">
                <a:latin typeface="Times New Roman" pitchFamily="18" charset="0"/>
                <a:cs typeface="Times New Roman" panose="02020603050405020304" pitchFamily="18" charset="0"/>
              </a:rPr>
              <a:t>5</a:t>
            </a:r>
            <a:r>
              <a:rPr lang="ru-RU" altLang="en-US" sz="2800" dirty="0" smtClean="0">
                <a:latin typeface="Times New Roman" pitchFamily="18" charset="0"/>
                <a:cs typeface="Times New Roman" panose="02020603050405020304" pitchFamily="18" charset="0"/>
              </a:rPr>
              <a:t> </a:t>
            </a:r>
            <a:r>
              <a:rPr lang="en-US" altLang="en-US" sz="1800" dirty="0">
                <a:latin typeface="Times New Roman" pitchFamily="18" charset="0"/>
                <a:cs typeface="Times New Roman" panose="02020603050405020304" pitchFamily="18" charset="0"/>
              </a:rPr>
              <a:t>DICOM </a:t>
            </a:r>
            <a:r>
              <a:rPr lang="en-US" altLang="en-US" sz="1800" dirty="0" smtClean="0">
                <a:latin typeface="Times New Roman" pitchFamily="18" charset="0"/>
                <a:cs typeface="Times New Roman" panose="02020603050405020304" pitchFamily="18" charset="0"/>
              </a:rPr>
              <a:t>Servers are colleting DICOM data in 24/7 mode.</a:t>
            </a:r>
          </a:p>
          <a:p>
            <a:r>
              <a:rPr lang="en-US" altLang="en-US" sz="2800" b="1" dirty="0" smtClean="0">
                <a:latin typeface="Times New Roman" pitchFamily="18" charset="0"/>
                <a:cs typeface="Times New Roman" panose="02020603050405020304" pitchFamily="18" charset="0"/>
              </a:rPr>
              <a:t>300 </a:t>
            </a:r>
            <a:r>
              <a:rPr lang="en-US" altLang="en-US" sz="1800" dirty="0" smtClean="0">
                <a:latin typeface="Times New Roman" pitchFamily="18" charset="0"/>
                <a:cs typeface="Times New Roman" panose="02020603050405020304" pitchFamily="18" charset="0"/>
              </a:rPr>
              <a:t>Investigations</a:t>
            </a:r>
            <a:r>
              <a:rPr lang="ru-RU" altLang="en-US" sz="1800" dirty="0" smtClean="0">
                <a:latin typeface="Times New Roman" pitchFamily="18" charset="0"/>
                <a:cs typeface="Times New Roman" panose="02020603050405020304" pitchFamily="18" charset="0"/>
              </a:rPr>
              <a:t> </a:t>
            </a:r>
            <a:r>
              <a:rPr lang="en-US" altLang="en-US" sz="1800" dirty="0" smtClean="0">
                <a:latin typeface="Times New Roman" pitchFamily="18" charset="0"/>
                <a:cs typeface="Times New Roman" panose="02020603050405020304" pitchFamily="18" charset="0"/>
              </a:rPr>
              <a:t>average per day are collected by the system now.</a:t>
            </a:r>
          </a:p>
          <a:p>
            <a:r>
              <a:rPr lang="ru-RU" altLang="en-US" sz="2800" b="1" dirty="0">
                <a:latin typeface="Times New Roman" panose="02020603050405020304" pitchFamily="18" charset="0"/>
                <a:cs typeface="Times New Roman" panose="02020603050405020304" pitchFamily="18" charset="0"/>
              </a:rPr>
              <a:t>216</a:t>
            </a:r>
            <a:r>
              <a:rPr lang="en-US" altLang="en-US" sz="2800" b="1" dirty="0">
                <a:latin typeface="Times New Roman" panose="02020603050405020304" pitchFamily="18" charset="0"/>
                <a:cs typeface="Times New Roman" panose="02020603050405020304" pitchFamily="18" charset="0"/>
              </a:rPr>
              <a:t> </a:t>
            </a:r>
            <a:r>
              <a:rPr lang="ru-RU" altLang="en-US" sz="2800" b="1" dirty="0">
                <a:latin typeface="Times New Roman" panose="02020603050405020304" pitchFamily="18" charset="0"/>
                <a:cs typeface="Times New Roman" panose="02020603050405020304" pitchFamily="18" charset="0"/>
              </a:rPr>
              <a:t>526 </a:t>
            </a:r>
            <a:r>
              <a:rPr lang="en-US" altLang="en-US" sz="1800" dirty="0" smtClean="0">
                <a:latin typeface="Times New Roman" pitchFamily="18" charset="0"/>
                <a:cs typeface="Times New Roman" panose="02020603050405020304" pitchFamily="18" charset="0"/>
              </a:rPr>
              <a:t>Investigations are collected by the syste</a:t>
            </a:r>
            <a:r>
              <a:rPr lang="en-US" altLang="en-US" sz="1800" dirty="0">
                <a:latin typeface="Times New Roman" pitchFamily="18" charset="0"/>
                <a:cs typeface="Times New Roman" panose="02020603050405020304" pitchFamily="18" charset="0"/>
              </a:rPr>
              <a:t>m</a:t>
            </a:r>
            <a:r>
              <a:rPr lang="en-US" altLang="en-US" sz="1800" dirty="0" smtClean="0">
                <a:latin typeface="Times New Roman" pitchFamily="18" charset="0"/>
                <a:cs typeface="Times New Roman" panose="02020603050405020304" pitchFamily="18" charset="0"/>
              </a:rPr>
              <a:t>.</a:t>
            </a:r>
            <a:endParaRPr lang="ru-RU" altLang="en-US" sz="1800" dirty="0">
              <a:latin typeface="Times New Roman" pitchFamily="18" charset="0"/>
              <a:cs typeface="Times New Roman" panose="02020603050405020304" pitchFamily="18" charset="0"/>
            </a:endParaRPr>
          </a:p>
          <a:p>
            <a:r>
              <a:rPr lang="ru-RU" altLang="en-US" sz="2800" b="1" dirty="0" smtClean="0">
                <a:latin typeface="Times New Roman" panose="02020603050405020304" pitchFamily="18" charset="0"/>
                <a:cs typeface="Times New Roman" panose="02020603050405020304" pitchFamily="18" charset="0"/>
              </a:rPr>
              <a:t>496</a:t>
            </a:r>
            <a:r>
              <a:rPr lang="ru-RU" altLang="en-US" sz="2800" dirty="0" smtClean="0">
                <a:latin typeface="Times New Roman" panose="02020603050405020304" pitchFamily="18" charset="0"/>
                <a:cs typeface="Times New Roman" panose="02020603050405020304" pitchFamily="18" charset="0"/>
              </a:rPr>
              <a:t> </a:t>
            </a:r>
            <a:r>
              <a:rPr lang="en-US" altLang="en-US" sz="1800" dirty="0" smtClean="0">
                <a:latin typeface="Times New Roman" pitchFamily="18" charset="0"/>
                <a:cs typeface="Times New Roman" panose="02020603050405020304" pitchFamily="18" charset="0"/>
              </a:rPr>
              <a:t>Doctors have access to their patients investigations from their working place</a:t>
            </a:r>
          </a:p>
          <a:p>
            <a:r>
              <a:rPr lang="en-US" altLang="en-US" sz="2800" b="1" dirty="0" smtClean="0">
                <a:latin typeface="Times New Roman" panose="02020603050405020304" pitchFamily="18" charset="0"/>
                <a:cs typeface="Times New Roman" panose="02020603050405020304" pitchFamily="18" charset="0"/>
              </a:rPr>
              <a:t>500 GB</a:t>
            </a:r>
            <a:r>
              <a:rPr lang="ru-RU" altLang="en-US" sz="2800" dirty="0" smtClean="0">
                <a:latin typeface="Times New Roman" panose="02020603050405020304" pitchFamily="18" charset="0"/>
                <a:cs typeface="Times New Roman" panose="02020603050405020304" pitchFamily="18" charset="0"/>
              </a:rPr>
              <a:t> </a:t>
            </a:r>
            <a:r>
              <a:rPr lang="en-US" altLang="en-US" sz="1800" dirty="0" smtClean="0">
                <a:latin typeface="Times New Roman" pitchFamily="18" charset="0"/>
                <a:cs typeface="Times New Roman" panose="02020603050405020304" pitchFamily="18" charset="0"/>
              </a:rPr>
              <a:t>of date is collected every month.</a:t>
            </a:r>
          </a:p>
          <a:p>
            <a:r>
              <a:rPr lang="ro-RO" altLang="en-US" sz="2800" b="1" dirty="0" smtClean="0">
                <a:latin typeface="Times New Roman" panose="02020603050405020304" pitchFamily="18" charset="0"/>
                <a:cs typeface="Times New Roman" panose="02020603050405020304" pitchFamily="18" charset="0"/>
              </a:rPr>
              <a:t>1</a:t>
            </a:r>
            <a:r>
              <a:rPr lang="ru-RU" altLang="en-US" sz="2800" b="1" dirty="0" smtClean="0">
                <a:latin typeface="Times New Roman" panose="02020603050405020304" pitchFamily="18" charset="0"/>
                <a:cs typeface="Times New Roman" panose="02020603050405020304" pitchFamily="18" charset="0"/>
              </a:rPr>
              <a:t> </a:t>
            </a:r>
            <a:r>
              <a:rPr lang="ro-RO" altLang="en-US" sz="2800" b="1" dirty="0">
                <a:latin typeface="Times New Roman" panose="02020603050405020304" pitchFamily="18" charset="0"/>
                <a:cs typeface="Times New Roman" panose="02020603050405020304" pitchFamily="18" charset="0"/>
              </a:rPr>
              <a:t>278</a:t>
            </a:r>
            <a:r>
              <a:rPr lang="ru-RU" altLang="en-US" sz="2800" b="1" dirty="0">
                <a:latin typeface="Times New Roman" panose="02020603050405020304" pitchFamily="18" charset="0"/>
                <a:cs typeface="Times New Roman" panose="02020603050405020304" pitchFamily="18" charset="0"/>
              </a:rPr>
              <a:t> </a:t>
            </a:r>
            <a:r>
              <a:rPr lang="ro-RO" altLang="en-US" sz="2800" b="1" dirty="0">
                <a:latin typeface="Times New Roman" panose="02020603050405020304" pitchFamily="18" charset="0"/>
                <a:cs typeface="Times New Roman" panose="02020603050405020304" pitchFamily="18" charset="0"/>
              </a:rPr>
              <a:t>960</a:t>
            </a:r>
            <a:r>
              <a:rPr lang="ru-RU" altLang="en-US" sz="2800" b="1" dirty="0">
                <a:latin typeface="Times New Roman" panose="02020603050405020304" pitchFamily="18" charset="0"/>
                <a:cs typeface="Times New Roman" panose="02020603050405020304" pitchFamily="18" charset="0"/>
              </a:rPr>
              <a:t> </a:t>
            </a:r>
            <a:r>
              <a:rPr lang="en-US" altLang="en-US" sz="1800" dirty="0" smtClean="0">
                <a:latin typeface="Times New Roman" panose="02020603050405020304" pitchFamily="18" charset="0"/>
                <a:cs typeface="Times New Roman" panose="02020603050405020304" pitchFamily="18" charset="0"/>
              </a:rPr>
              <a:t>MDL</a:t>
            </a:r>
            <a:r>
              <a:rPr lang="ro-MD" altLang="en-US" sz="1800" dirty="0">
                <a:latin typeface="Times New Roman" panose="02020603050405020304" pitchFamily="18" charset="0"/>
                <a:cs typeface="Times New Roman" panose="02020603050405020304" pitchFamily="18" charset="0"/>
              </a:rPr>
              <a:t> </a:t>
            </a:r>
            <a:r>
              <a:rPr lang="ro-MD" altLang="en-US" sz="1800" dirty="0" smtClean="0">
                <a:latin typeface="Times New Roman" panose="02020603050405020304" pitchFamily="18" charset="0"/>
                <a:cs typeface="Times New Roman" panose="02020603050405020304" pitchFamily="18" charset="0"/>
              </a:rPr>
              <a:t>62 098 euro</a:t>
            </a:r>
            <a:r>
              <a:rPr lang="en-US" altLang="en-US" sz="1800" dirty="0" smtClean="0">
                <a:latin typeface="Times New Roman" panose="02020603050405020304" pitchFamily="18" charset="0"/>
                <a:cs typeface="Times New Roman" panose="02020603050405020304" pitchFamily="18" charset="0"/>
              </a:rPr>
              <a:t> were </a:t>
            </a:r>
            <a:r>
              <a:rPr lang="ro-MD" altLang="en-US" sz="1800" dirty="0" err="1" smtClean="0">
                <a:latin typeface="Times New Roman" panose="02020603050405020304" pitchFamily="18" charset="0"/>
                <a:cs typeface="Times New Roman" panose="02020603050405020304" pitchFamily="18" charset="0"/>
              </a:rPr>
              <a:t>saved</a:t>
            </a:r>
            <a:r>
              <a:rPr lang="ro-MD" altLang="en-US" sz="1800" dirty="0" smtClean="0">
                <a:latin typeface="Times New Roman" panose="02020603050405020304" pitchFamily="18" charset="0"/>
                <a:cs typeface="Times New Roman" panose="02020603050405020304" pitchFamily="18" charset="0"/>
              </a:rPr>
              <a:t> </a:t>
            </a:r>
            <a:r>
              <a:rPr lang="en-US" altLang="en-US" sz="1800" dirty="0" smtClean="0">
                <a:latin typeface="Times New Roman" panose="02020603050405020304" pitchFamily="18" charset="0"/>
                <a:cs typeface="Times New Roman" panose="02020603050405020304" pitchFamily="18" charset="0"/>
              </a:rPr>
              <a:t>on the print consumables for investigations printing in</a:t>
            </a:r>
            <a:r>
              <a:rPr lang="ru-RU" altLang="en-US" sz="1800" dirty="0" smtClean="0">
                <a:latin typeface="Times New Roman" panose="02020603050405020304" pitchFamily="18" charset="0"/>
                <a:cs typeface="Times New Roman" panose="02020603050405020304" pitchFamily="18" charset="0"/>
              </a:rPr>
              <a:t> </a:t>
            </a:r>
            <a:r>
              <a:rPr lang="ro-MD" altLang="en-US" sz="1800" dirty="0" smtClean="0">
                <a:latin typeface="Times New Roman" panose="02020603050405020304" pitchFamily="18" charset="0"/>
                <a:cs typeface="Times New Roman" panose="02020603050405020304" pitchFamily="18" charset="0"/>
              </a:rPr>
              <a:t>201</a:t>
            </a:r>
            <a:r>
              <a:rPr lang="en-US" altLang="en-US" sz="1800" dirty="0" smtClean="0">
                <a:latin typeface="Times New Roman" panose="02020603050405020304" pitchFamily="18" charset="0"/>
                <a:cs typeface="Times New Roman" panose="02020603050405020304" pitchFamily="18" charset="0"/>
              </a:rPr>
              <a:t>7</a:t>
            </a:r>
            <a:r>
              <a:rPr lang="ro-MD" altLang="en-US" sz="1800" dirty="0" smtClean="0">
                <a:latin typeface="Times New Roman" panose="02020603050405020304" pitchFamily="18" charset="0"/>
                <a:cs typeface="Times New Roman" panose="02020603050405020304" pitchFamily="18" charset="0"/>
              </a:rPr>
              <a:t> </a:t>
            </a:r>
            <a:r>
              <a:rPr lang="en-US" altLang="en-US" sz="1800" dirty="0" smtClean="0">
                <a:latin typeface="Times New Roman" panose="02020603050405020304" pitchFamily="18" charset="0"/>
                <a:cs typeface="Times New Roman" panose="02020603050405020304" pitchFamily="18" charset="0"/>
              </a:rPr>
              <a:t>thanking to DICOM Network</a:t>
            </a:r>
            <a:r>
              <a:rPr lang="ru-RU" altLang="en-US" sz="1800" dirty="0" smtClean="0">
                <a:latin typeface="Times New Roman" panose="02020603050405020304" pitchFamily="18" charset="0"/>
                <a:cs typeface="Times New Roman" panose="02020603050405020304" pitchFamily="18" charset="0"/>
              </a:rPr>
              <a:t>.</a:t>
            </a:r>
            <a:endParaRPr lang="en-US" altLang="en-US" sz="1800" dirty="0">
              <a:latin typeface="Times New Roman" pitchFamily="18" charset="0"/>
              <a:cs typeface="Times New Roman" panose="02020603050405020304" pitchFamily="18"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332655"/>
            <a:ext cx="3571875" cy="485775"/>
          </a:xfrm>
          <a:prstGeom prst="rect">
            <a:avLst/>
          </a:prstGeom>
        </p:spPr>
      </p:pic>
    </p:spTree>
    <p:extLst>
      <p:ext uri="{BB962C8B-B14F-4D97-AF65-F5344CB8AC3E}">
        <p14:creationId xmlns:p14="http://schemas.microsoft.com/office/powerpoint/2010/main" val="91245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current state of “DICOM Network” </a:t>
            </a:r>
          </a:p>
        </p:txBody>
      </p:sp>
      <p:sp>
        <p:nvSpPr>
          <p:cNvPr id="3" name="Content Placeholder 2"/>
          <p:cNvSpPr>
            <a:spLocks noGrp="1"/>
          </p:cNvSpPr>
          <p:nvPr>
            <p:ph idx="1"/>
          </p:nvPr>
        </p:nvSpPr>
        <p:spPr>
          <a:xfrm>
            <a:off x="1691680" y="1468006"/>
            <a:ext cx="7344816" cy="460648"/>
          </a:xfrm>
        </p:spPr>
        <p:txBody>
          <a:bodyPr/>
          <a:lstStyle/>
          <a:p>
            <a:r>
              <a:rPr lang="en-US" dirty="0" smtClean="0"/>
              <a:t>Installed three </a:t>
            </a:r>
            <a:r>
              <a:rPr lang="en-US" dirty="0"/>
              <a:t>DICOM Portals and four DICOM Servers in two countries: Moldova and Macedonia. The clinic from Cluj-Napoca in Romania and Federal University named after </a:t>
            </a:r>
            <a:endParaRPr lang="ro-MD" dirty="0" smtClean="0"/>
          </a:p>
          <a:p>
            <a:r>
              <a:rPr lang="en-US" dirty="0" smtClean="0"/>
              <a:t>M.V</a:t>
            </a:r>
            <a:r>
              <a:rPr lang="en-US" dirty="0"/>
              <a:t>. </a:t>
            </a:r>
            <a:r>
              <a:rPr lang="en-US" dirty="0" err="1"/>
              <a:t>Lomonosov</a:t>
            </a:r>
            <a:r>
              <a:rPr lang="en-US" dirty="0"/>
              <a:t> in Russia expressed their interest to install DICOM Network.</a:t>
            </a:r>
          </a:p>
        </p:txBody>
      </p:sp>
      <p:pic>
        <p:nvPicPr>
          <p:cNvPr id="5" name="Content Placeholder 4"/>
          <p:cNvPicPr>
            <a:picLocks noGrp="1"/>
          </p:cNvPicPr>
          <p:nvPr>
            <p:ph idx="10"/>
          </p:nvPr>
        </p:nvPicPr>
        <p:blipFill>
          <a:blip r:embed="rId3"/>
          <a:stretch>
            <a:fillRect/>
          </a:stretch>
        </p:blipFill>
        <p:spPr>
          <a:xfrm>
            <a:off x="3851920" y="2327146"/>
            <a:ext cx="4752528" cy="4300615"/>
          </a:xfrm>
          <a:prstGeom prst="rect">
            <a:avLst/>
          </a:prstGeom>
        </p:spPr>
      </p:pic>
      <p:sp>
        <p:nvSpPr>
          <p:cNvPr id="6" name="Rectangle 5"/>
          <p:cNvSpPr/>
          <p:nvPr/>
        </p:nvSpPr>
        <p:spPr>
          <a:xfrm>
            <a:off x="1547664" y="4149080"/>
            <a:ext cx="2520280" cy="1589666"/>
          </a:xfrm>
          <a:prstGeom prst="rect">
            <a:avLst/>
          </a:prstGeom>
        </p:spPr>
        <p:txBody>
          <a:bodyPr wrap="square">
            <a:spAutoFit/>
          </a:bodyPr>
          <a:lstStyle/>
          <a:p>
            <a:pPr algn="just"/>
            <a:r>
              <a:rPr lang="en-US" kern="100" dirty="0" smtClean="0">
                <a:latin typeface="Times New Roman" panose="02020603050405020304" pitchFamily="18" charset="0"/>
                <a:ea typeface="MS UI Gothic" panose="020B0600070205080204" pitchFamily="34" charset="-128"/>
              </a:rPr>
              <a:t>DICOM </a:t>
            </a:r>
            <a:r>
              <a:rPr lang="en-US" kern="100" dirty="0">
                <a:latin typeface="Times New Roman" panose="02020603050405020304" pitchFamily="18" charset="0"/>
                <a:ea typeface="MS UI Gothic" panose="020B0600070205080204" pitchFamily="34" charset="-128"/>
              </a:rPr>
              <a:t>Portals</a:t>
            </a:r>
            <a:r>
              <a:rPr lang="en-US" kern="100" dirty="0" smtClean="0">
                <a:latin typeface="Times New Roman" panose="02020603050405020304" pitchFamily="18" charset="0"/>
                <a:ea typeface="MS UI Gothic" panose="020B0600070205080204" pitchFamily="34" charset="-128"/>
              </a:rPr>
              <a:t>:</a:t>
            </a:r>
            <a:endParaRPr lang="ro-MD" kern="100" dirty="0" smtClean="0">
              <a:latin typeface="Times New Roman" panose="02020603050405020304" pitchFamily="18" charset="0"/>
              <a:ea typeface="MS UI Gothic" panose="020B0600070205080204" pitchFamily="34" charset="-128"/>
            </a:endParaRPr>
          </a:p>
          <a:p>
            <a:pPr algn="just"/>
            <a:endParaRPr lang="en-US" kern="100" dirty="0">
              <a:latin typeface="Times New Roman" panose="02020603050405020304" pitchFamily="18" charset="0"/>
              <a:ea typeface="MS UI Gothic" panose="020B0600070205080204" pitchFamily="34" charset="-128"/>
            </a:endParaRPr>
          </a:p>
          <a:p>
            <a:pPr marR="0" lvl="0" algn="just">
              <a:lnSpc>
                <a:spcPct val="95000"/>
              </a:lnSpc>
              <a:spcBef>
                <a:spcPts val="0"/>
              </a:spcBef>
              <a:spcAft>
                <a:spcPts val="600"/>
              </a:spcAft>
              <a:tabLst>
                <a:tab pos="182880" algn="l"/>
              </a:tabLst>
            </a:pPr>
            <a:r>
              <a:rPr lang="en-US" spc="-5" dirty="0">
                <a:latin typeface="Times New Roman" panose="02020603050405020304" pitchFamily="18" charset="0"/>
                <a:ea typeface="MS Mincho"/>
              </a:rPr>
              <a:t>http://dicom.md/ </a:t>
            </a:r>
            <a:endParaRPr lang="ro-MD" spc="-5" dirty="0" smtClean="0">
              <a:latin typeface="Times New Roman" panose="02020603050405020304" pitchFamily="18" charset="0"/>
              <a:ea typeface="MS Mincho"/>
            </a:endParaRPr>
          </a:p>
          <a:p>
            <a:pPr marR="0" lvl="0" algn="just">
              <a:lnSpc>
                <a:spcPct val="95000"/>
              </a:lnSpc>
              <a:spcBef>
                <a:spcPts val="0"/>
              </a:spcBef>
              <a:spcAft>
                <a:spcPts val="600"/>
              </a:spcAft>
              <a:tabLst>
                <a:tab pos="182880" algn="l"/>
              </a:tabLst>
            </a:pPr>
            <a:r>
              <a:rPr lang="en-US" spc="-5" dirty="0" smtClean="0">
                <a:latin typeface="Times New Roman" panose="02020603050405020304" pitchFamily="18" charset="0"/>
                <a:ea typeface="MS Mincho"/>
              </a:rPr>
              <a:t>http</a:t>
            </a:r>
            <a:r>
              <a:rPr lang="en-US" spc="-5" dirty="0">
                <a:latin typeface="Times New Roman" panose="02020603050405020304" pitchFamily="18" charset="0"/>
                <a:ea typeface="MS Mincho"/>
              </a:rPr>
              <a:t>://renam.dicom.md/ </a:t>
            </a:r>
            <a:endParaRPr lang="ro-MD" spc="-5" dirty="0" smtClean="0">
              <a:latin typeface="Times New Roman" panose="02020603050405020304" pitchFamily="18" charset="0"/>
              <a:ea typeface="MS Mincho"/>
            </a:endParaRPr>
          </a:p>
          <a:p>
            <a:pPr marR="0" lvl="0" algn="just">
              <a:lnSpc>
                <a:spcPct val="95000"/>
              </a:lnSpc>
              <a:spcBef>
                <a:spcPts val="0"/>
              </a:spcBef>
              <a:spcAft>
                <a:spcPts val="600"/>
              </a:spcAft>
              <a:tabLst>
                <a:tab pos="182880" algn="l"/>
              </a:tabLst>
            </a:pPr>
            <a:r>
              <a:rPr lang="en-US" spc="-5" dirty="0" smtClean="0">
                <a:latin typeface="Times New Roman" panose="02020603050405020304" pitchFamily="18" charset="0"/>
                <a:ea typeface="MS Mincho"/>
              </a:rPr>
              <a:t>http</a:t>
            </a:r>
            <a:r>
              <a:rPr lang="en-US" spc="-5" dirty="0">
                <a:latin typeface="Times New Roman" panose="02020603050405020304" pitchFamily="18" charset="0"/>
                <a:ea typeface="MS Mincho"/>
              </a:rPr>
              <a:t>://viseem.dicom.md</a:t>
            </a:r>
            <a:r>
              <a:rPr lang="en-US" spc="-5" dirty="0" smtClean="0">
                <a:latin typeface="Times New Roman" panose="02020603050405020304" pitchFamily="18" charset="0"/>
                <a:ea typeface="MS Mincho"/>
              </a:rPr>
              <a:t>/</a:t>
            </a:r>
            <a:endParaRPr lang="en-US" spc="-5" dirty="0">
              <a:latin typeface="Times New Roman" panose="02020603050405020304" pitchFamily="18" charset="0"/>
              <a:ea typeface="MS Mincho"/>
            </a:endParaRPr>
          </a:p>
        </p:txBody>
      </p:sp>
    </p:spTree>
    <p:extLst>
      <p:ext uri="{BB962C8B-B14F-4D97-AF65-F5344CB8AC3E}">
        <p14:creationId xmlns:p14="http://schemas.microsoft.com/office/powerpoint/2010/main" val="2143955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o-MD" altLang="en-US" sz="3600" dirty="0" smtClean="0"/>
              <a:t>General </a:t>
            </a:r>
            <a:r>
              <a:rPr lang="en-US" altLang="en-US" sz="3600" dirty="0" smtClean="0"/>
              <a:t>Architecture</a:t>
            </a:r>
            <a:endParaRPr lang="ko-KR" altLang="en-US" sz="3600" dirty="0"/>
          </a:p>
        </p:txBody>
      </p:sp>
      <p:grpSp>
        <p:nvGrpSpPr>
          <p:cNvPr id="5" name="Group 4"/>
          <p:cNvGrpSpPr/>
          <p:nvPr/>
        </p:nvGrpSpPr>
        <p:grpSpPr>
          <a:xfrm>
            <a:off x="78029" y="332655"/>
            <a:ext cx="8984239" cy="6606089"/>
            <a:chOff x="78029" y="332655"/>
            <a:chExt cx="8984239" cy="660608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332655"/>
              <a:ext cx="3571875" cy="485775"/>
            </a:xfrm>
            <a:prstGeom prst="rect">
              <a:avLst/>
            </a:prstGeom>
          </p:spPr>
        </p:pic>
        <p:grpSp>
          <p:nvGrpSpPr>
            <p:cNvPr id="2" name="Group 1"/>
            <p:cNvGrpSpPr/>
            <p:nvPr/>
          </p:nvGrpSpPr>
          <p:grpSpPr>
            <a:xfrm>
              <a:off x="78029" y="1110487"/>
              <a:ext cx="8984239" cy="5828257"/>
              <a:chOff x="78029" y="1110487"/>
              <a:chExt cx="8984239" cy="5828257"/>
            </a:xfrm>
          </p:grpSpPr>
          <p:pic>
            <p:nvPicPr>
              <p:cNvPr id="8194" name="Picture 2" descr="C:\Users\agolubev\AppData\Local\Microsoft\Windows\Temporary Internet Files\Content.IE5\VK7MK615\layered_database_source_documents_by_barrymieny-d5rnyc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2514" y="1377901"/>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agolubev\AppData\Local\Microsoft\Windows\Temporary Internet Files\Content.IE5\YYLHU9K2\Server-D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6660" y="2515758"/>
                <a:ext cx="1270009" cy="1270009"/>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agolubev\AppData\Local\Microsoft\Windows\Temporary Internet Files\Content.IE5\YYLHU9K2\Server-D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3319" y="1835459"/>
                <a:ext cx="1270009" cy="127000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agolubev\AppData\Local\Microsoft\Windows\Temporary Internet Files\Content.IE5\YYLHU9K2\Server-D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1255516"/>
                <a:ext cx="1270009" cy="1270009"/>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agolubev\AppData\Local\Microsoft\Windows\Temporary Internet Files\Content.IE5\YYLHU9K2\Nuvola_filesystems_serv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144" y="3284984"/>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agolubev\AppData\Local\Microsoft\Windows\Temporary Internet Files\Content.IE5\YYLHU9K2\Nuvola_filesystems_serv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3284984"/>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agolubev\AppData\Local\Microsoft\Windows\Temporary Internet Files\Content.IE5\YYLHU9K2\Nuvola_filesystems_serv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5435" y="4643786"/>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http://www.free-icons-download.net/images/medical-scanning-device-icons-5673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949" y="4886809"/>
                <a:ext cx="2051935" cy="20519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9718" y="1124744"/>
                <a:ext cx="2854917" cy="369332"/>
              </a:xfrm>
              <a:prstGeom prst="rect">
                <a:avLst/>
              </a:prstGeom>
              <a:noFill/>
            </p:spPr>
            <p:txBody>
              <a:bodyPr wrap="square" rtlCol="0">
                <a:spAutoFit/>
              </a:bodyPr>
              <a:lstStyle/>
              <a:p>
                <a:r>
                  <a:rPr lang="en-US" dirty="0" smtClean="0"/>
                  <a:t>DICOM DATA Interface</a:t>
                </a:r>
              </a:p>
            </p:txBody>
          </p:sp>
          <p:cxnSp>
            <p:nvCxnSpPr>
              <p:cNvPr id="11" name="Straight Arrow Connector 10"/>
              <p:cNvCxnSpPr>
                <a:stCxn id="8194" idx="1"/>
              </p:cNvCxnSpPr>
              <p:nvPr/>
            </p:nvCxnSpPr>
            <p:spPr>
              <a:xfrm flipH="1">
                <a:off x="2483768" y="1917961"/>
                <a:ext cx="1338746" cy="5525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860032" y="2194212"/>
                <a:ext cx="356741" cy="468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788024" y="1890520"/>
                <a:ext cx="2664296" cy="274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45791" y="2951579"/>
                <a:ext cx="1460780" cy="738664"/>
              </a:xfrm>
              <a:prstGeom prst="rect">
                <a:avLst/>
              </a:prstGeom>
              <a:noFill/>
            </p:spPr>
            <p:txBody>
              <a:bodyPr wrap="square" rtlCol="0">
                <a:spAutoFit/>
              </a:bodyPr>
              <a:lstStyle/>
              <a:p>
                <a:r>
                  <a:rPr lang="en-US" sz="1400" dirty="0" smtClean="0"/>
                  <a:t>Medical Portal</a:t>
                </a:r>
              </a:p>
              <a:p>
                <a:r>
                  <a:rPr lang="en-US" sz="1400" dirty="0">
                    <a:hlinkClick r:id="rId7"/>
                  </a:rPr>
                  <a:t>www.dicom.md</a:t>
                </a:r>
                <a:endParaRPr lang="en-US" sz="1400" dirty="0"/>
              </a:p>
              <a:p>
                <a:endParaRPr lang="en-US" sz="1400" dirty="0"/>
              </a:p>
            </p:txBody>
          </p:sp>
          <p:sp>
            <p:nvSpPr>
              <p:cNvPr id="29" name="TextBox 28"/>
              <p:cNvSpPr txBox="1"/>
              <p:nvPr/>
            </p:nvSpPr>
            <p:spPr>
              <a:xfrm>
                <a:off x="4660262" y="3641645"/>
                <a:ext cx="2176426" cy="523220"/>
              </a:xfrm>
              <a:prstGeom prst="rect">
                <a:avLst/>
              </a:prstGeom>
              <a:noFill/>
            </p:spPr>
            <p:txBody>
              <a:bodyPr wrap="square" rtlCol="0">
                <a:spAutoFit/>
              </a:bodyPr>
              <a:lstStyle/>
              <a:p>
                <a:r>
                  <a:rPr lang="en-US" sz="1400" dirty="0" smtClean="0"/>
                  <a:t>VI-SEEM DICOM Portal</a:t>
                </a:r>
              </a:p>
              <a:p>
                <a:r>
                  <a:rPr lang="en-US" sz="1400" dirty="0">
                    <a:hlinkClick r:id="rId8"/>
                  </a:rPr>
                  <a:t>http://viseem.dicom.md/</a:t>
                </a:r>
                <a:endParaRPr lang="en-US" sz="1400" dirty="0"/>
              </a:p>
            </p:txBody>
          </p:sp>
          <p:sp>
            <p:nvSpPr>
              <p:cNvPr id="30" name="TextBox 29"/>
              <p:cNvSpPr txBox="1"/>
              <p:nvPr/>
            </p:nvSpPr>
            <p:spPr>
              <a:xfrm>
                <a:off x="6861993" y="2450612"/>
                <a:ext cx="2200275" cy="738664"/>
              </a:xfrm>
              <a:prstGeom prst="rect">
                <a:avLst/>
              </a:prstGeom>
              <a:noFill/>
            </p:spPr>
            <p:txBody>
              <a:bodyPr wrap="square" rtlCol="0">
                <a:spAutoFit/>
              </a:bodyPr>
              <a:lstStyle/>
              <a:p>
                <a:r>
                  <a:rPr lang="en-US" sz="1400" dirty="0" smtClean="0"/>
                  <a:t>RENAM </a:t>
                </a:r>
                <a:r>
                  <a:rPr lang="en-US" sz="1400" dirty="0"/>
                  <a:t>DICOM Portal</a:t>
                </a:r>
              </a:p>
              <a:p>
                <a:r>
                  <a:rPr lang="en-US" sz="1400" dirty="0">
                    <a:hlinkClick r:id="rId8"/>
                  </a:rPr>
                  <a:t>http</a:t>
                </a:r>
                <a:r>
                  <a:rPr lang="en-US" sz="1400" dirty="0" smtClean="0">
                    <a:hlinkClick r:id="rId8"/>
                  </a:rPr>
                  <a:t>://renam.dicom.md</a:t>
                </a:r>
                <a:r>
                  <a:rPr lang="en-US" sz="1400" dirty="0">
                    <a:hlinkClick r:id="rId8"/>
                  </a:rPr>
                  <a:t>/</a:t>
                </a:r>
                <a:endParaRPr lang="en-US" sz="1400" dirty="0"/>
              </a:p>
              <a:p>
                <a:pPr algn="ctr"/>
                <a:endParaRPr lang="en-US" sz="1400" dirty="0"/>
              </a:p>
            </p:txBody>
          </p:sp>
          <p:sp>
            <p:nvSpPr>
              <p:cNvPr id="33" name="TextBox 32"/>
              <p:cNvSpPr txBox="1"/>
              <p:nvPr/>
            </p:nvSpPr>
            <p:spPr>
              <a:xfrm>
                <a:off x="327354" y="4410556"/>
                <a:ext cx="1580350" cy="307777"/>
              </a:xfrm>
              <a:prstGeom prst="rect">
                <a:avLst/>
              </a:prstGeom>
              <a:noFill/>
            </p:spPr>
            <p:txBody>
              <a:bodyPr wrap="square" rtlCol="0">
                <a:spAutoFit/>
              </a:bodyPr>
              <a:lstStyle/>
              <a:p>
                <a:r>
                  <a:rPr lang="en-US" sz="1400" dirty="0"/>
                  <a:t>DICOM Server </a:t>
                </a:r>
                <a:r>
                  <a:rPr lang="en-US" sz="1400" dirty="0" smtClean="0"/>
                  <a:t>1</a:t>
                </a:r>
                <a:endParaRPr lang="en-US" sz="1400" dirty="0"/>
              </a:p>
            </p:txBody>
          </p:sp>
          <p:sp>
            <p:nvSpPr>
              <p:cNvPr id="34" name="TextBox 33"/>
              <p:cNvSpPr txBox="1"/>
              <p:nvPr/>
            </p:nvSpPr>
            <p:spPr>
              <a:xfrm>
                <a:off x="2362978" y="4446649"/>
                <a:ext cx="1560950" cy="307777"/>
              </a:xfrm>
              <a:prstGeom prst="rect">
                <a:avLst/>
              </a:prstGeom>
              <a:noFill/>
            </p:spPr>
            <p:txBody>
              <a:bodyPr wrap="square" rtlCol="0">
                <a:spAutoFit/>
              </a:bodyPr>
              <a:lstStyle/>
              <a:p>
                <a:r>
                  <a:rPr lang="en-US" sz="1400" dirty="0" smtClean="0"/>
                  <a:t>DICOM Server 2</a:t>
                </a:r>
                <a:endParaRPr lang="en-US" sz="1400" dirty="0"/>
              </a:p>
            </p:txBody>
          </p:sp>
          <p:sp>
            <p:nvSpPr>
              <p:cNvPr id="35" name="TextBox 34"/>
              <p:cNvSpPr txBox="1"/>
              <p:nvPr/>
            </p:nvSpPr>
            <p:spPr>
              <a:xfrm>
                <a:off x="4677175" y="5867813"/>
                <a:ext cx="1911048" cy="523220"/>
              </a:xfrm>
              <a:prstGeom prst="rect">
                <a:avLst/>
              </a:prstGeom>
              <a:noFill/>
            </p:spPr>
            <p:txBody>
              <a:bodyPr wrap="square" rtlCol="0">
                <a:spAutoFit/>
              </a:bodyPr>
              <a:lstStyle/>
              <a:p>
                <a:pPr algn="ctr"/>
                <a:r>
                  <a:rPr lang="en-US" sz="1400" dirty="0" smtClean="0"/>
                  <a:t>Public VISEEM </a:t>
                </a:r>
              </a:p>
              <a:p>
                <a:pPr algn="ctr"/>
                <a:r>
                  <a:rPr lang="en-US" sz="1400" dirty="0" smtClean="0"/>
                  <a:t>DICOM Server</a:t>
                </a:r>
                <a:endParaRPr lang="en-US" sz="1400" dirty="0"/>
              </a:p>
            </p:txBody>
          </p:sp>
          <p:sp>
            <p:nvSpPr>
              <p:cNvPr id="36" name="TextBox 35"/>
              <p:cNvSpPr txBox="1"/>
              <p:nvPr/>
            </p:nvSpPr>
            <p:spPr>
              <a:xfrm>
                <a:off x="5374244" y="1610184"/>
                <a:ext cx="2078076" cy="307777"/>
              </a:xfrm>
              <a:prstGeom prst="rect">
                <a:avLst/>
              </a:prstGeom>
              <a:noFill/>
            </p:spPr>
            <p:txBody>
              <a:bodyPr wrap="square" rtlCol="0">
                <a:spAutoFit/>
              </a:bodyPr>
              <a:lstStyle/>
              <a:p>
                <a:r>
                  <a:rPr lang="en-US" sz="1400" dirty="0" smtClean="0"/>
                  <a:t>DICOM NETWORK API</a:t>
                </a:r>
                <a:endParaRPr lang="en-US" sz="1400" dirty="0"/>
              </a:p>
            </p:txBody>
          </p:sp>
          <p:cxnSp>
            <p:nvCxnSpPr>
              <p:cNvPr id="23" name="Straight Arrow Connector 22"/>
              <p:cNvCxnSpPr/>
              <p:nvPr/>
            </p:nvCxnSpPr>
            <p:spPr>
              <a:xfrm>
                <a:off x="5580112" y="3641645"/>
                <a:ext cx="0" cy="10766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331640" y="2951579"/>
                <a:ext cx="648072" cy="47742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362978" y="2951579"/>
                <a:ext cx="543593" cy="47742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655676" y="4072868"/>
                <a:ext cx="1135233" cy="933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1" name="Picture 7" descr="C:\Users\agolubev\AppData\Local\Microsoft\Windows\Temporary Internet Files\Content.IE5\YYLHU9K2\Nuvola_filesystems_serv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0780" y="3334396"/>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7112520" y="4558423"/>
                <a:ext cx="1911048" cy="523220"/>
              </a:xfrm>
              <a:prstGeom prst="rect">
                <a:avLst/>
              </a:prstGeom>
              <a:noFill/>
            </p:spPr>
            <p:txBody>
              <a:bodyPr wrap="square" rtlCol="0">
                <a:spAutoFit/>
              </a:bodyPr>
              <a:lstStyle/>
              <a:p>
                <a:pPr algn="ctr"/>
                <a:r>
                  <a:rPr lang="en-US" sz="1400" dirty="0" smtClean="0"/>
                  <a:t>Public RENAM</a:t>
                </a:r>
              </a:p>
              <a:p>
                <a:pPr algn="ctr"/>
                <a:r>
                  <a:rPr lang="en-US" sz="1400" dirty="0" smtClean="0"/>
                  <a:t>DICOM Server</a:t>
                </a:r>
                <a:endParaRPr lang="en-US" sz="1400" dirty="0"/>
              </a:p>
            </p:txBody>
          </p:sp>
          <p:cxnSp>
            <p:nvCxnSpPr>
              <p:cNvPr id="38" name="Straight Arrow Connector 37"/>
              <p:cNvCxnSpPr/>
              <p:nvPr/>
            </p:nvCxnSpPr>
            <p:spPr>
              <a:xfrm>
                <a:off x="8015457" y="2332255"/>
                <a:ext cx="0" cy="10766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211960" y="5445224"/>
                <a:ext cx="864096" cy="34951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Oval 9"/>
              <p:cNvSpPr/>
              <p:nvPr/>
            </p:nvSpPr>
            <p:spPr>
              <a:xfrm>
                <a:off x="78029" y="1110487"/>
                <a:ext cx="1234615" cy="914400"/>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solidFill>
                      <a:schemeClr val="tx1"/>
                    </a:solidFill>
                  </a:rPr>
                  <a:t>External </a:t>
                </a:r>
              </a:p>
              <a:p>
                <a:pPr algn="ctr"/>
                <a:r>
                  <a:rPr lang="en-US" sz="1400" dirty="0" smtClean="0">
                    <a:solidFill>
                      <a:schemeClr val="tx1"/>
                    </a:solidFill>
                  </a:rPr>
                  <a:t>Data </a:t>
                </a:r>
              </a:p>
              <a:p>
                <a:pPr algn="ctr"/>
                <a:r>
                  <a:rPr lang="en-US" sz="1400" dirty="0" smtClean="0">
                    <a:solidFill>
                      <a:schemeClr val="tx1"/>
                    </a:solidFill>
                  </a:rPr>
                  <a:t>Source</a:t>
                </a:r>
                <a:endParaRPr lang="en-US" sz="1400" dirty="0">
                  <a:solidFill>
                    <a:schemeClr val="tx1"/>
                  </a:solidFill>
                </a:endParaRPr>
              </a:p>
            </p:txBody>
          </p:sp>
          <p:cxnSp>
            <p:nvCxnSpPr>
              <p:cNvPr id="15" name="Straight Arrow Connector 14"/>
              <p:cNvCxnSpPr>
                <a:stCxn id="10" idx="4"/>
                <a:endCxn id="8199" idx="0"/>
              </p:cNvCxnSpPr>
              <p:nvPr/>
            </p:nvCxnSpPr>
            <p:spPr>
              <a:xfrm rot="16200000" flipH="1">
                <a:off x="246492" y="2473731"/>
                <a:ext cx="1260097" cy="362407"/>
              </a:xfrm>
              <a:prstGeom prst="curvedConnector3">
                <a:avLst>
                  <a:gd name="adj1" fmla="val 50000"/>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a:stCxn id="10" idx="6"/>
              </p:cNvCxnSpPr>
              <p:nvPr/>
            </p:nvCxnSpPr>
            <p:spPr>
              <a:xfrm>
                <a:off x="1312644" y="1567687"/>
                <a:ext cx="2614337" cy="73135"/>
              </a:xfrm>
              <a:prstGeom prst="curvedConnector3">
                <a:avLst>
                  <a:gd name="adj1" fmla="val 50000"/>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a:off x="1127827" y="1910023"/>
                <a:ext cx="502713" cy="379559"/>
              </a:xfrm>
              <a:prstGeom prst="curvedConnector3">
                <a:avLst>
                  <a:gd name="adj1" fmla="val 50000"/>
                </a:avLst>
              </a:prstGeom>
              <a:ln>
                <a:tailEnd type="triangle"/>
              </a:ln>
            </p:spPr>
            <p:style>
              <a:lnRef idx="3">
                <a:schemeClr val="accent2"/>
              </a:lnRef>
              <a:fillRef idx="0">
                <a:schemeClr val="accent2"/>
              </a:fillRef>
              <a:effectRef idx="2">
                <a:schemeClr val="accent2"/>
              </a:effectRef>
              <a:fontRef idx="minor">
                <a:schemeClr val="tx1"/>
              </a:fontRef>
            </p:style>
          </p:cxnSp>
          <p:sp>
            <p:nvSpPr>
              <p:cNvPr id="40" name="TextBox 39"/>
              <p:cNvSpPr txBox="1"/>
              <p:nvPr/>
            </p:nvSpPr>
            <p:spPr>
              <a:xfrm>
                <a:off x="269909" y="2748950"/>
                <a:ext cx="757287" cy="369332"/>
              </a:xfrm>
              <a:prstGeom prst="rect">
                <a:avLst/>
              </a:prstGeom>
              <a:noFill/>
            </p:spPr>
            <p:txBody>
              <a:bodyPr wrap="square" rtlCol="0">
                <a:spAutoFit/>
              </a:bodyPr>
              <a:lstStyle/>
              <a:p>
                <a:r>
                  <a:rPr lang="en-US" dirty="0" smtClean="0"/>
                  <a:t>PACS</a:t>
                </a:r>
                <a:endParaRPr lang="en-US" dirty="0"/>
              </a:p>
            </p:txBody>
          </p:sp>
          <p:sp>
            <p:nvSpPr>
              <p:cNvPr id="41" name="TextBox 40"/>
              <p:cNvSpPr txBox="1"/>
              <p:nvPr/>
            </p:nvSpPr>
            <p:spPr>
              <a:xfrm>
                <a:off x="885014" y="2045956"/>
                <a:ext cx="538930" cy="369332"/>
              </a:xfrm>
              <a:prstGeom prst="rect">
                <a:avLst/>
              </a:prstGeom>
              <a:noFill/>
            </p:spPr>
            <p:txBody>
              <a:bodyPr wrap="none" rtlCol="0">
                <a:spAutoFit/>
              </a:bodyPr>
              <a:lstStyle/>
              <a:p>
                <a:r>
                  <a:rPr lang="en-US" dirty="0"/>
                  <a:t>H</a:t>
                </a:r>
                <a:r>
                  <a:rPr lang="en-US" dirty="0" smtClean="0"/>
                  <a:t>IS</a:t>
                </a:r>
                <a:endParaRPr lang="en-US" dirty="0"/>
              </a:p>
            </p:txBody>
          </p:sp>
          <p:pic>
            <p:nvPicPr>
              <p:cNvPr id="48" name="Picture 2" descr="C:\Users\Oleg\Desktop\krt_bi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39034" y="4999699"/>
                <a:ext cx="2691444" cy="1590078"/>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Arrow Connector 45"/>
              <p:cNvCxnSpPr/>
              <p:nvPr/>
            </p:nvCxnSpPr>
            <p:spPr>
              <a:xfrm flipH="1" flipV="1">
                <a:off x="1379183" y="4072868"/>
                <a:ext cx="1527388" cy="1372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84904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Integration with </a:t>
            </a:r>
            <a:r>
              <a:rPr lang="en-US" altLang="en-US" dirty="0" smtClean="0"/>
              <a:t>HIS</a:t>
            </a:r>
            <a:endParaRPr lang="en-US" dirty="0"/>
          </a:p>
        </p:txBody>
      </p:sp>
      <p:sp>
        <p:nvSpPr>
          <p:cNvPr id="3" name="Content Placeholder 2"/>
          <p:cNvSpPr>
            <a:spLocks noGrp="1"/>
          </p:cNvSpPr>
          <p:nvPr>
            <p:ph idx="1"/>
          </p:nvPr>
        </p:nvSpPr>
        <p:spPr/>
        <p:txBody>
          <a:bodyPr/>
          <a:lstStyle/>
          <a:p>
            <a:r>
              <a:rPr lang="en-US" dirty="0" smtClean="0"/>
              <a:t>DICOM Network provides integration with existing </a:t>
            </a:r>
          </a:p>
          <a:p>
            <a:r>
              <a:rPr lang="en-US" dirty="0" smtClean="0"/>
              <a:t>Hospital Informational Systems</a:t>
            </a:r>
            <a:endParaRPr lang="en-US" dirty="0"/>
          </a:p>
        </p:txBody>
      </p:sp>
      <p:pic>
        <p:nvPicPr>
          <p:cNvPr id="5" name="Content Placeholder 4"/>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1809961" y="3748876"/>
            <a:ext cx="3571875" cy="485775"/>
          </a:xfrm>
          <a:prstGeom prst="rect">
            <a:avLst/>
          </a:prstGeom>
        </p:spPr>
      </p:pic>
      <p:pic>
        <p:nvPicPr>
          <p:cNvPr id="6" name="Picture 9" descr="http://www.free-icons-download.net/images/medical-scanning-device-icons-5673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696941"/>
            <a:ext cx="2051935" cy="2051935"/>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6858107" y="4725144"/>
            <a:ext cx="136815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Hospital </a:t>
            </a:r>
            <a:endParaRPr lang="en-US" sz="1400" dirty="0" smtClean="0"/>
          </a:p>
          <a:p>
            <a:pPr algn="ctr"/>
            <a:r>
              <a:rPr lang="en-US" sz="1400" dirty="0" smtClean="0"/>
              <a:t>Informational </a:t>
            </a:r>
          </a:p>
          <a:p>
            <a:pPr algn="ctr"/>
            <a:r>
              <a:rPr lang="en-US" sz="1400" dirty="0" smtClean="0"/>
              <a:t>System</a:t>
            </a:r>
            <a:endParaRPr lang="en-US" sz="1400" dirty="0"/>
          </a:p>
        </p:txBody>
      </p:sp>
      <p:cxnSp>
        <p:nvCxnSpPr>
          <p:cNvPr id="10" name="Straight Arrow Connector 9"/>
          <p:cNvCxnSpPr/>
          <p:nvPr/>
        </p:nvCxnSpPr>
        <p:spPr>
          <a:xfrm rot="10800000" flipV="1">
            <a:off x="5282269" y="3088982"/>
            <a:ext cx="1278396" cy="607908"/>
          </a:xfrm>
          <a:prstGeom prst="curved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a:off x="5405264" y="4234651"/>
            <a:ext cx="1452843" cy="490493"/>
          </a:xfrm>
          <a:prstGeom prst="curved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rot="10800000" flipV="1">
            <a:off x="5508104" y="5639543"/>
            <a:ext cx="1296144" cy="661589"/>
          </a:xfrm>
          <a:prstGeom prst="curvedConnector3">
            <a:avLst>
              <a:gd name="adj1" fmla="val 50000"/>
            </a:avLst>
          </a:prstGeom>
          <a:ln>
            <a:tailEnd type="triangle"/>
          </a:ln>
        </p:spPr>
        <p:style>
          <a:lnRef idx="3">
            <a:schemeClr val="accent6"/>
          </a:lnRef>
          <a:fillRef idx="0">
            <a:schemeClr val="accent6"/>
          </a:fillRef>
          <a:effectRef idx="2">
            <a:schemeClr val="accent6"/>
          </a:effectRef>
          <a:fontRef idx="minor">
            <a:schemeClr val="tx1"/>
          </a:fontRef>
        </p:style>
      </p:cxnSp>
      <p:pic>
        <p:nvPicPr>
          <p:cNvPr id="18"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960" y="6011231"/>
            <a:ext cx="3571875" cy="485775"/>
          </a:xfrm>
          <a:prstGeom prst="rect">
            <a:avLst/>
          </a:prstGeom>
        </p:spPr>
      </p:pic>
      <p:sp>
        <p:nvSpPr>
          <p:cNvPr id="21" name="TextBox 20"/>
          <p:cNvSpPr txBox="1"/>
          <p:nvPr/>
        </p:nvSpPr>
        <p:spPr>
          <a:xfrm>
            <a:off x="5187259" y="2879047"/>
            <a:ext cx="944426" cy="369332"/>
          </a:xfrm>
          <a:prstGeom prst="rect">
            <a:avLst/>
          </a:prstGeom>
          <a:noFill/>
        </p:spPr>
        <p:txBody>
          <a:bodyPr wrap="none" rtlCol="0">
            <a:spAutoFit/>
          </a:bodyPr>
          <a:lstStyle/>
          <a:p>
            <a:r>
              <a:rPr lang="en-US" dirty="0" smtClean="0"/>
              <a:t>DICOM</a:t>
            </a:r>
            <a:endParaRPr lang="en-US" dirty="0"/>
          </a:p>
        </p:txBody>
      </p:sp>
      <p:sp>
        <p:nvSpPr>
          <p:cNvPr id="22" name="TextBox 21"/>
          <p:cNvSpPr txBox="1"/>
          <p:nvPr/>
        </p:nvSpPr>
        <p:spPr>
          <a:xfrm>
            <a:off x="5955400" y="4075724"/>
            <a:ext cx="1616276" cy="369332"/>
          </a:xfrm>
          <a:prstGeom prst="rect">
            <a:avLst/>
          </a:prstGeom>
          <a:noFill/>
        </p:spPr>
        <p:txBody>
          <a:bodyPr wrap="none" rtlCol="0">
            <a:spAutoFit/>
          </a:bodyPr>
          <a:lstStyle/>
          <a:p>
            <a:r>
              <a:rPr lang="en-US" dirty="0" smtClean="0"/>
              <a:t>Investigations</a:t>
            </a:r>
            <a:endParaRPr lang="en-US" dirty="0"/>
          </a:p>
        </p:txBody>
      </p:sp>
      <p:sp>
        <p:nvSpPr>
          <p:cNvPr id="23" name="TextBox 22"/>
          <p:cNvSpPr txBox="1"/>
          <p:nvPr/>
        </p:nvSpPr>
        <p:spPr>
          <a:xfrm>
            <a:off x="6034859" y="6011231"/>
            <a:ext cx="910249" cy="369332"/>
          </a:xfrm>
          <a:prstGeom prst="rect">
            <a:avLst/>
          </a:prstGeom>
          <a:noFill/>
        </p:spPr>
        <p:txBody>
          <a:bodyPr wrap="none" rtlCol="0">
            <a:spAutoFit/>
          </a:bodyPr>
          <a:lstStyle/>
          <a:p>
            <a:r>
              <a:rPr lang="en-US" dirty="0" smtClean="0"/>
              <a:t>Results</a:t>
            </a:r>
            <a:endParaRPr lang="en-US" dirty="0"/>
          </a:p>
        </p:txBody>
      </p:sp>
      <p:sp>
        <p:nvSpPr>
          <p:cNvPr id="24" name="TextBox 23"/>
          <p:cNvSpPr txBox="1"/>
          <p:nvPr/>
        </p:nvSpPr>
        <p:spPr>
          <a:xfrm>
            <a:off x="7522516" y="3863857"/>
            <a:ext cx="1726435" cy="738664"/>
          </a:xfrm>
          <a:prstGeom prst="rect">
            <a:avLst/>
          </a:prstGeom>
          <a:noFill/>
        </p:spPr>
        <p:txBody>
          <a:bodyPr wrap="none" rtlCol="0">
            <a:spAutoFit/>
          </a:bodyPr>
          <a:lstStyle/>
          <a:p>
            <a:pPr marL="285750" indent="-285750">
              <a:buFont typeface="Arial" panose="020B0604020202020204" pitchFamily="34" charset="0"/>
              <a:buChar char="•"/>
            </a:pPr>
            <a:r>
              <a:rPr lang="en-US" sz="1400" dirty="0" smtClean="0"/>
              <a:t>Patient Data</a:t>
            </a:r>
          </a:p>
          <a:p>
            <a:pPr marL="285750" indent="-285750">
              <a:buFont typeface="Arial" panose="020B0604020202020204" pitchFamily="34" charset="0"/>
              <a:buChar char="•"/>
            </a:pPr>
            <a:r>
              <a:rPr lang="en-US" sz="1400" dirty="0"/>
              <a:t>Images</a:t>
            </a:r>
          </a:p>
          <a:p>
            <a:pPr marL="285750" indent="-285750">
              <a:buFont typeface="Arial" panose="020B0604020202020204" pitchFamily="34" charset="0"/>
              <a:buChar char="•"/>
            </a:pPr>
            <a:r>
              <a:rPr lang="en-US" sz="1400" i="1" dirty="0" smtClean="0"/>
              <a:t>Preprocess Info</a:t>
            </a:r>
            <a:endParaRPr lang="en-US" sz="1400" i="1" dirty="0"/>
          </a:p>
        </p:txBody>
      </p:sp>
      <p:sp>
        <p:nvSpPr>
          <p:cNvPr id="31" name="TextBox 30"/>
          <p:cNvSpPr txBox="1"/>
          <p:nvPr/>
        </p:nvSpPr>
        <p:spPr>
          <a:xfrm>
            <a:off x="6932837" y="5716358"/>
            <a:ext cx="2019380"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Diagnostics</a:t>
            </a:r>
          </a:p>
          <a:p>
            <a:pPr marL="285750" indent="-285750">
              <a:buFont typeface="Arial" panose="020B0604020202020204" pitchFamily="34" charset="0"/>
              <a:buChar char="•"/>
            </a:pPr>
            <a:r>
              <a:rPr lang="en-US" sz="1400" dirty="0" smtClean="0"/>
              <a:t>Decision</a:t>
            </a:r>
          </a:p>
          <a:p>
            <a:pPr marL="285750" indent="-285750">
              <a:buFont typeface="Arial" panose="020B0604020202020204" pitchFamily="34" charset="0"/>
              <a:buChar char="•"/>
            </a:pPr>
            <a:r>
              <a:rPr lang="en-US" sz="1400" dirty="0" smtClean="0"/>
              <a:t>Treatment results</a:t>
            </a:r>
          </a:p>
          <a:p>
            <a:pPr marL="285750" indent="-285750">
              <a:buFont typeface="Arial" panose="020B0604020202020204" pitchFamily="34" charset="0"/>
              <a:buChar char="•"/>
            </a:pPr>
            <a:r>
              <a:rPr lang="en-US" sz="1400" i="1" dirty="0" smtClean="0"/>
              <a:t>Drugs</a:t>
            </a:r>
          </a:p>
          <a:p>
            <a:pPr marL="285750" indent="-285750">
              <a:buFont typeface="Arial" panose="020B0604020202020204" pitchFamily="34" charset="0"/>
              <a:buChar char="•"/>
            </a:pPr>
            <a:r>
              <a:rPr lang="en-US" sz="1400" i="1" dirty="0" smtClean="0"/>
              <a:t>Procedures</a:t>
            </a:r>
            <a:endParaRPr lang="en-US" sz="1400" i="1" dirty="0"/>
          </a:p>
        </p:txBody>
      </p:sp>
    </p:spTree>
    <p:extLst>
      <p:ext uri="{BB962C8B-B14F-4D97-AF65-F5344CB8AC3E}">
        <p14:creationId xmlns:p14="http://schemas.microsoft.com/office/powerpoint/2010/main" val="635324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Integration into VISEEM </a:t>
            </a:r>
            <a:r>
              <a:rPr lang="en-US" altLang="en-US" sz="3600" dirty="0" smtClean="0"/>
              <a:t>Platform</a:t>
            </a:r>
            <a:endParaRPr lang="en-US" sz="3600" dirty="0"/>
          </a:p>
        </p:txBody>
      </p:sp>
      <p:sp>
        <p:nvSpPr>
          <p:cNvPr id="3" name="Content Placeholder 2"/>
          <p:cNvSpPr>
            <a:spLocks noGrp="1"/>
          </p:cNvSpPr>
          <p:nvPr>
            <p:ph idx="1"/>
          </p:nvPr>
        </p:nvSpPr>
        <p:spPr/>
        <p:txBody>
          <a:bodyPr/>
          <a:lstStyle/>
          <a:p>
            <a:r>
              <a:rPr lang="en-US" dirty="0"/>
              <a:t>“DICOM Network” was selected as pilot application for integration into distributed regional VI-SEEM platform</a:t>
            </a:r>
          </a:p>
        </p:txBody>
      </p:sp>
      <p:sp>
        <p:nvSpPr>
          <p:cNvPr id="4" name="Content Placeholder 3"/>
          <p:cNvSpPr>
            <a:spLocks noGrp="1"/>
          </p:cNvSpPr>
          <p:nvPr>
            <p:ph idx="10"/>
          </p:nvPr>
        </p:nvSpPr>
        <p:spPr>
          <a:xfrm>
            <a:off x="2051720" y="1928654"/>
            <a:ext cx="6768752" cy="4064035"/>
          </a:xfrm>
        </p:spPr>
        <p:txBody>
          <a:bodyPr/>
          <a:lstStyle/>
          <a:p>
            <a:pPr marL="285750" indent="-285750">
              <a:buFont typeface="Arial" panose="020B0604020202020204" pitchFamily="34" charset="0"/>
              <a:buChar char="•"/>
            </a:pPr>
            <a:r>
              <a:rPr lang="en-US" sz="1600" dirty="0" smtClean="0"/>
              <a:t>What “DICOM Network” could contribute to the research community of VI-SEEM Project?</a:t>
            </a:r>
          </a:p>
          <a:p>
            <a:pPr marL="1028700" lvl="1">
              <a:buFont typeface="Arial" panose="020B0604020202020204" pitchFamily="34" charset="0"/>
              <a:buChar char="•"/>
            </a:pPr>
            <a:r>
              <a:rPr lang="en-US" sz="1400" dirty="0" smtClean="0"/>
              <a:t>Archive of anonymized datasets were uploaded </a:t>
            </a:r>
            <a:r>
              <a:rPr lang="en-US" sz="1400" dirty="0"/>
              <a:t>to the VI-SEEM server </a:t>
            </a:r>
            <a:r>
              <a:rPr lang="en-US" sz="1400" dirty="0">
                <a:hlinkClick r:id="rId2"/>
              </a:rPr>
              <a:t>http://viseem.dicom.md</a:t>
            </a:r>
            <a:r>
              <a:rPr lang="en-US" sz="1400" dirty="0" smtClean="0">
                <a:hlinkClick r:id="rId2"/>
              </a:rPr>
              <a:t>/</a:t>
            </a:r>
            <a:r>
              <a:rPr lang="en-US" sz="1400" dirty="0" smtClean="0"/>
              <a:t> offered by Macedonian partners.</a:t>
            </a:r>
            <a:endParaRPr lang="en-US" sz="1400" dirty="0"/>
          </a:p>
          <a:p>
            <a:pPr marL="1028700" lvl="1">
              <a:buFont typeface="Arial" panose="020B0604020202020204" pitchFamily="34" charset="0"/>
              <a:buChar char="•"/>
            </a:pPr>
            <a:r>
              <a:rPr lang="en-US" sz="1400" dirty="0" smtClean="0"/>
              <a:t>Impersonated metadata from integrated HIS.</a:t>
            </a:r>
            <a:endParaRPr lang="en-US" sz="1400" dirty="0"/>
          </a:p>
          <a:p>
            <a:pPr marL="1028700" lvl="1">
              <a:buFont typeface="Arial" panose="020B0604020202020204" pitchFamily="34" charset="0"/>
              <a:buChar char="•"/>
            </a:pPr>
            <a:r>
              <a:rPr lang="en-US" sz="1400" dirty="0" smtClean="0"/>
              <a:t>Mechanism for sharing the patient personal data, but only on  patient approval.</a:t>
            </a:r>
            <a:endParaRPr lang="en-US" dirty="0" smtClean="0"/>
          </a:p>
          <a:p>
            <a:pPr marL="285750" indent="-285750">
              <a:buFont typeface="Arial" panose="020B0604020202020204" pitchFamily="34" charset="0"/>
              <a:buChar char="•"/>
            </a:pPr>
            <a:r>
              <a:rPr lang="en-US" sz="1600" dirty="0" smtClean="0"/>
              <a:t>How </a:t>
            </a:r>
            <a:r>
              <a:rPr lang="en-US" sz="1600" dirty="0"/>
              <a:t> VI-SEEM </a:t>
            </a:r>
            <a:r>
              <a:rPr lang="en-US" sz="1600" dirty="0" smtClean="0"/>
              <a:t>could help </a:t>
            </a:r>
            <a:r>
              <a:rPr lang="en-US" sz="1600" dirty="0"/>
              <a:t>“DICOM Network</a:t>
            </a:r>
            <a:r>
              <a:rPr lang="en-US" sz="1600" dirty="0" smtClean="0"/>
              <a:t>”?</a:t>
            </a:r>
          </a:p>
          <a:p>
            <a:pPr marL="1028700" lvl="1">
              <a:buFont typeface="Arial" panose="020B0604020202020204" pitchFamily="34" charset="0"/>
              <a:buChar char="•"/>
            </a:pPr>
            <a:r>
              <a:rPr lang="en-US" sz="1400" dirty="0" smtClean="0"/>
              <a:t>Resources: storage, processors, etc...</a:t>
            </a:r>
            <a:endParaRPr lang="en-US" sz="1400" dirty="0"/>
          </a:p>
          <a:p>
            <a:pPr marL="1028700" lvl="1">
              <a:buFont typeface="Arial" panose="020B0604020202020204" pitchFamily="34" charset="0"/>
              <a:buChar char="•"/>
            </a:pPr>
            <a:r>
              <a:rPr lang="en-US" sz="1400" dirty="0" smtClean="0"/>
              <a:t>Promotion on international levels.</a:t>
            </a:r>
            <a:endParaRPr lang="en-US" sz="1400" dirty="0"/>
          </a:p>
          <a:p>
            <a:pPr marL="1028700" lvl="1">
              <a:buFont typeface="Arial" panose="020B0604020202020204" pitchFamily="34" charset="0"/>
              <a:buChar char="•"/>
            </a:pPr>
            <a:r>
              <a:rPr lang="en-US" sz="1400" dirty="0" smtClean="0"/>
              <a:t>Connections with other researches.</a:t>
            </a:r>
            <a:endParaRPr lang="en-US" dirty="0" smtClean="0"/>
          </a:p>
          <a:p>
            <a:pPr marL="285750" indent="-285750">
              <a:buFont typeface="Arial" panose="020B0604020202020204" pitchFamily="34" charset="0"/>
              <a:buChar char="•"/>
            </a:pPr>
            <a:r>
              <a:rPr lang="en-US" sz="1600" dirty="0" smtClean="0"/>
              <a:t>What problems were solved for VI-SEEM integration?</a:t>
            </a:r>
          </a:p>
          <a:p>
            <a:pPr marL="1028700" lvl="1">
              <a:buFont typeface="Arial" panose="020B0604020202020204" pitchFamily="34" charset="0"/>
              <a:buChar char="•"/>
            </a:pPr>
            <a:r>
              <a:rPr lang="en-US" sz="1400" dirty="0" smtClean="0"/>
              <a:t>Architecture of the system was changed for fitting into VI-SEEM platfor</a:t>
            </a:r>
            <a:r>
              <a:rPr lang="en-US" sz="1400" dirty="0"/>
              <a:t>m</a:t>
            </a:r>
            <a:r>
              <a:rPr lang="en-US" sz="1400" dirty="0" smtClean="0"/>
              <a:t>.</a:t>
            </a:r>
            <a:endParaRPr lang="en-US" sz="1400" dirty="0"/>
          </a:p>
          <a:p>
            <a:pPr marL="1028700" lvl="1">
              <a:buFont typeface="Arial" panose="020B0604020202020204" pitchFamily="34" charset="0"/>
              <a:buChar char="•"/>
            </a:pPr>
            <a:r>
              <a:rPr lang="en-US" sz="1400" dirty="0" smtClean="0"/>
              <a:t>Data anonymization mechanism have to be improved to be configurable on the DICOM Portal and institution level.</a:t>
            </a:r>
            <a:endParaRPr lang="en-US" sz="1400"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36968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2540</TotalTime>
  <Words>731</Words>
  <Application>Microsoft Office PowerPoint</Application>
  <PresentationFormat>On-screen Show (4:3)</PresentationFormat>
  <Paragraphs>120</Paragraphs>
  <Slides>12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맑은 고딕</vt:lpstr>
      <vt:lpstr>MS UI Gothic</vt:lpstr>
      <vt:lpstr>Arial</vt:lpstr>
      <vt:lpstr>Calibri</vt:lpstr>
      <vt:lpstr>MS Mincho</vt:lpstr>
      <vt:lpstr>Times New Roman</vt:lpstr>
      <vt:lpstr>Wingdings</vt:lpstr>
      <vt:lpstr>Office Theme</vt:lpstr>
      <vt:lpstr>Custom Design</vt:lpstr>
      <vt:lpstr>PowerPoint Presentation</vt:lpstr>
      <vt:lpstr>Contents</vt:lpstr>
      <vt:lpstr>DICOM NETWORK</vt:lpstr>
      <vt:lpstr>Services &amp; Features</vt:lpstr>
      <vt:lpstr>Numbers</vt:lpstr>
      <vt:lpstr>The current state of “DICOM Network” </vt:lpstr>
      <vt:lpstr>General Architecture</vt:lpstr>
      <vt:lpstr>Integration with HIS</vt:lpstr>
      <vt:lpstr>Integration into VISEEM Platform</vt:lpstr>
      <vt:lpstr>DICOM Network Mobile</vt:lpstr>
      <vt:lpstr>DICOM Network Mobile Features</vt:lpstr>
      <vt:lpstr> Questions Session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Alexandr Golubev</cp:lastModifiedBy>
  <cp:revision>110</cp:revision>
  <dcterms:created xsi:type="dcterms:W3CDTF">2014-04-01T16:35:38Z</dcterms:created>
  <dcterms:modified xsi:type="dcterms:W3CDTF">2018-06-21T11:00:35Z</dcterms:modified>
</cp:coreProperties>
</file>