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4"/>
  </p:notesMasterIdLst>
  <p:handoutMasterIdLst>
    <p:handoutMasterId r:id="rId35"/>
  </p:handoutMasterIdLst>
  <p:sldIdLst>
    <p:sldId id="286" r:id="rId2"/>
    <p:sldId id="295" r:id="rId3"/>
    <p:sldId id="296" r:id="rId4"/>
    <p:sldId id="293" r:id="rId5"/>
    <p:sldId id="297" r:id="rId6"/>
    <p:sldId id="298" r:id="rId7"/>
    <p:sldId id="299" r:id="rId8"/>
    <p:sldId id="300" r:id="rId9"/>
    <p:sldId id="306" r:id="rId10"/>
    <p:sldId id="307" r:id="rId11"/>
    <p:sldId id="303" r:id="rId12"/>
    <p:sldId id="301" r:id="rId13"/>
    <p:sldId id="323" r:id="rId14"/>
    <p:sldId id="324" r:id="rId15"/>
    <p:sldId id="325" r:id="rId16"/>
    <p:sldId id="302" r:id="rId17"/>
    <p:sldId id="308" r:id="rId18"/>
    <p:sldId id="313" r:id="rId19"/>
    <p:sldId id="314" r:id="rId20"/>
    <p:sldId id="315" r:id="rId21"/>
    <p:sldId id="304" r:id="rId22"/>
    <p:sldId id="294" r:id="rId23"/>
    <p:sldId id="309" r:id="rId24"/>
    <p:sldId id="317" r:id="rId25"/>
    <p:sldId id="318" r:id="rId26"/>
    <p:sldId id="319" r:id="rId27"/>
    <p:sldId id="320" r:id="rId28"/>
    <p:sldId id="321" r:id="rId29"/>
    <p:sldId id="311" r:id="rId30"/>
    <p:sldId id="322" r:id="rId31"/>
    <p:sldId id="312" r:id="rId32"/>
    <p:sldId id="316" r:id="rId33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9" autoAdjust="0"/>
    <p:restoredTop sz="94342" autoAdjust="0"/>
  </p:normalViewPr>
  <p:slideViewPr>
    <p:cSldViewPr snapToGrid="0">
      <p:cViewPr>
        <p:scale>
          <a:sx n="112" d="100"/>
          <a:sy n="112" d="100"/>
        </p:scale>
        <p:origin x="1216" y="2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HPC</c:v>
                </c:pt>
                <c:pt idx="1">
                  <c:v>Grid</c:v>
                </c:pt>
                <c:pt idx="2">
                  <c:v>Cloud</c:v>
                </c:pt>
                <c:pt idx="3">
                  <c:v>Storage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4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3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2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sldNum="0"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s.vi-seem.eu/las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chrepo.vi-seem.eu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oserver-3.bioacademy.gr/Bioserver/ChemBioServer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0.png"/><Relationship Id="rId5" Type="http://schemas.openxmlformats.org/officeDocument/2006/relationships/image" Target="../media/image21.em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30.tiff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Relationship Id="rId4" Type="http://schemas.openxmlformats.org/officeDocument/2006/relationships/hyperlink" Target="https://wiki.vi-seem.eu/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hyperlink" Target="https://accounting.vi-seem.eu/" TargetMode="External"/><Relationship Id="rId8" Type="http://schemas.openxmlformats.org/officeDocument/2006/relationships/image" Target="../media/image28.png"/><Relationship Id="rId9" Type="http://schemas.openxmlformats.org/officeDocument/2006/relationships/hyperlink" Target="https://support.vi-seem.eu/" TargetMode="External"/><Relationship Id="rId1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35.png"/><Relationship Id="rId5" Type="http://schemas.openxmlformats.org/officeDocument/2006/relationships/hyperlink" Target="https://vre.vi-seem.eu/" TargetMode="External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jpe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eg"/><Relationship Id="rId4" Type="http://schemas.openxmlformats.org/officeDocument/2006/relationships/hyperlink" Target="https://training.vi-seem.eu/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i-seem-pmo@vi-seem.eu" TargetMode="External"/><Relationship Id="rId4" Type="http://schemas.openxmlformats.org/officeDocument/2006/relationships/hyperlink" Target="https://vi-seem.eu/" TargetMode="External"/><Relationship Id="rId5" Type="http://schemas.openxmlformats.org/officeDocument/2006/relationships/image" Target="../media/image56.jpe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itsm.itemo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rvices.vi-seem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373063" y="3090167"/>
            <a:ext cx="5233257" cy="86201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dirty="0" smtClean="0"/>
              <a:t>VI-SEEM services and VRE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sz="quarter" idx="1"/>
          </p:nvPr>
        </p:nvSpPr>
        <p:spPr>
          <a:xfrm>
            <a:off x="367176" y="4870305"/>
            <a:ext cx="5096364" cy="1042988"/>
          </a:xfrm>
        </p:spPr>
        <p:txBody>
          <a:bodyPr/>
          <a:lstStyle/>
          <a:p>
            <a:pPr eaLnBrk="1" hangingPunct="1"/>
            <a:r>
              <a:rPr lang="en-US" sz="2000" b="0" dirty="0" smtClean="0"/>
              <a:t>Anastas Mishev</a:t>
            </a:r>
          </a:p>
          <a:p>
            <a:pPr eaLnBrk="1" hangingPunct="1"/>
            <a:r>
              <a:rPr lang="en-US" sz="2000" b="0" dirty="0" smtClean="0"/>
              <a:t>Associated professor</a:t>
            </a:r>
          </a:p>
          <a:p>
            <a:pPr eaLnBrk="1" hangingPunct="1"/>
            <a:r>
              <a:rPr lang="en-US" sz="2000" b="0" dirty="0" smtClean="0"/>
              <a:t>FCSE-UKIM</a:t>
            </a:r>
          </a:p>
          <a:p>
            <a:pPr eaLnBrk="1" hangingPunct="1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training, Thessaloniki, 11-12 December 2017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10" y="2826279"/>
            <a:ext cx="3916680" cy="3632056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0" y="6572021"/>
            <a:ext cx="9906000" cy="293688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The VI-SEEM project initiative is co-funded by the European Commission under the H2020 Research Infrastructures contract no. 675121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application specific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68" y="1239299"/>
            <a:ext cx="5308931" cy="3469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0989"/>
            <a:ext cx="5497830" cy="35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</a:t>
            </a:r>
            <a:r>
              <a:rPr lang="en-US" dirty="0" err="1" smtClean="0"/>
              <a:t>ChemBioServer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1125538"/>
            <a:ext cx="5265420" cy="3441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2960370"/>
            <a:ext cx="5514079" cy="3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data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258"/>
            <a:ext cx="5337810" cy="3488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788" y="1125538"/>
            <a:ext cx="5885212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Live </a:t>
            </a:r>
            <a:r>
              <a:rPr lang="en-US" dirty="0"/>
              <a:t>Access Server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84178" y="1885344"/>
            <a:ext cx="3565093" cy="4124185"/>
          </a:xfrm>
        </p:spPr>
        <p:txBody>
          <a:bodyPr/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Live Access Server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http://las.vi-seem.eu/las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web server providing flexible access to geo-referenced scientific data, offering visualization &amp; post-processing capabilities for climate data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sz="2000" dirty="0" smtClean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71" y="1784620"/>
            <a:ext cx="6036025" cy="3942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58992" y="1784620"/>
            <a:ext cx="3522981" cy="282175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7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Clowder </a:t>
            </a:r>
            <a:br>
              <a:rPr lang="en-US" dirty="0" smtClean="0"/>
            </a:br>
            <a:r>
              <a:rPr lang="en-US" dirty="0" smtClean="0"/>
              <a:t>(WP5)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8992" y="1784620"/>
            <a:ext cx="3522981" cy="282175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9101" y="1901036"/>
            <a:ext cx="3589228" cy="4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VI-SEEM Clowder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http://dchrepo.vi-seem.eu/</a:t>
            </a:r>
            <a:endParaRPr lang="en-GB" sz="2000" b="0" kern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GB" sz="2000" b="0" kern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Digital Culture Heritage repository which also offers integrated interactive visualization tools</a:t>
            </a:r>
          </a:p>
          <a:p>
            <a:pPr marL="0" indent="0">
              <a:buFont typeface="Wingdings" pitchFamily="2" charset="2"/>
              <a:buNone/>
            </a:pPr>
            <a:endParaRPr lang="en-US" sz="2000" b="0" kern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68" y="1801439"/>
            <a:ext cx="5948517" cy="3790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7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err="1" smtClean="0"/>
              <a:t>ChemBioServer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24081" y="1784620"/>
            <a:ext cx="3522981" cy="372256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94617" y="1967187"/>
            <a:ext cx="3589228" cy="4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000" b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ChemBioServer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</a:t>
            </a:r>
            <a:r>
              <a:rPr lang="en-GB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"/>
              </a:rPr>
              <a:t>bioserver-3.bioacademy.gr</a:t>
            </a:r>
          </a:p>
          <a:p>
            <a:pPr marL="0" indent="0">
              <a:buNone/>
            </a:pPr>
            <a:r>
              <a:rPr lang="en-GB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"/>
              </a:rPr>
              <a:t>/</a:t>
            </a: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Bioserver/ChemBioServer/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>
              <a:lnSpc>
                <a:spcPct val="90000"/>
              </a:lnSpc>
              <a:buClr>
                <a:schemeClr val="folHlink"/>
              </a:buClr>
              <a:buSzPct val="60000"/>
              <a:buNone/>
            </a:pP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web-based pipeline for filtering, clustering and visualization of chemical compounds used in drug discovery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80" y="1322485"/>
            <a:ext cx="3716974" cy="504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1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repository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03220"/>
            <a:ext cx="5429435" cy="3548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231902"/>
            <a:ext cx="5303520" cy="34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3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64" y="1583290"/>
            <a:ext cx="792480" cy="79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e-Infrastructure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National trainig, 11-12 Dec 2017, AUTH, Thessaloniki, Greece</a:t>
            </a:r>
            <a:endParaRPr lang="el-GR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150586" y="1960416"/>
          <a:ext cx="5162867" cy="376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 flipV="1">
            <a:off x="4617720" y="1577340"/>
            <a:ext cx="0" cy="647700"/>
          </a:xfrm>
          <a:prstGeom prst="line">
            <a:avLst/>
          </a:prstGeom>
          <a:noFill/>
          <a:ln w="139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617720" y="1645920"/>
            <a:ext cx="480060" cy="0"/>
          </a:xfrm>
          <a:prstGeom prst="line">
            <a:avLst/>
          </a:prstGeom>
          <a:noFill/>
          <a:ln w="139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80790" y="1238372"/>
            <a:ext cx="1518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HPC 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002780" y="3710940"/>
            <a:ext cx="350520" cy="320040"/>
          </a:xfrm>
          <a:prstGeom prst="line">
            <a:avLst/>
          </a:prstGeom>
          <a:noFill/>
          <a:ln w="139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30472" y="3726180"/>
            <a:ext cx="718028" cy="0"/>
          </a:xfrm>
          <a:prstGeom prst="line">
            <a:avLst/>
          </a:prstGeom>
          <a:noFill/>
          <a:ln w="139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632976" y="1256836"/>
            <a:ext cx="1548822" cy="161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ARIS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Cy-Tera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Avitohol</a:t>
            </a:r>
            <a:endParaRPr lang="en-US" sz="105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PARADOX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NIIFI SC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Leo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InfraGRID</a:t>
            </a:r>
            <a:endParaRPr lang="en-US" sz="1050" b="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ICAM </a:t>
            </a:r>
            <a:r>
              <a:rPr lang="en-US" sz="1050" b="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BlueGene</a:t>
            </a: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/P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18717" y="1249534"/>
            <a:ext cx="1742785" cy="141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UPT-HPC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MK-03-FINKI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Armcluster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BA-HPC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Gamma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Zaina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IMAN1-Booster/King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9254" y="2889409"/>
            <a:ext cx="2993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21,500 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CPU 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cores </a:t>
            </a:r>
            <a:b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325,000 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GP-GPU cores 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18,500 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Intel Xeon Phi cores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1609" y="4287433"/>
            <a:ext cx="114807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GRID</a:t>
            </a: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53" y="3874032"/>
            <a:ext cx="1080000" cy="1080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377437" y="4786976"/>
            <a:ext cx="1569660" cy="161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Hellas Grid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BG01-IPP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AEGIS01-IPB-SCL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MK-03-FINKI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MREN01CIS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MD-GRID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ArmCluster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GE-01-GRENA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843961" y="5417820"/>
            <a:ext cx="0" cy="603249"/>
          </a:xfrm>
          <a:prstGeom prst="line">
            <a:avLst/>
          </a:prstGeom>
          <a:noFill/>
          <a:ln w="139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358640" y="5951220"/>
            <a:ext cx="555209" cy="0"/>
          </a:xfrm>
          <a:prstGeom prst="line">
            <a:avLst/>
          </a:prstGeom>
          <a:noFill/>
          <a:ln w="139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968146" y="5839096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2,900 CPU cores</a:t>
            </a:r>
            <a:endParaRPr lang="en-US" sz="14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6273" y="2130460"/>
            <a:ext cx="11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CLOUD</a:t>
            </a:r>
            <a:b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2082" y="5520690"/>
            <a:ext cx="864000" cy="8640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829060" y="4277389"/>
            <a:ext cx="1667444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ARIS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ONYX, Cy-Tera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Avitohol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PARADOX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NIIFI HSM Service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NIIFI iSCSI </a:t>
            </a: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Service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235" y="5907969"/>
            <a:ext cx="76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11 </a:t>
            </a:r>
            <a:r>
              <a:rPr lang="cs-CZ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PB</a:t>
            </a:r>
            <a:endParaRPr lang="en-US" sz="14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7883" y="4285690"/>
            <a:ext cx="1685077" cy="141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UVT HPC </a:t>
            </a: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GPFS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ETFBL-CS01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MK-04-FINK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RENAMstor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IIAP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BA-IA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IUCC-</a:t>
            </a:r>
            <a:r>
              <a:rPr lang="en-US" sz="1050" b="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InfinityCloud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529163" y="3953618"/>
            <a:ext cx="648000" cy="0"/>
          </a:xfrm>
          <a:prstGeom prst="line">
            <a:avLst/>
          </a:prstGeom>
          <a:noFill/>
          <a:ln w="139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2120106" y="3597593"/>
            <a:ext cx="455454" cy="373602"/>
          </a:xfrm>
          <a:prstGeom prst="line">
            <a:avLst/>
          </a:prstGeom>
          <a:noFill/>
          <a:ln w="139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2343506" y="5831026"/>
            <a:ext cx="11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STORAGE </a:t>
            </a:r>
            <a:b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0725" y="1504399"/>
            <a:ext cx="1802096" cy="199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Okeanos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CyI</a:t>
            </a: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Cloud Facility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Avitohol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InfraGRID</a:t>
            </a: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UPT-Cloud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ETFBL-CC01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MK-04-FINKI_CLOUD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MD-Cloud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IIAP 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IUCC </a:t>
            </a: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InfinityCloud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55" y="2609701"/>
            <a:ext cx="893707" cy="89370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072964" y="1344619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10,500 VM cores</a:t>
            </a:r>
            <a:endParaRPr lang="en-US" sz="14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2420" y="3031557"/>
            <a:ext cx="2173734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CLIMATE</a:t>
            </a:r>
            <a:r>
              <a:rPr lang="en-US" sz="1600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600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LIFE SCIENCES</a:t>
            </a:r>
          </a:p>
          <a:p>
            <a:pPr algn="ctr"/>
            <a:endParaRPr lang="en-US" sz="16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DIGITAL CULTURAL HERITAGE</a:t>
            </a:r>
            <a:endParaRPr lang="en-US" sz="16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9952" cy="1125538"/>
          </a:xfrm>
        </p:spPr>
        <p:txBody>
          <a:bodyPr/>
          <a:lstStyle/>
          <a:p>
            <a:r>
              <a:rPr lang="en-US" sz="3600" dirty="0" smtClean="0"/>
              <a:t>e-Infrastructure example - HPC sites </a:t>
            </a:r>
            <a:endParaRPr lang="en-US" sz="3600" dirty="0"/>
          </a:p>
        </p:txBody>
      </p:sp>
      <p:pic>
        <p:nvPicPr>
          <p:cNvPr id="24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8451"/>
            <a:ext cx="9906000" cy="5388322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0" y="65516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9952" cy="1125538"/>
          </a:xfrm>
        </p:spPr>
        <p:txBody>
          <a:bodyPr/>
          <a:lstStyle/>
          <a:p>
            <a:r>
              <a:rPr lang="en-US" sz="3600" dirty="0" smtClean="0"/>
              <a:t>e-Infrastructure operations </a:t>
            </a:r>
            <a:r>
              <a:rPr lang="en-US" sz="3600" dirty="0"/>
              <a:t>and resource </a:t>
            </a:r>
            <a:r>
              <a:rPr lang="en-US" sz="3600" dirty="0" smtClean="0"/>
              <a:t>management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13198"/>
            <a:ext cx="9906001" cy="5351115"/>
          </a:xfrm>
          <a:prstGeom prst="rect">
            <a:avLst/>
          </a:prstGeom>
        </p:spPr>
      </p:pic>
      <p:sp>
        <p:nvSpPr>
          <p:cNvPr id="13" name="Line Callout 2 12"/>
          <p:cNvSpPr/>
          <p:nvPr/>
        </p:nvSpPr>
        <p:spPr bwMode="auto">
          <a:xfrm>
            <a:off x="7164347" y="4124875"/>
            <a:ext cx="2390779" cy="2250162"/>
          </a:xfrm>
          <a:prstGeom prst="borderCallout2">
            <a:avLst>
              <a:gd name="adj1" fmla="val 5639"/>
              <a:gd name="adj2" fmla="val -113"/>
              <a:gd name="adj3" fmla="val 6181"/>
              <a:gd name="adj4" fmla="val -45636"/>
              <a:gd name="adj5" fmla="val -17"/>
              <a:gd name="adj6" fmla="val -70079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Technical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Wiki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, CYI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https://wiki.vi-seem.eu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6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35866" y="4382647"/>
            <a:ext cx="2891180" cy="1992390"/>
            <a:chOff x="2608954" y="4124875"/>
            <a:chExt cx="2390779" cy="1992390"/>
          </a:xfrm>
        </p:grpSpPr>
        <p:sp>
          <p:nvSpPr>
            <p:cNvPr id="15" name="Line Callout 2 14"/>
            <p:cNvSpPr/>
            <p:nvPr/>
          </p:nvSpPr>
          <p:spPr bwMode="auto">
            <a:xfrm flipH="1">
              <a:off x="2608954" y="4124875"/>
              <a:ext cx="2390779" cy="1992390"/>
            </a:xfrm>
            <a:prstGeom prst="borderCallout2">
              <a:avLst>
                <a:gd name="adj1" fmla="val -1292"/>
                <a:gd name="adj2" fmla="val 57110"/>
                <a:gd name="adj3" fmla="val -17794"/>
                <a:gd name="adj4" fmla="val 56948"/>
                <a:gd name="adj5" fmla="val -43555"/>
                <a:gd name="adj6" fmla="val 91370"/>
              </a:avLst>
            </a:prstGeom>
            <a:solidFill>
              <a:schemeClr val="lt1">
                <a:alpha val="75000"/>
              </a:schemeClr>
            </a:solidFill>
            <a:ln>
              <a:headEnd type="none" w="med" len="med"/>
              <a:tailEnd type="oval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58850"/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Monitoring, GRNET/</a:t>
              </a:r>
              <a:r>
                <a:rPr lang="en-US" sz="2000" dirty="0" err="1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UoBL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/>
              </a:r>
              <a:b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</a:b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https://mon.vi-seem.eu/</a:t>
              </a: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380" y="4719827"/>
              <a:ext cx="2239926" cy="1328294"/>
            </a:xfrm>
            <a:prstGeom prst="rect">
              <a:avLst/>
            </a:prstGeom>
          </p:spPr>
        </p:pic>
      </p:grpSp>
      <p:sp>
        <p:nvSpPr>
          <p:cNvPr id="19" name="Line Callout 2 18"/>
          <p:cNvSpPr/>
          <p:nvPr/>
        </p:nvSpPr>
        <p:spPr bwMode="auto">
          <a:xfrm flipH="1">
            <a:off x="255180" y="4124875"/>
            <a:ext cx="2543385" cy="2250162"/>
          </a:xfrm>
          <a:prstGeom prst="borderCallout2">
            <a:avLst>
              <a:gd name="adj1" fmla="val 9144"/>
              <a:gd name="adj2" fmla="val 249"/>
              <a:gd name="adj3" fmla="val -38288"/>
              <a:gd name="adj4" fmla="val -25832"/>
              <a:gd name="adj5" fmla="val -61033"/>
              <a:gd name="adj6" fmla="val -25671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GOCDB, UKIM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https://gocdb.vi-seem.eu/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15" y="4711541"/>
            <a:ext cx="2400908" cy="1594352"/>
          </a:xfrm>
          <a:prstGeom prst="rect">
            <a:avLst/>
          </a:prstGeom>
        </p:spPr>
      </p:pic>
      <p:sp>
        <p:nvSpPr>
          <p:cNvPr id="23" name="Line Callout 2 22"/>
          <p:cNvSpPr/>
          <p:nvPr/>
        </p:nvSpPr>
        <p:spPr bwMode="auto">
          <a:xfrm>
            <a:off x="7164347" y="1287321"/>
            <a:ext cx="2390779" cy="2250162"/>
          </a:xfrm>
          <a:prstGeom prst="borderCallout2">
            <a:avLst>
              <a:gd name="adj1" fmla="val 93843"/>
              <a:gd name="adj2" fmla="val 480"/>
              <a:gd name="adj3" fmla="val 94070"/>
              <a:gd name="adj4" fmla="val -117089"/>
              <a:gd name="adj5" fmla="val 56371"/>
              <a:gd name="adj6" fmla="val -143015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Accounting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IICT-BAS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7"/>
              </a:rPr>
              <a:t>https://accounting.vi-seem.eu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7"/>
              </a:rPr>
              <a:t>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27" name="Line Callout 2 26"/>
          <p:cNvSpPr/>
          <p:nvPr/>
        </p:nvSpPr>
        <p:spPr bwMode="auto">
          <a:xfrm flipH="1">
            <a:off x="56707" y="1287321"/>
            <a:ext cx="2672316" cy="1891039"/>
          </a:xfrm>
          <a:prstGeom prst="borderCallout2">
            <a:avLst>
              <a:gd name="adj1" fmla="val 71876"/>
              <a:gd name="adj2" fmla="val 54"/>
              <a:gd name="adj3" fmla="val 71712"/>
              <a:gd name="adj4" fmla="val -4349"/>
              <a:gd name="adj5" fmla="val 51738"/>
              <a:gd name="adj6" fmla="val -4201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Code Repository,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UoBL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https://code.viseem.eu/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3" y="1868572"/>
            <a:ext cx="2563066" cy="1210301"/>
          </a:xfrm>
          <a:prstGeom prst="rect">
            <a:avLst/>
          </a:prstGeom>
        </p:spPr>
      </p:pic>
      <p:sp>
        <p:nvSpPr>
          <p:cNvPr id="31" name="Line Callout 2 30"/>
          <p:cNvSpPr/>
          <p:nvPr/>
        </p:nvSpPr>
        <p:spPr bwMode="auto">
          <a:xfrm>
            <a:off x="4375072" y="1287321"/>
            <a:ext cx="2332075" cy="1891039"/>
          </a:xfrm>
          <a:prstGeom prst="borderCallout2">
            <a:avLst>
              <a:gd name="adj1" fmla="val 28097"/>
              <a:gd name="adj2" fmla="val -797"/>
              <a:gd name="adj3" fmla="val 28981"/>
              <a:gd name="adj4" fmla="val -38578"/>
              <a:gd name="adj5" fmla="val 45740"/>
              <a:gd name="adj6" fmla="val -65987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Helpdesk,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UoBL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9"/>
              </a:rPr>
              <a:t>https://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9"/>
              </a:rPr>
              <a:t>support.vi-seem.eu/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830" y="1854414"/>
            <a:ext cx="2161862" cy="124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371" y="2096555"/>
            <a:ext cx="2172729" cy="1081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400" y="4846281"/>
            <a:ext cx="2171700" cy="13589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recommendation by the EC to have service oriented e-Infrastructures</a:t>
            </a:r>
          </a:p>
          <a:p>
            <a:r>
              <a:rPr lang="en-US" dirty="0" smtClean="0"/>
              <a:t>Introducing the services catalog and the service portfolio</a:t>
            </a:r>
          </a:p>
          <a:p>
            <a:pPr lvl="1"/>
            <a:r>
              <a:rPr lang="en-US" dirty="0" smtClean="0"/>
              <a:t>Portfolio </a:t>
            </a:r>
            <a:r>
              <a:rPr lang="mr-IN" dirty="0" smtClean="0"/>
              <a:t>–</a:t>
            </a:r>
            <a:r>
              <a:rPr lang="en-US" dirty="0" smtClean="0"/>
              <a:t> the complete set of services, in production, but also retired services and planned services </a:t>
            </a:r>
          </a:p>
          <a:p>
            <a:pPr lvl="1"/>
            <a:r>
              <a:rPr lang="en-US" dirty="0" smtClean="0"/>
              <a:t>Catalog </a:t>
            </a:r>
            <a:r>
              <a:rPr lang="mr-IN" dirty="0" smtClean="0"/>
              <a:t>–</a:t>
            </a:r>
            <a:r>
              <a:rPr lang="en-US" dirty="0" smtClean="0"/>
              <a:t> user facing list of active services</a:t>
            </a:r>
          </a:p>
          <a:p>
            <a:r>
              <a:rPr lang="en-US" dirty="0" smtClean="0"/>
              <a:t>Own implementation of the service catalog/portfolio management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VI-SEEM National </a:t>
            </a:r>
            <a:r>
              <a:rPr lang="en-US" dirty="0" err="1" smtClean="0"/>
              <a:t>trainig</a:t>
            </a:r>
            <a:r>
              <a:rPr lang="en-US" dirty="0" smtClean="0"/>
              <a:t>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389" y="3719262"/>
            <a:ext cx="7346106" cy="283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Data management services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30" y="1243632"/>
            <a:ext cx="9518650" cy="4921250"/>
          </a:xfrm>
        </p:spPr>
        <p:txBody>
          <a:bodyPr/>
          <a:lstStyle/>
          <a:p>
            <a:r>
              <a:rPr lang="en-GB" altLang="el-GR" sz="2000" kern="1200" dirty="0"/>
              <a:t>Functions allowing for data management for selected Scientific Communities, engage the full data management lifecycle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VSS – Simple Storage Service (simplestorage.vi-seem.eu)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VRS – Repository Service (repo.vi-seem.eu); integrated with PID service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VAS – Archival Service (deployed at </a:t>
            </a:r>
            <a:r>
              <a:rPr lang="en-GB" kern="1200" dirty="0" smtClean="0">
                <a:ea typeface="+mn-ea"/>
              </a:rPr>
              <a:t>6 </a:t>
            </a:r>
            <a:r>
              <a:rPr lang="en-GB" kern="1200" dirty="0">
                <a:ea typeface="+mn-ea"/>
              </a:rPr>
              <a:t>sites – GRNET, IPB, IICT-BAS, </a:t>
            </a:r>
            <a:r>
              <a:rPr lang="en-GB" kern="1200" dirty="0" smtClean="0">
                <a:ea typeface="+mn-ea"/>
              </a:rPr>
              <a:t>NIIF, IUCC, BA)</a:t>
            </a:r>
            <a:endParaRPr lang="en-GB" kern="1200" dirty="0">
              <a:ea typeface="+mn-ea"/>
            </a:endParaRP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VLS – work storage space / local storage and data staging (at 12 sites)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VDDS – Data Discovery Service (search.vi-seem.eu)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VDAS – Data Analysis Service (hadoop.ipb.ac.rs)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PIDs (handle.grnet.gr)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HPC and 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99" y="1125538"/>
            <a:ext cx="5902701" cy="385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6110"/>
            <a:ext cx="5069366" cy="33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4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Service </a:t>
            </a:r>
            <a:r>
              <a:rPr lang="en-US" sz="4000" dirty="0"/>
              <a:t>level </a:t>
            </a:r>
            <a:r>
              <a:rPr lang="en-US" sz="4000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level definitions ensure quality of service</a:t>
            </a:r>
          </a:p>
          <a:p>
            <a:r>
              <a:rPr lang="en-US" dirty="0"/>
              <a:t>VI-SEEM operational level monitoring procedure describes step-by-step processes for</a:t>
            </a:r>
          </a:p>
          <a:p>
            <a:pPr lvl="1"/>
            <a:r>
              <a:rPr lang="en-US" dirty="0"/>
              <a:t>Service validation (performed by VI-SEEM operational team)</a:t>
            </a:r>
          </a:p>
          <a:p>
            <a:pPr lvl="1"/>
            <a:r>
              <a:rPr lang="en-US" dirty="0"/>
              <a:t>Service registration (GOCDB registration by service enabler)</a:t>
            </a:r>
          </a:p>
          <a:p>
            <a:pPr lvl="1"/>
            <a:r>
              <a:rPr lang="en-US" dirty="0"/>
              <a:t>Service certification (ARGO monitoring by service enabler)</a:t>
            </a:r>
          </a:p>
          <a:p>
            <a:pPr lvl="1"/>
            <a:r>
              <a:rPr lang="en-US" dirty="0"/>
              <a:t>Service monitoring (ARGO monitoring by Operator-On-Duty)</a:t>
            </a:r>
          </a:p>
          <a:p>
            <a:r>
              <a:rPr lang="en-US" dirty="0"/>
              <a:t>Service level targets (reliability and reliability)</a:t>
            </a:r>
          </a:p>
          <a:p>
            <a:r>
              <a:rPr lang="en-US" dirty="0"/>
              <a:t>Service level targets for customer created requests</a:t>
            </a:r>
          </a:p>
          <a:p>
            <a:r>
              <a:rPr lang="en-US" dirty="0"/>
              <a:t>Service level targets for incident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0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VRE portal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846" y="1344168"/>
            <a:ext cx="3868575" cy="5095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640" y="1205631"/>
            <a:ext cx="5361039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/>
              <a:t>All services integrated through the user-facing VRE portal </a:t>
            </a:r>
          </a:p>
          <a:p>
            <a:r>
              <a:rPr lang="en-GB" sz="2000" b="0" kern="0" dirty="0" smtClean="0">
                <a:hlinkClick r:id="rId5"/>
              </a:rPr>
              <a:t>https</a:t>
            </a:r>
            <a:r>
              <a:rPr lang="en-GB" sz="2000" b="0" kern="0" dirty="0">
                <a:hlinkClick r:id="rId5"/>
              </a:rPr>
              <a:t>://vre.vi-seem.eu</a:t>
            </a:r>
            <a:r>
              <a:rPr lang="en-GB" sz="2000" b="0" kern="0" dirty="0" smtClean="0">
                <a:hlinkClick r:id="rId5"/>
              </a:rPr>
              <a:t>/</a:t>
            </a:r>
            <a:endParaRPr lang="en-US" sz="2000" b="0" kern="0" dirty="0" smtClean="0"/>
          </a:p>
          <a:p>
            <a:r>
              <a:rPr lang="en-GB" sz="2000" b="0" kern="0" dirty="0" smtClean="0"/>
              <a:t>Organized per </a:t>
            </a:r>
            <a:r>
              <a:rPr lang="en-GB" sz="2000" b="0" kern="0" dirty="0"/>
              <a:t>Scientific </a:t>
            </a:r>
            <a:r>
              <a:rPr lang="en-GB" sz="2000" b="0" kern="0" dirty="0" smtClean="0"/>
              <a:t>Community</a:t>
            </a:r>
            <a:endParaRPr lang="en-GB" sz="2000" b="0" kern="0" dirty="0"/>
          </a:p>
          <a:p>
            <a:pPr lvl="2"/>
            <a:r>
              <a:rPr lang="en-GB" sz="1800" b="0" kern="0" dirty="0" smtClean="0"/>
              <a:t>Climate SC</a:t>
            </a:r>
          </a:p>
          <a:p>
            <a:pPr lvl="2"/>
            <a:r>
              <a:rPr lang="en-GB" sz="1800" b="0" kern="0" dirty="0" smtClean="0"/>
              <a:t>Life Sciences SC</a:t>
            </a:r>
          </a:p>
          <a:p>
            <a:pPr lvl="2"/>
            <a:r>
              <a:rPr lang="en-GB" sz="1800" b="0" kern="0" dirty="0" smtClean="0"/>
              <a:t>Digital Cultural Heritage SC</a:t>
            </a:r>
          </a:p>
          <a:p>
            <a:r>
              <a:rPr lang="en-GB" sz="2000" b="0" kern="0" dirty="0"/>
              <a:t>Access to VI-SEEM services and resources: Compute, Data, Domain-specific, Training</a:t>
            </a:r>
          </a:p>
          <a:p>
            <a:r>
              <a:rPr lang="en-GB" sz="2000" b="0" kern="0" dirty="0"/>
              <a:t>Guidelines on how to </a:t>
            </a:r>
            <a:r>
              <a:rPr lang="en-GB" sz="2000" b="0" kern="0" dirty="0" smtClean="0"/>
              <a:t>contribute </a:t>
            </a:r>
            <a:r>
              <a:rPr lang="en-GB" sz="2000" b="0" kern="0" dirty="0"/>
              <a:t>to</a:t>
            </a:r>
          </a:p>
          <a:p>
            <a:pPr lvl="2"/>
            <a:r>
              <a:rPr lang="en-US" sz="1800" b="0" kern="0" dirty="0" smtClean="0"/>
              <a:t>Applications</a:t>
            </a:r>
          </a:p>
          <a:p>
            <a:pPr lvl="2"/>
            <a:r>
              <a:rPr lang="en-US" sz="1800" b="0" kern="0" dirty="0" smtClean="0"/>
              <a:t>Workflows/codes</a:t>
            </a:r>
          </a:p>
          <a:p>
            <a:pPr lvl="2"/>
            <a:r>
              <a:rPr lang="en-US" sz="1800" b="0" kern="0" dirty="0" smtClean="0"/>
              <a:t>Datasets</a:t>
            </a:r>
          </a:p>
          <a:p>
            <a:pPr lvl="2"/>
            <a:r>
              <a:rPr lang="en-US" sz="1800" b="0" kern="0" dirty="0" smtClean="0"/>
              <a:t>Domain-specific services</a:t>
            </a:r>
          </a:p>
          <a:p>
            <a:r>
              <a:rPr lang="en-US" sz="2000" b="0" kern="0" dirty="0"/>
              <a:t>D</a:t>
            </a:r>
            <a:r>
              <a:rPr lang="en-US" sz="2000" b="0" kern="0" dirty="0" smtClean="0"/>
              <a:t>omain-specific services integrated in the portal in a series of phases carried out by services enablers and user communities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37" y="2578901"/>
            <a:ext cx="298598" cy="3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90" y="2920591"/>
            <a:ext cx="296051" cy="2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57" y="3257197"/>
            <a:ext cx="296051" cy="2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3"/>
          <p:cNvSpPr txBox="1">
            <a:spLocks/>
          </p:cNvSpPr>
          <p:nvPr/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VRE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822" y="1213784"/>
            <a:ext cx="9735178" cy="5381897"/>
          </a:xfrm>
        </p:spPr>
        <p:txBody>
          <a:bodyPr/>
          <a:lstStyle/>
          <a:p>
            <a:pPr algn="just"/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VRE 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Scientific Application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Environment</a:t>
            </a:r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Optimized applications and libraries</a:t>
            </a:r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Virtual Machine (VM) </a:t>
            </a:r>
            <a:r>
              <a:rPr lang="en-US" sz="1600" dirty="0" smtClean="0">
                <a:solidFill>
                  <a:schemeClr val="tx1"/>
                </a:solidFill>
              </a:rPr>
              <a:t>images</a:t>
            </a: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Codes from the three scientific communities</a:t>
            </a:r>
          </a:p>
          <a:p>
            <a:pPr algn="just"/>
            <a:r>
              <a:rPr lang="en-GB" sz="1900" dirty="0">
                <a:solidFill>
                  <a:schemeClr val="accent5">
                    <a:lumMod val="75000"/>
                  </a:schemeClr>
                </a:solidFill>
              </a:rPr>
              <a:t>Workflow, 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</a:rPr>
              <a:t>software </a:t>
            </a:r>
            <a:r>
              <a:rPr lang="en-GB" sz="1900" dirty="0">
                <a:solidFill>
                  <a:schemeClr val="accent5">
                    <a:lumMod val="75000"/>
                  </a:schemeClr>
                </a:solidFill>
              </a:rPr>
              <a:t>tools repository </a:t>
            </a:r>
          </a:p>
          <a:p>
            <a:pPr algn="just"/>
            <a:r>
              <a:rPr lang="en-GB" sz="19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Regional 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community </a:t>
            </a:r>
            <a:r>
              <a:rPr lang="en-GB" sz="19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d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atasets</a:t>
            </a:r>
            <a:endParaRPr lang="en-US" sz="19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algn="just"/>
            <a:r>
              <a:rPr lang="en-US" sz="19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Application l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evel services</a:t>
            </a:r>
            <a:endParaRPr lang="en-US" sz="19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algn="just"/>
            <a:r>
              <a:rPr lang="en-US" sz="1700" dirty="0">
                <a:solidFill>
                  <a:schemeClr val="tx1"/>
                </a:solidFill>
                <a:ea typeface="ＭＳ Ｐゴシック" pitchFamily="34" charset="-128"/>
              </a:rPr>
              <a:t>Climate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Live Access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Server</a:t>
            </a: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r>
              <a:rPr lang="en-US" sz="1700" dirty="0">
                <a:solidFill>
                  <a:schemeClr val="tx1"/>
                </a:solidFill>
                <a:ea typeface="ＭＳ Ｐゴシック" pitchFamily="34" charset="-128"/>
              </a:rPr>
              <a:t>Digital Cultural </a:t>
            </a:r>
            <a:r>
              <a:rPr lang="en-US" sz="1700" dirty="0" smtClean="0">
                <a:solidFill>
                  <a:schemeClr val="tx1"/>
                </a:solidFill>
                <a:ea typeface="ＭＳ Ｐゴシック" pitchFamily="34" charset="-128"/>
              </a:rPr>
              <a:t>Heritage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VI-SEEM Clowder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3DINV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AUTOGR</a:t>
            </a:r>
          </a:p>
          <a:p>
            <a:pPr lvl="1" algn="just"/>
            <a:r>
              <a:rPr lang="en-US" sz="1700" dirty="0">
                <a:solidFill>
                  <a:schemeClr val="tx1"/>
                </a:solidFill>
              </a:rPr>
              <a:t>Life Sciences</a:t>
            </a:r>
          </a:p>
          <a:p>
            <a:pPr lvl="2" algn="just"/>
            <a:r>
              <a:rPr lang="en-US" sz="1600" dirty="0" err="1" smtClean="0">
                <a:solidFill>
                  <a:schemeClr val="tx1"/>
                </a:solidFill>
              </a:rPr>
              <a:t>ChemBioServer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 algn="just"/>
            <a:r>
              <a:rPr lang="en-US" sz="1600" dirty="0">
                <a:solidFill>
                  <a:schemeClr val="tx1"/>
                </a:solidFill>
              </a:rPr>
              <a:t>AFMM	</a:t>
            </a:r>
          </a:p>
          <a:p>
            <a:pPr lvl="2" algn="just"/>
            <a:r>
              <a:rPr lang="en-US" sz="1600" dirty="0" smtClean="0">
                <a:solidFill>
                  <a:schemeClr val="tx1"/>
                </a:solidFill>
              </a:rPr>
              <a:t>NANO-Crystal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</a:rPr>
              <a:t>Subtract</a:t>
            </a:r>
          </a:p>
          <a:p>
            <a:pPr lvl="2" algn="just"/>
            <a:endParaRPr lang="en-US" sz="1600" dirty="0">
              <a:solidFill>
                <a:schemeClr val="tx1"/>
              </a:solidFill>
            </a:endParaRPr>
          </a:p>
          <a:p>
            <a:pPr lvl="2" algn="just"/>
            <a:endParaRPr lang="en-US" sz="1600" dirty="0">
              <a:solidFill>
                <a:schemeClr val="tx1"/>
              </a:solidFill>
            </a:endParaRPr>
          </a:p>
          <a:p>
            <a:pPr lvl="2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0" y="3443460"/>
            <a:ext cx="298598" cy="3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3" y="5196493"/>
            <a:ext cx="296051" cy="2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0" y="4011686"/>
            <a:ext cx="296051" cy="2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140" y="1225090"/>
            <a:ext cx="404228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 bwMode="auto">
          <a:xfrm>
            <a:off x="5861304" y="2066544"/>
            <a:ext cx="868680" cy="19202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71516" y="1389888"/>
            <a:ext cx="6674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5138928" y="1389888"/>
            <a:ext cx="0" cy="6766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138928" y="2066544"/>
            <a:ext cx="7498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6790944" y="2063496"/>
            <a:ext cx="868680" cy="19202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317728" y="2642616"/>
            <a:ext cx="2473216" cy="60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6790944" y="2145792"/>
            <a:ext cx="0" cy="502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7720584" y="2069592"/>
            <a:ext cx="774192" cy="18592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667648" y="2898648"/>
            <a:ext cx="40529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7720584" y="2151888"/>
            <a:ext cx="0" cy="7467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3242268" y="3248202"/>
            <a:ext cx="5318401" cy="7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8549640" y="2066544"/>
            <a:ext cx="713232" cy="188976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8549640" y="2121408"/>
            <a:ext cx="0" cy="11338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29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 Zone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069" y="1652588"/>
            <a:ext cx="6690688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Disciplinary Fields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069" y="1652588"/>
            <a:ext cx="6690688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3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069" y="1652588"/>
            <a:ext cx="6690688" cy="4921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5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069" y="1652588"/>
            <a:ext cx="6690688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9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/>
              <a:t>Access to the VRE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8832"/>
            <a:ext cx="9518650" cy="4921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Defined the framework for accessing VI-SEEM services and resources</a:t>
            </a:r>
          </a:p>
          <a:p>
            <a:r>
              <a:rPr lang="en-US" dirty="0" smtClean="0"/>
              <a:t>Opened </a:t>
            </a:r>
            <a:r>
              <a:rPr lang="en-US" dirty="0"/>
              <a:t>up the </a:t>
            </a:r>
            <a:r>
              <a:rPr lang="en-US" dirty="0" smtClean="0"/>
              <a:t>VRE </a:t>
            </a:r>
            <a:r>
              <a:rPr lang="en-US" dirty="0"/>
              <a:t>to the widest possible regional communities </a:t>
            </a:r>
          </a:p>
          <a:p>
            <a:r>
              <a:rPr lang="en-US" dirty="0" smtClean="0"/>
              <a:t>Uses a fair</a:t>
            </a:r>
            <a:r>
              <a:rPr lang="en-US" dirty="0"/>
              <a:t>, transparent and trusted mechanism for allocation of VRE resources </a:t>
            </a:r>
          </a:p>
          <a:p>
            <a:r>
              <a:rPr lang="en-US" dirty="0" smtClean="0"/>
              <a:t>Facilitates </a:t>
            </a:r>
            <a:r>
              <a:rPr lang="en-US" dirty="0"/>
              <a:t>access and deployment of new applications in the </a:t>
            </a:r>
            <a:r>
              <a:rPr lang="en-US" dirty="0" smtClean="0"/>
              <a:t>VRE</a:t>
            </a:r>
          </a:p>
          <a:p>
            <a:r>
              <a:rPr lang="en-US" dirty="0" smtClean="0"/>
              <a:t>3 calls envisaged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0+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applications </a:t>
            </a:r>
            <a:r>
              <a:rPr lang="en-US" dirty="0" smtClean="0"/>
              <a:t>have been allocated resources </a:t>
            </a:r>
          </a:p>
          <a:p>
            <a:r>
              <a:rPr lang="en-US" dirty="0" smtClean="0"/>
              <a:t>23 applicants, 21 accepted on the 1</a:t>
            </a:r>
            <a:r>
              <a:rPr lang="en-US" baseline="30000" dirty="0" smtClean="0"/>
              <a:t>st</a:t>
            </a:r>
            <a:r>
              <a:rPr lang="en-US" dirty="0" smtClean="0"/>
              <a:t> call	</a:t>
            </a:r>
          </a:p>
          <a:p>
            <a:pPr lvl="1"/>
            <a:r>
              <a:rPr lang="en-US" dirty="0"/>
              <a:t>14M CPU core hours, 3.4M GPU core hours, 1M Phi core hours </a:t>
            </a:r>
            <a:r>
              <a:rPr lang="en-US" dirty="0" smtClean="0"/>
              <a:t>provided</a:t>
            </a:r>
          </a:p>
          <a:p>
            <a:r>
              <a:rPr lang="en-US" dirty="0" smtClean="0"/>
              <a:t>18 applicants, 18 accepted on the 2</a:t>
            </a:r>
            <a:r>
              <a:rPr lang="en-US" baseline="30000" dirty="0" smtClean="0"/>
              <a:t>nd</a:t>
            </a:r>
            <a:r>
              <a:rPr lang="en-US" dirty="0" smtClean="0"/>
              <a:t> call</a:t>
            </a:r>
          </a:p>
          <a:p>
            <a:pPr lvl="1"/>
            <a:r>
              <a:rPr lang="en-US" dirty="0" smtClean="0"/>
              <a:t>14 services already available to the users community </a:t>
            </a:r>
          </a:p>
          <a:p>
            <a:pPr lvl="1"/>
            <a:r>
              <a:rPr lang="en-US" dirty="0" smtClean="0"/>
              <a:t>15 </a:t>
            </a:r>
            <a:r>
              <a:rPr lang="en-US" dirty="0"/>
              <a:t>million CPU core hours, 370 million GPU core hours and 15 million Phi core hours </a:t>
            </a:r>
            <a:r>
              <a:rPr lang="en-US" dirty="0" smtClean="0"/>
              <a:t>available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catalog/portfolio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Integration with the VI-SEEM AAI</a:t>
            </a:r>
          </a:p>
          <a:p>
            <a:pPr lvl="1"/>
            <a:r>
              <a:rPr lang="en-US" dirty="0"/>
              <a:t>Read access to the service catalogue, for non-authorizes users</a:t>
            </a:r>
          </a:p>
          <a:p>
            <a:pPr lvl="2"/>
            <a:r>
              <a:rPr lang="en-US" dirty="0"/>
              <a:t>Via RESTful API</a:t>
            </a:r>
          </a:p>
          <a:p>
            <a:pPr lvl="2"/>
            <a:r>
              <a:rPr lang="en-US" dirty="0"/>
              <a:t>Via UI</a:t>
            </a:r>
          </a:p>
          <a:p>
            <a:pPr lvl="1"/>
            <a:r>
              <a:rPr lang="en-US" dirty="0"/>
              <a:t>Read access to the service portfolio, for authorized users</a:t>
            </a:r>
          </a:p>
          <a:p>
            <a:pPr lvl="2"/>
            <a:r>
              <a:rPr lang="en-US" dirty="0"/>
              <a:t>Via RESTful API</a:t>
            </a:r>
          </a:p>
          <a:p>
            <a:pPr lvl="2"/>
            <a:r>
              <a:rPr lang="en-US" dirty="0"/>
              <a:t>Via UI</a:t>
            </a:r>
          </a:p>
          <a:p>
            <a:pPr lvl="1"/>
            <a:r>
              <a:rPr lang="en-US" dirty="0"/>
              <a:t>Write access to the service portfolio, for authorized users</a:t>
            </a:r>
          </a:p>
          <a:p>
            <a:pPr lvl="2"/>
            <a:r>
              <a:rPr lang="en-US" dirty="0"/>
              <a:t>Via customized Django admin module</a:t>
            </a:r>
          </a:p>
          <a:p>
            <a:pPr lvl="2"/>
            <a:r>
              <a:rPr lang="en-US" dirty="0"/>
              <a:t>Via write UI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procedure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069" y="1652588"/>
            <a:ext cx="6690688" cy="4921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2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Training portal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7759" y="1225090"/>
            <a:ext cx="5361039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/>
              <a:t>VI-SEEM</a:t>
            </a:r>
            <a:r>
              <a:rPr lang="en-GB" sz="2000" b="0" kern="0" dirty="0" smtClean="0"/>
              <a:t> Training Portal</a:t>
            </a:r>
          </a:p>
          <a:p>
            <a:r>
              <a:rPr lang="en-GB" sz="2000" b="0" kern="0" dirty="0" smtClean="0"/>
              <a:t>Access </a:t>
            </a:r>
            <a:r>
              <a:rPr lang="en-GB" sz="2000" b="0" kern="0" dirty="0"/>
              <a:t>via: </a:t>
            </a:r>
            <a:r>
              <a:rPr lang="en-GB" sz="2000" b="0" kern="0" dirty="0">
                <a:hlinkClick r:id="rId4"/>
              </a:rPr>
              <a:t>https://training.vi-seem.eu/</a:t>
            </a:r>
            <a:endParaRPr lang="en-GB" sz="2000" b="0" kern="0" dirty="0" smtClean="0"/>
          </a:p>
          <a:p>
            <a:pPr lvl="1"/>
            <a:r>
              <a:rPr lang="en-US" sz="1800" b="0" kern="0" dirty="0" smtClean="0"/>
              <a:t>Storage services</a:t>
            </a:r>
          </a:p>
          <a:p>
            <a:pPr lvl="1"/>
            <a:r>
              <a:rPr lang="en-US" sz="1800" b="0" kern="0" dirty="0" smtClean="0"/>
              <a:t>Domain-specific  software and tools</a:t>
            </a:r>
          </a:p>
          <a:p>
            <a:pPr lvl="2"/>
            <a:r>
              <a:rPr lang="en-US" sz="1800" b="0" kern="0" dirty="0" smtClean="0"/>
              <a:t>Climate</a:t>
            </a:r>
          </a:p>
          <a:p>
            <a:pPr lvl="2"/>
            <a:r>
              <a:rPr lang="en-US" sz="1800" b="0" kern="0" dirty="0" smtClean="0"/>
              <a:t>Digital Cultural Heritage</a:t>
            </a:r>
          </a:p>
          <a:p>
            <a:pPr lvl="2"/>
            <a:r>
              <a:rPr lang="en-US" sz="1800" b="0" kern="0" dirty="0" smtClean="0"/>
              <a:t>Life Sciences</a:t>
            </a:r>
          </a:p>
          <a:p>
            <a:pPr lvl="1"/>
            <a:r>
              <a:rPr lang="en-US" sz="1800" b="0" kern="0" dirty="0" smtClean="0"/>
              <a:t>HPC</a:t>
            </a:r>
          </a:p>
          <a:p>
            <a:pPr lvl="1"/>
            <a:endParaRPr lang="en-US" sz="1800" b="0" kern="0" dirty="0" smtClean="0"/>
          </a:p>
          <a:p>
            <a:pPr lvl="1"/>
            <a:r>
              <a:rPr lang="en-US" sz="1800" b="0" kern="0" dirty="0" smtClean="0"/>
              <a:t>Cloud </a:t>
            </a:r>
          </a:p>
          <a:p>
            <a:pPr marL="477837" lvl="1" indent="0">
              <a:buNone/>
            </a:pPr>
            <a:endParaRPr lang="en-US" sz="1800" b="0" kern="0" dirty="0" smtClean="0"/>
          </a:p>
          <a:p>
            <a:pPr lvl="1"/>
            <a:r>
              <a:rPr lang="en-US" sz="1800" b="0" kern="0" dirty="0" smtClean="0"/>
              <a:t>Data</a:t>
            </a:r>
          </a:p>
          <a:p>
            <a:pPr lvl="1"/>
            <a:endParaRPr lang="en-US" sz="1800" b="0" kern="0" dirty="0" smtClean="0"/>
          </a:p>
          <a:p>
            <a:pPr lvl="1"/>
            <a:r>
              <a:rPr lang="en-US" sz="1800" b="0" kern="0" dirty="0" smtClean="0"/>
              <a:t>Grid</a:t>
            </a:r>
          </a:p>
          <a:p>
            <a:pPr marL="477837" lvl="1" indent="0">
              <a:buNone/>
            </a:pPr>
            <a:endParaRPr lang="en-US" sz="1800" b="0" kern="0" dirty="0" smtClean="0"/>
          </a:p>
          <a:p>
            <a:pPr lvl="1"/>
            <a:r>
              <a:rPr lang="en-US" sz="1800" b="0" kern="0" dirty="0" smtClean="0"/>
              <a:t>Scientific visualization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290" y="1736588"/>
            <a:ext cx="4391848" cy="372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20" y="2507467"/>
            <a:ext cx="378129" cy="3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7" y="2902199"/>
            <a:ext cx="374904" cy="3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28" y="3621388"/>
            <a:ext cx="1190886" cy="567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214" y="4279186"/>
            <a:ext cx="597678" cy="5945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261" y="4912859"/>
            <a:ext cx="635460" cy="556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50" y="5482410"/>
            <a:ext cx="1059925" cy="638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650" y="5801497"/>
            <a:ext cx="747085" cy="700392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94" y="3237628"/>
            <a:ext cx="374904" cy="3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37" y="2838445"/>
            <a:ext cx="1740452" cy="17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64112" y="1067233"/>
            <a:ext cx="4763259" cy="4939393"/>
          </a:xfrm>
        </p:spPr>
        <p:txBody>
          <a:bodyPr/>
          <a:lstStyle/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vi-seem.eu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vi_seem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VI-SEEM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hlinkClick r:id="rId3"/>
              </a:rPr>
              <a:t>vi-seem-pmo@vi-seem.eu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9806" y="75195"/>
            <a:ext cx="6675156" cy="9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endParaRPr lang="en-US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en-US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https://encrypted-tbn3.gstatic.com/images?q=tbn:ANd9GcQCnISneQ2WwyzMKUI6FFQFMM3IAov2VEOmF8i4waaPMLpkzxqh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348291" y="3127768"/>
            <a:ext cx="298186" cy="30643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Picture 13" descr="https://yt3.ggpht.com/-CepHHHB3l1Y/AAAAAAAAAAI/AAAAAAAAAAA/Z8MftqWbEqA/s900-c-k-no/phot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456564" y="3899744"/>
            <a:ext cx="364853" cy="37467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2403158" y="4761438"/>
            <a:ext cx="276367" cy="28410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2837332" y="2343721"/>
            <a:ext cx="287276" cy="29527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58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Service </a:t>
            </a:r>
            <a:r>
              <a:rPr lang="en-US" sz="4000" dirty="0" smtClean="0"/>
              <a:t>catalog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catalogue provides a service discovery and contains all project services</a:t>
            </a:r>
          </a:p>
          <a:p>
            <a:pPr lvl="1"/>
            <a:r>
              <a:rPr lang="en-US" dirty="0"/>
              <a:t>Common services and resources operated by WP3</a:t>
            </a:r>
          </a:p>
          <a:p>
            <a:pPr lvl="1"/>
            <a:r>
              <a:rPr lang="en-US" dirty="0"/>
              <a:t>Storage/data services operated by WP4</a:t>
            </a:r>
          </a:p>
          <a:p>
            <a:pPr lvl="1"/>
            <a:r>
              <a:rPr lang="en-US" dirty="0"/>
              <a:t>Application-level services provided by WP5</a:t>
            </a:r>
          </a:p>
          <a:p>
            <a:r>
              <a:rPr lang="en-US" dirty="0"/>
              <a:t>Designed to be compatible with the FitSM standards </a:t>
            </a:r>
            <a:r>
              <a:rPr lang="en-US" dirty="0">
                <a:hlinkClick r:id="rId2"/>
              </a:rPr>
              <a:t>http://fitsm.itemo.org/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Service </a:t>
            </a:r>
            <a:r>
              <a:rPr lang="en-US" sz="4000" smtClean="0"/>
              <a:t>catalog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components of the service catalogue</a:t>
            </a:r>
          </a:p>
          <a:p>
            <a:pPr lvl="1"/>
            <a:r>
              <a:rPr lang="en-US" dirty="0"/>
              <a:t>Web interface (</a:t>
            </a:r>
            <a:r>
              <a:rPr lang="en-US" dirty="0">
                <a:hlinkClick r:id="rId2"/>
              </a:rPr>
              <a:t>https://services.vi-seem.eu/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RESTful </a:t>
            </a:r>
            <a:r>
              <a:rPr lang="en-US" dirty="0"/>
              <a:t>interface (integration with other components)</a:t>
            </a:r>
          </a:p>
          <a:p>
            <a:r>
              <a:rPr lang="en-US" dirty="0"/>
              <a:t>Currently in production: 19 services grouped in 5 categories</a:t>
            </a:r>
          </a:p>
          <a:p>
            <a:r>
              <a:rPr lang="en-US" dirty="0"/>
              <a:t>Fully integrated with project’s AAI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List of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8" y="1183749"/>
            <a:ext cx="9098504" cy="53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List of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99" y="1223766"/>
            <a:ext cx="7184231" cy="52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List of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6" y="1270037"/>
            <a:ext cx="8803487" cy="51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54" y="1278889"/>
            <a:ext cx="6054746" cy="3957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application specific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22102"/>
            <a:ext cx="4960621" cy="32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7090"/>
      </p:ext>
    </p:extLst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1315</Words>
  <Application>Microsoft Macintosh PowerPoint</Application>
  <PresentationFormat>A4 Paper (210x297 mm)</PresentationFormat>
  <Paragraphs>277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Unicode MS</vt:lpstr>
      <vt:lpstr>Calibri</vt:lpstr>
      <vt:lpstr>Mangal</vt:lpstr>
      <vt:lpstr>ＭＳ Ｐゴシック</vt:lpstr>
      <vt:lpstr>Tahoma</vt:lpstr>
      <vt:lpstr>Times New Roman</vt:lpstr>
      <vt:lpstr>Verdana</vt:lpstr>
      <vt:lpstr>Wingdings</vt:lpstr>
      <vt:lpstr>SEEGRID-ppt-template</vt:lpstr>
      <vt:lpstr>VI-SEEM services and VRE</vt:lpstr>
      <vt:lpstr>Service orientation</vt:lpstr>
      <vt:lpstr>Service catalog/portfolio</vt:lpstr>
      <vt:lpstr>Service catalog</vt:lpstr>
      <vt:lpstr>Service catalog</vt:lpstr>
      <vt:lpstr>List of services</vt:lpstr>
      <vt:lpstr>List of services</vt:lpstr>
      <vt:lpstr>List of services</vt:lpstr>
      <vt:lpstr>Example services: application specific</vt:lpstr>
      <vt:lpstr>Example services: application specific</vt:lpstr>
      <vt:lpstr>Example services: ChemBioServer</vt:lpstr>
      <vt:lpstr>Example services: data discovery</vt:lpstr>
      <vt:lpstr>Live Access Server  (WP5)</vt:lpstr>
      <vt:lpstr>Clowder  (WP5)</vt:lpstr>
      <vt:lpstr>ChemBioServer  (WP5)</vt:lpstr>
      <vt:lpstr>Example services: repository</vt:lpstr>
      <vt:lpstr>e-Infrastructure Services</vt:lpstr>
      <vt:lpstr>e-Infrastructure example - HPC sites </vt:lpstr>
      <vt:lpstr>e-Infrastructure operations and resource management</vt:lpstr>
      <vt:lpstr>Data management services </vt:lpstr>
      <vt:lpstr>Example services: HPC and cloud</vt:lpstr>
      <vt:lpstr>Service level definitions</vt:lpstr>
      <vt:lpstr>VRE portal </vt:lpstr>
      <vt:lpstr>VRE</vt:lpstr>
      <vt:lpstr>The User Zone</vt:lpstr>
      <vt:lpstr>Cross Disciplinary Fields</vt:lpstr>
      <vt:lpstr>Datasets</vt:lpstr>
      <vt:lpstr>Codes</vt:lpstr>
      <vt:lpstr>Access to the VRE </vt:lpstr>
      <vt:lpstr>Integration procedure</vt:lpstr>
      <vt:lpstr>Training portal </vt:lpstr>
      <vt:lpstr>Thanks!</vt:lpstr>
    </vt:vector>
  </TitlesOfParts>
  <Company>edet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Anastas Mishev</cp:lastModifiedBy>
  <cp:revision>528</cp:revision>
  <cp:lastPrinted>2016-01-29T13:21:48Z</cp:lastPrinted>
  <dcterms:created xsi:type="dcterms:W3CDTF">2004-04-29T08:03:52Z</dcterms:created>
  <dcterms:modified xsi:type="dcterms:W3CDTF">2017-12-12T07:25:45Z</dcterms:modified>
</cp:coreProperties>
</file>