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906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8" name="Shape 13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5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6" name="Shape 16"/>
          <p:cNvSpPr/>
          <p:nvPr/>
        </p:nvSpPr>
        <p:spPr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/>
            </a:pPr>
          </a:p>
        </p:txBody>
      </p:sp>
      <p:sp>
        <p:nvSpPr>
          <p:cNvPr id="17" name="Shape 17"/>
          <p:cNvSpPr txBox="1"/>
          <p:nvPr/>
        </p:nvSpPr>
        <p:spPr>
          <a:xfrm>
            <a:off x="523981" y="1644327"/>
            <a:ext cx="5938734" cy="11482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r">
              <a:defRPr b="1" sz="2400">
                <a:solidFill>
                  <a:schemeClr val="accent5"/>
                </a:solidFill>
              </a:defRPr>
            </a:lvl1pPr>
          </a:lstStyle>
          <a:p>
            <a:pPr/>
            <a:r>
              <a:t>VRE for regional Interdisciplinary communities in Southeast Europe and the Eastern Mediterranean </a:t>
            </a:r>
          </a:p>
        </p:txBody>
      </p:sp>
      <p:sp>
        <p:nvSpPr>
          <p:cNvPr id="18" name="Title Text"/>
          <p:cNvSpPr txBox="1"/>
          <p:nvPr>
            <p:ph type="title"/>
          </p:nvPr>
        </p:nvSpPr>
        <p:spPr>
          <a:xfrm>
            <a:off x="373063" y="3090166"/>
            <a:ext cx="6059488" cy="862014"/>
          </a:xfrm>
          <a:prstGeom prst="rect">
            <a:avLst/>
          </a:prstGeom>
          <a:noFill/>
          <a:ln>
            <a:solidFill>
              <a:srgbClr val="CF4901"/>
            </a:solidFill>
            <a:round/>
          </a:ln>
        </p:spPr>
        <p:txBody>
          <a:bodyPr/>
          <a:lstStyle>
            <a:lvl1pPr>
              <a:defRPr sz="2400">
                <a:solidFill>
                  <a:srgbClr val="3F3F3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367175" y="4870305"/>
            <a:ext cx="6076951" cy="104298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r">
              <a:spcBef>
                <a:spcPts val="300"/>
              </a:spcBef>
              <a:buClrTx/>
              <a:buSzTx/>
              <a:buFontTx/>
              <a:buNone/>
              <a:defRPr b="1" sz="1600">
                <a:solidFill>
                  <a:srgbClr val="3F3F3F"/>
                </a:solidFill>
              </a:defRPr>
            </a:lvl1pPr>
            <a:lvl2pPr marL="735330" indent="-170180" algn="r">
              <a:spcBef>
                <a:spcPts val="300"/>
              </a:spcBef>
              <a:buClrTx/>
              <a:buFontTx/>
              <a:defRPr b="1" sz="1600">
                <a:solidFill>
                  <a:srgbClr val="3F3F3F"/>
                </a:solidFill>
              </a:defRPr>
            </a:lvl2pPr>
            <a:lvl3pPr marL="1179336" indent="-141111" algn="r">
              <a:spcBef>
                <a:spcPts val="300"/>
              </a:spcBef>
              <a:buClrTx/>
              <a:buFontTx/>
              <a:defRPr b="1" sz="1600">
                <a:solidFill>
                  <a:srgbClr val="3F3F3F"/>
                </a:solidFill>
              </a:defRPr>
            </a:lvl3pPr>
            <a:lvl4pPr marL="1674813" indent="-138112" algn="r">
              <a:spcBef>
                <a:spcPts val="300"/>
              </a:spcBef>
              <a:buClrTx/>
              <a:buFontTx/>
              <a:defRPr b="1" sz="1600">
                <a:solidFill>
                  <a:srgbClr val="3F3F3F"/>
                </a:solidFill>
              </a:defRPr>
            </a:lvl4pPr>
            <a:lvl5pPr marL="2178957" indent="-185057" algn="r">
              <a:spcBef>
                <a:spcPts val="300"/>
              </a:spcBef>
              <a:buClrTx/>
              <a:buFontTx/>
              <a:defRPr b="1" sz="1600">
                <a:solidFill>
                  <a:srgbClr val="3F3F3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16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17" name="Title Text"/>
          <p:cNvSpPr txBox="1"/>
          <p:nvPr>
            <p:ph type="title"/>
          </p:nvPr>
        </p:nvSpPr>
        <p:spPr>
          <a:xfrm>
            <a:off x="0" y="0"/>
            <a:ext cx="8799618" cy="1125538"/>
          </a:xfrm>
          <a:prstGeom prst="rect">
            <a:avLst/>
          </a:prstGeom>
        </p:spPr>
        <p:txBody>
          <a:bodyPr/>
          <a:lstStyle>
            <a:lvl1pPr>
              <a:defRPr>
                <a:latin typeface="Arimo"/>
                <a:ea typeface="Arimo"/>
                <a:cs typeface="Arimo"/>
                <a:sym typeface="Arimo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 rot="5400000">
            <a:off x="2490788" y="-646113"/>
            <a:ext cx="4921251" cy="95186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1pPr>
            <a:lvl2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2pPr>
            <a:lvl3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3pPr>
            <a:lvl4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4pPr>
            <a:lvl5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19" name="Shape 63" descr="Shape 6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799617" y="0"/>
            <a:ext cx="1104255" cy="1139522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28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29" name="Title Text"/>
          <p:cNvSpPr txBox="1"/>
          <p:nvPr>
            <p:ph type="title"/>
          </p:nvPr>
        </p:nvSpPr>
        <p:spPr>
          <a:xfrm rot="5400000">
            <a:off x="5207000" y="2070100"/>
            <a:ext cx="6578601" cy="2428875"/>
          </a:xfrm>
          <a:prstGeom prst="rect">
            <a:avLst/>
          </a:prstGeom>
        </p:spPr>
        <p:txBody>
          <a:bodyPr/>
          <a:lstStyle>
            <a:lvl1pPr>
              <a:defRPr>
                <a:latin typeface="Arimo"/>
                <a:ea typeface="Arimo"/>
                <a:cs typeface="Arimo"/>
                <a:sym typeface="Arimo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30" name="Body Level One…"/>
          <p:cNvSpPr txBox="1"/>
          <p:nvPr>
            <p:ph type="body" idx="1"/>
          </p:nvPr>
        </p:nvSpPr>
        <p:spPr>
          <a:xfrm rot="5400000">
            <a:off x="273050" y="-282575"/>
            <a:ext cx="6578601" cy="7134226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1pPr>
            <a:lvl2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2pPr>
            <a:lvl3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3pPr>
            <a:lvl4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4pPr>
            <a:lvl5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28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29" name="Title Text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192087" y="1652588"/>
            <a:ext cx="9518651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solidFill>
                  <a:srgbClr val="262626"/>
                </a:solidFill>
              </a:defRPr>
            </a:lvl1pPr>
            <a:lvl2pPr>
              <a:defRPr>
                <a:solidFill>
                  <a:srgbClr val="262626"/>
                </a:solidFill>
              </a:defRPr>
            </a:lvl2pPr>
            <a:lvl3pPr>
              <a:defRPr>
                <a:solidFill>
                  <a:srgbClr val="262626"/>
                </a:solidFill>
              </a:defRPr>
            </a:lvl3pPr>
            <a:lvl4pPr>
              <a:defRPr>
                <a:solidFill>
                  <a:srgbClr val="262626"/>
                </a:solidFill>
              </a:defRPr>
            </a:lvl4pPr>
            <a:lvl5pPr>
              <a:defRPr>
                <a:solidFill>
                  <a:srgbClr val="262626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31" name="Shape 25" descr="Shape 2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03485" y="0"/>
            <a:ext cx="1088542" cy="1123307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40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41" name="Title Text"/>
          <p:cNvSpPr txBox="1"/>
          <p:nvPr>
            <p:ph type="title"/>
          </p:nvPr>
        </p:nvSpPr>
        <p:spPr>
          <a:xfrm>
            <a:off x="782637" y="4406900"/>
            <a:ext cx="84201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/>
            </a:lvl1pPr>
          </a:lstStyle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quarter" idx="1"/>
          </p:nvPr>
        </p:nvSpPr>
        <p:spPr>
          <a:xfrm>
            <a:off x="782637" y="2906713"/>
            <a:ext cx="8420101" cy="150018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half" idx="1"/>
          </p:nvPr>
        </p:nvSpPr>
        <p:spPr>
          <a:xfrm>
            <a:off x="192087" y="1652588"/>
            <a:ext cx="4683126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225425">
              <a:spcBef>
                <a:spcPts val="500"/>
              </a:spcBef>
              <a:defRPr sz="2800">
                <a:solidFill>
                  <a:srgbClr val="262626"/>
                </a:solidFill>
              </a:defRPr>
            </a:lvl1pPr>
            <a:lvl2pPr marL="810154" indent="-225954">
              <a:spcBef>
                <a:spcPts val="500"/>
              </a:spcBef>
              <a:defRPr sz="2800">
                <a:solidFill>
                  <a:srgbClr val="262626"/>
                </a:solidFill>
              </a:defRPr>
            </a:lvl2pPr>
            <a:lvl3pPr marL="1256664" indent="-208914">
              <a:spcBef>
                <a:spcPts val="500"/>
              </a:spcBef>
              <a:defRPr sz="2800">
                <a:solidFill>
                  <a:srgbClr val="262626"/>
                </a:solidFill>
              </a:defRPr>
            </a:lvl3pPr>
            <a:lvl4pPr marL="1744486" indent="-195086">
              <a:spcBef>
                <a:spcPts val="500"/>
              </a:spcBef>
              <a:defRPr sz="2800">
                <a:solidFill>
                  <a:srgbClr val="262626"/>
                </a:solidFill>
              </a:defRPr>
            </a:lvl4pPr>
            <a:lvl5pPr marL="2231672" indent="-212372">
              <a:spcBef>
                <a:spcPts val="500"/>
              </a:spcBef>
              <a:defRPr sz="2800">
                <a:solidFill>
                  <a:srgbClr val="262626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Shape 33"/>
          <p:cNvSpPr txBox="1"/>
          <p:nvPr>
            <p:ph type="body" sz="half" idx="13"/>
          </p:nvPr>
        </p:nvSpPr>
        <p:spPr>
          <a:xfrm>
            <a:off x="5027612" y="1652588"/>
            <a:ext cx="4683126" cy="49212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indent="-225425">
              <a:spcBef>
                <a:spcPts val="500"/>
              </a:spcBef>
              <a:defRPr sz="2800">
                <a:solidFill>
                  <a:srgbClr val="262626"/>
                </a:solidFill>
              </a:defRPr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61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62" name="Title Text"/>
          <p:cNvSpPr txBox="1"/>
          <p:nvPr>
            <p:ph type="title"/>
          </p:nvPr>
        </p:nvSpPr>
        <p:spPr>
          <a:xfrm>
            <a:off x="495300" y="274638"/>
            <a:ext cx="89154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3" name="Body Level One…"/>
          <p:cNvSpPr txBox="1"/>
          <p:nvPr>
            <p:ph type="body" sz="quarter" idx="1"/>
          </p:nvPr>
        </p:nvSpPr>
        <p:spPr>
          <a:xfrm>
            <a:off x="495300" y="1535112"/>
            <a:ext cx="4376738" cy="63976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0" indent="45720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0" indent="91440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0" indent="137160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0" indent="182880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4" name="Shape 39"/>
          <p:cNvSpPr txBox="1"/>
          <p:nvPr>
            <p:ph type="body" sz="half" idx="13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pPr>
          </a:p>
        </p:txBody>
      </p:sp>
      <p:sp>
        <p:nvSpPr>
          <p:cNvPr id="65" name="Shape 40"/>
          <p:cNvSpPr txBox="1"/>
          <p:nvPr>
            <p:ph type="body" sz="quarter" idx="14"/>
          </p:nvPr>
        </p:nvSpPr>
        <p:spPr>
          <a:xfrm>
            <a:off x="5032375" y="1535112"/>
            <a:ext cx="4378325" cy="63976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>
              <a:buClrTx/>
              <a:buSzTx/>
              <a:buFontTx/>
              <a:buNone/>
              <a:defRPr b="1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pPr>
          </a:p>
        </p:txBody>
      </p:sp>
      <p:sp>
        <p:nvSpPr>
          <p:cNvPr id="66" name="Shape 41"/>
          <p:cNvSpPr txBox="1"/>
          <p:nvPr>
            <p:ph type="body" sz="half" idx="15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defRPr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pP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83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92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93" name="Title Text"/>
          <p:cNvSpPr txBox="1"/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mo"/>
                <a:ea typeface="Arimo"/>
                <a:cs typeface="Arimo"/>
                <a:sym typeface="Arimo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4" name="Body Level One…"/>
          <p:cNvSpPr txBox="1"/>
          <p:nvPr>
            <p:ph type="body"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indent="-206375">
              <a:spcBef>
                <a:spcPts val="600"/>
              </a:spcBef>
              <a:defRPr sz="32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802821" indent="-199571">
              <a:spcBef>
                <a:spcPts val="600"/>
              </a:spcBef>
              <a:defRPr sz="32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240366" indent="-173566">
              <a:spcBef>
                <a:spcPts val="600"/>
              </a:spcBef>
              <a:defRPr sz="32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742440" indent="-180340">
              <a:spcBef>
                <a:spcPts val="600"/>
              </a:spcBef>
              <a:defRPr sz="32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30120" indent="-198120">
              <a:spcBef>
                <a:spcPts val="600"/>
              </a:spcBef>
              <a:defRPr sz="32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hape 52"/>
          <p:cNvSpPr txBox="1"/>
          <p:nvPr>
            <p:ph type="body" sz="half" idx="13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pP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04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05" name="Title Text"/>
          <p:cNvSpPr txBox="1"/>
          <p:nvPr>
            <p:ph type="title"/>
          </p:nvPr>
        </p:nvSpPr>
        <p:spPr>
          <a:xfrm>
            <a:off x="1941513" y="4800600"/>
            <a:ext cx="5943601" cy="566738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mo"/>
                <a:ea typeface="Arimo"/>
                <a:cs typeface="Arimo"/>
                <a:sym typeface="Arimo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06" name="Shape 56"/>
          <p:cNvSpPr/>
          <p:nvPr>
            <p:ph type="pic" sz="half" idx="13"/>
          </p:nvPr>
        </p:nvSpPr>
        <p:spPr>
          <a:xfrm>
            <a:off x="1941513" y="612775"/>
            <a:ext cx="5943601" cy="4114800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07" name="Body Level One…"/>
          <p:cNvSpPr txBox="1"/>
          <p:nvPr>
            <p:ph type="body" sz="quarter" idx="1"/>
          </p:nvPr>
        </p:nvSpPr>
        <p:spPr>
          <a:xfrm>
            <a:off x="1941513" y="5367337"/>
            <a:ext cx="5943601" cy="80486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0" indent="45720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0" indent="91440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0" indent="137160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0" indent="1828800">
              <a:spcBef>
                <a:spcPts val="200"/>
              </a:spcBef>
              <a:buClrTx/>
              <a:buSzTx/>
              <a:buFontTx/>
              <a:buNone/>
              <a:defRPr sz="1400">
                <a:solidFill>
                  <a:srgbClr val="262626"/>
                </a:solidFill>
                <a:latin typeface="Arimo"/>
                <a:ea typeface="Arimo"/>
                <a:cs typeface="Arimo"/>
                <a:sym typeface="Arim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3"/>
          <p:cNvSpPr/>
          <p:nvPr/>
        </p:nvSpPr>
        <p:spPr>
          <a:xfrm>
            <a:off x="0" y="1159828"/>
            <a:ext cx="9906000" cy="49481"/>
          </a:xfrm>
          <a:prstGeom prst="rect">
            <a:avLst/>
          </a:prstGeom>
          <a:solidFill>
            <a:srgbClr val="CF4901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3" name="Shape 14"/>
          <p:cNvSpPr/>
          <p:nvPr/>
        </p:nvSpPr>
        <p:spPr>
          <a:xfrm>
            <a:off x="0" y="1114300"/>
            <a:ext cx="9906000" cy="49481"/>
          </a:xfrm>
          <a:prstGeom prst="rect">
            <a:avLst/>
          </a:prstGeom>
          <a:solidFill>
            <a:srgbClr val="2F5496"/>
          </a:solidFill>
          <a:ln w="12700">
            <a:miter lim="400000"/>
          </a:ln>
        </p:spPr>
        <p:txBody>
          <a:bodyPr lIns="45719" rIns="45719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0" y="0"/>
            <a:ext cx="8815362" cy="1125538"/>
          </a:xfrm>
          <a:prstGeom prst="rect">
            <a:avLst/>
          </a:prstGeom>
          <a:solidFill>
            <a:srgbClr val="FA7F34"/>
          </a:solidFill>
          <a:ln>
            <a:solidFill>
              <a:srgbClr val="385623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pic>
        <p:nvPicPr>
          <p:cNvPr id="5" name="Shape 46" descr="Shape 4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815361" y="0"/>
            <a:ext cx="1088542" cy="112330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Body Level One…"/>
          <p:cNvSpPr txBox="1"/>
          <p:nvPr>
            <p:ph type="body" idx="1"/>
          </p:nvPr>
        </p:nvSpPr>
        <p:spPr>
          <a:xfrm>
            <a:off x="495300" y="1600200"/>
            <a:ext cx="8915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lide Number"/>
          <p:cNvSpPr txBox="1"/>
          <p:nvPr>
            <p:ph type="sldNum" sz="quarter" idx="2"/>
          </p:nvPr>
        </p:nvSpPr>
        <p:spPr>
          <a:xfrm>
            <a:off x="4787900" y="6172200"/>
            <a:ext cx="23114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800" u="none">
          <a:ln>
            <a:noFill/>
          </a:ln>
          <a:solidFill>
            <a:srgbClr val="FFFFFF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58775" marR="0" indent="-24447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75000"/>
        <a:buFont typeface="Helvetica"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820419" marR="0" indent="-255269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75000"/>
        <a:buFont typeface="Helvetica"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49891" marR="0" indent="-211666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75000"/>
        <a:buFont typeface="Helvetica"/>
        <a:buChar char="❑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43869" marR="0" indent="-207169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–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71485" marR="0" indent="-27758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728685" marR="0" indent="-27758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85885" marR="0" indent="-27758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43085" marR="0" indent="-27758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100285" marR="0" indent="-277585" algn="l" defTabSz="914400" rtl="0" latinLnBrk="0">
        <a:lnSpc>
          <a:spcPct val="90000"/>
        </a:lnSpc>
        <a:spcBef>
          <a:spcPts val="400"/>
        </a:spcBef>
        <a:spcAft>
          <a:spcPts val="0"/>
        </a:spcAft>
        <a:buClr>
          <a:srgbClr val="2164A8"/>
        </a:buClr>
        <a:buSzPct val="100000"/>
        <a:buFont typeface="Helvetica"/>
        <a:buChar char="»"/>
        <a:tabLst/>
        <a:defRPr b="0" baseline="0" cap="none" i="0" spc="0" strike="noStrike" sz="2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tortoisegit.org/" TargetMode="External"/><Relationship Id="rId3" Type="http://schemas.openxmlformats.org/officeDocument/2006/relationships/hyperlink" Target="https://git-scm.com/downloads/guis" TargetMode="Externa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de.vi-seem.eu" TargetMode="External"/><Relationship Id="rId3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Shape 74"/>
          <p:cNvGrpSpPr/>
          <p:nvPr/>
        </p:nvGrpSpPr>
        <p:grpSpPr>
          <a:xfrm>
            <a:off x="0" y="6578599"/>
            <a:ext cx="9906000" cy="451352"/>
            <a:chOff x="0" y="0"/>
            <a:chExt cx="9906000" cy="451350"/>
          </a:xfrm>
        </p:grpSpPr>
        <p:sp>
          <p:nvSpPr>
            <p:cNvPr id="140" name="Rectangle"/>
            <p:cNvSpPr/>
            <p:nvPr/>
          </p:nvSpPr>
          <p:spPr>
            <a:xfrm>
              <a:off x="0" y="0"/>
              <a:ext cx="9906000" cy="293689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41" name="The VI-SEEM project initiative is co-funded by the European Commission under the H2020 Research Infrastructures contract no. 675121"/>
            <p:cNvSpPr txBox="1"/>
            <p:nvPr/>
          </p:nvSpPr>
          <p:spPr>
            <a:xfrm>
              <a:off x="0" y="0"/>
              <a:ext cx="9906000" cy="4513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2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The VI-SEEM project initiative is co-funded by the European Commission under the H2020 Research Infrastructures contract no. </a:t>
              </a:r>
              <a:r>
                <a:rPr b="1"/>
                <a:t>675121 </a:t>
              </a:r>
            </a:p>
          </p:txBody>
        </p:sp>
      </p:grpSp>
      <p:sp>
        <p:nvSpPr>
          <p:cNvPr id="143" name="Shape 72"/>
          <p:cNvSpPr txBox="1"/>
          <p:nvPr>
            <p:ph type="title"/>
          </p:nvPr>
        </p:nvSpPr>
        <p:spPr>
          <a:xfrm>
            <a:off x="373062" y="3090166"/>
            <a:ext cx="6059489" cy="862014"/>
          </a:xfrm>
          <a:prstGeom prst="rect">
            <a:avLst/>
          </a:prstGeom>
          <a:ln w="12700">
            <a:noFill/>
            <a:miter lim="400000"/>
          </a:ln>
        </p:spPr>
        <p:txBody>
          <a:bodyPr lIns="45699" tIns="45699" rIns="45699" bIns="45699"/>
          <a:lstStyle>
            <a:lvl1pPr>
              <a:defRPr sz="3600"/>
            </a:lvl1pPr>
          </a:lstStyle>
          <a:p>
            <a:pPr/>
            <a:r>
              <a:t>Source Code Repository</a:t>
            </a:r>
          </a:p>
        </p:txBody>
      </p:sp>
      <p:sp>
        <p:nvSpPr>
          <p:cNvPr id="144" name="Shape 73"/>
          <p:cNvSpPr txBox="1"/>
          <p:nvPr>
            <p:ph type="body" sz="quarter" idx="1"/>
          </p:nvPr>
        </p:nvSpPr>
        <p:spPr>
          <a:xfrm>
            <a:off x="94801" y="4870305"/>
            <a:ext cx="6471370" cy="1042989"/>
          </a:xfrm>
          <a:prstGeom prst="rect">
            <a:avLst/>
          </a:prstGeom>
        </p:spPr>
        <p:txBody>
          <a:bodyPr lIns="45699" tIns="45699" rIns="45699" bIns="45699"/>
          <a:lstStyle/>
          <a:p>
            <a:pPr>
              <a:spcBef>
                <a:spcPts val="0"/>
              </a:spcBef>
              <a:defRPr b="0" sz="2000"/>
            </a:pPr>
            <a:r>
              <a:t>Petar Jovanovic</a:t>
            </a:r>
          </a:p>
          <a:p>
            <a:pPr>
              <a:spcBef>
                <a:spcPts val="400"/>
              </a:spcBef>
              <a:defRPr b="0" sz="2000"/>
            </a:pPr>
            <a:r>
              <a:t>Institute of Physics Belgrade</a:t>
            </a:r>
          </a:p>
        </p:txBody>
      </p:sp>
      <p:pic>
        <p:nvPicPr>
          <p:cNvPr id="145" name="Shape 75" descr="Shape 7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81031" y="1235376"/>
            <a:ext cx="2655003" cy="273906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Shape 141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98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99" name="VI-SEEM REG CL, 11-13 Oct 2017         10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10</a:t>
              </a:r>
            </a:p>
          </p:txBody>
        </p:sp>
      </p:grpSp>
      <p:sp>
        <p:nvSpPr>
          <p:cNvPr id="201" name="Shape 139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GUI Clients</a:t>
            </a:r>
          </a:p>
        </p:txBody>
      </p:sp>
      <p:sp>
        <p:nvSpPr>
          <p:cNvPr id="202" name="Shape 140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There are graphical interfaces for GIT and other SCMs.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Most IDEs have some integrated support.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Some recommendations:</a:t>
            </a:r>
          </a:p>
          <a:p>
            <a:pPr lvl="1" marL="777875" indent="-212725">
              <a:spcBef>
                <a:spcPts val="0"/>
              </a:spcBef>
              <a:buClr>
                <a:srgbClr val="F19D63"/>
              </a:buClr>
              <a:defRPr sz="2000"/>
            </a:pPr>
            <a:r>
              <a:t>TortoiseGIT (for Windows): </a:t>
            </a: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 invalidUrl="" action="" tgtFrame="" tooltip="" history="1" highlightClick="0" endSnd="0"/>
              </a:rPr>
              <a:t>https://tortoisegit.org/</a:t>
            </a:r>
            <a:r>
              <a:t> </a:t>
            </a:r>
          </a:p>
          <a:p>
            <a:pPr lvl="1" marL="777875" indent="-212725">
              <a:spcBef>
                <a:spcPts val="0"/>
              </a:spcBef>
              <a:buClr>
                <a:srgbClr val="F19D63"/>
              </a:buClr>
              <a:defRPr sz="2000"/>
            </a:pPr>
            <a:r>
              <a:t>Git’s official list: </a:t>
            </a: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 invalidUrl="" action="" tgtFrame="" tooltip="" history="1" highlightClick="0" endSnd="0"/>
              </a:rPr>
              <a:t>https://git-scm.com/downloads/guis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" name="Shape 147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204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205" name="VI-SEEM REG CL, 11-13 Oct 2017         11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11</a:t>
              </a:r>
            </a:p>
          </p:txBody>
        </p:sp>
      </p:grpSp>
      <p:sp>
        <p:nvSpPr>
          <p:cNvPr id="207" name="Shape 146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Relevant XKCD</a:t>
            </a:r>
          </a:p>
        </p:txBody>
      </p:sp>
      <p:pic>
        <p:nvPicPr>
          <p:cNvPr id="208" name="Shape 148" descr="Shape 14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81375" y="1568487"/>
            <a:ext cx="3143250" cy="45529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" name="Shape 155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210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211" name="VI-SEEM REG CL, 11-13 Oct 2017         12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12</a:t>
              </a:r>
            </a:p>
          </p:txBody>
        </p:sp>
      </p:grpSp>
      <p:sp>
        <p:nvSpPr>
          <p:cNvPr id="213" name="Shape 153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Questions</a:t>
            </a:r>
          </a:p>
        </p:txBody>
      </p:sp>
      <p:sp>
        <p:nvSpPr>
          <p:cNvPr id="214" name="Shape 154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>
            <a:lvl1pPr indent="-358775" algn="ctr">
              <a:spcBef>
                <a:spcPts val="0"/>
              </a:spcBef>
              <a:buSzTx/>
              <a:buNone/>
            </a:lvl1pPr>
          </a:lstStyle>
          <a:p>
            <a:pPr/>
            <a:r>
              <a:t>Thank you for your attention.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" name="Shape 82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47" name="Rectangle"/>
            <p:cNvSpPr/>
            <p:nvPr/>
          </p:nvSpPr>
          <p:spPr>
            <a:xfrm>
              <a:off x="0" y="0"/>
              <a:ext cx="9906000" cy="293688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48" name="VI-SEEM REG CL, 11-13 Oct 2017         2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2</a:t>
              </a:r>
            </a:p>
          </p:txBody>
        </p:sp>
      </p:grpSp>
      <p:sp>
        <p:nvSpPr>
          <p:cNvPr id="150" name="Shape 80"/>
          <p:cNvSpPr txBox="1"/>
          <p:nvPr>
            <p:ph type="title"/>
          </p:nvPr>
        </p:nvSpPr>
        <p:spPr>
          <a:xfrm>
            <a:off x="1" y="0"/>
            <a:ext cx="8803486" cy="1125538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Agenda</a:t>
            </a:r>
          </a:p>
        </p:txBody>
      </p:sp>
      <p:sp>
        <p:nvSpPr>
          <p:cNvPr id="151" name="Shape 81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Introduction to version control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VI-SEEM repository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Introduction to git</a:t>
            </a:r>
          </a:p>
          <a:p>
            <a:pPr lvl="1" marL="777875" indent="-212725">
              <a:spcBef>
                <a:spcPts val="0"/>
              </a:spcBef>
              <a:buClr>
                <a:srgbClr val="F19D63"/>
              </a:buClr>
              <a:defRPr sz="2000"/>
            </a:pPr>
            <a:r>
              <a:t>starting a project</a:t>
            </a:r>
          </a:p>
          <a:p>
            <a:pPr lvl="1" marL="777875" indent="-212725">
              <a:spcBef>
                <a:spcPts val="0"/>
              </a:spcBef>
              <a:buClr>
                <a:srgbClr val="F19D63"/>
              </a:buClr>
              <a:defRPr sz="2000"/>
            </a:pPr>
            <a:r>
              <a:t>making changes</a:t>
            </a:r>
          </a:p>
          <a:p>
            <a:pPr lvl="1" marL="777875" indent="-212725">
              <a:spcBef>
                <a:spcPts val="0"/>
              </a:spcBef>
              <a:buClr>
                <a:srgbClr val="F19D63"/>
              </a:buClr>
              <a:defRPr sz="2000"/>
            </a:pPr>
            <a:r>
              <a:t>synchronising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GUI Clients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Shape 89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53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54" name="VI-SEEM REG CL, 11-13 Oct 2017         3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3</a:t>
              </a:r>
            </a:p>
          </p:txBody>
        </p:sp>
      </p:grpSp>
      <p:sp>
        <p:nvSpPr>
          <p:cNvPr id="156" name="Shape 87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Version Control</a:t>
            </a:r>
          </a:p>
        </p:txBody>
      </p:sp>
      <p:sp>
        <p:nvSpPr>
          <p:cNvPr id="157" name="Shape 88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>
            <a:lvl1pPr>
              <a:spcBef>
                <a:spcPts val="0"/>
              </a:spcBef>
              <a:buClr>
                <a:srgbClr val="F19D63"/>
              </a:buClr>
            </a:lvl1pPr>
          </a:lstStyle>
          <a:p>
            <a:pPr/>
            <a:r>
              <a:t>The problem it tackles:</a:t>
            </a:r>
          </a:p>
        </p:txBody>
      </p:sp>
      <p:pic>
        <p:nvPicPr>
          <p:cNvPr id="158" name="Shape 90" descr="Shape 9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52600" y="2134387"/>
            <a:ext cx="6400800" cy="42576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Shape 97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60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61" name="VI-SEEM REG CL, 11-13 Oct 2017         4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4</a:t>
              </a:r>
            </a:p>
          </p:txBody>
        </p:sp>
      </p:grpSp>
      <p:sp>
        <p:nvSpPr>
          <p:cNvPr id="163" name="Shape 95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Version Control</a:t>
            </a:r>
          </a:p>
        </p:txBody>
      </p:sp>
      <p:sp>
        <p:nvSpPr>
          <p:cNvPr id="164" name="Shape 96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Organizes your file versions.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Keeps track of changes.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Enables sharing and collaboration with others.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Shape 104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66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67" name="VI-SEEM REG CL, 11-13 Oct 2017         5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5</a:t>
              </a:r>
            </a:p>
          </p:txBody>
        </p:sp>
      </p:grpSp>
      <p:sp>
        <p:nvSpPr>
          <p:cNvPr id="169" name="Shape 102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VI-SEEM Repository</a:t>
            </a:r>
          </a:p>
        </p:txBody>
      </p:sp>
      <p:sp>
        <p:nvSpPr>
          <p:cNvPr id="170" name="Shape 103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 marL="457200" indent="-228600">
              <a:spcBef>
                <a:spcPts val="0"/>
              </a:spcBef>
            </a:pPr>
            <a:r>
              <a:t>Repository url: </a:t>
            </a:r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 invalidUrl="" action="" tgtFrame="" tooltip="" history="1" highlightClick="0" endSnd="0"/>
              </a:rPr>
              <a:t>https://code.vi-seem.eu</a:t>
            </a:r>
            <a:r>
              <a:t> </a:t>
            </a:r>
          </a:p>
          <a:p>
            <a:pPr marL="457200" indent="-228600">
              <a:spcBef>
                <a:spcPts val="0"/>
              </a:spcBef>
            </a:pPr>
            <a:r>
              <a:t>Requesting a new user account:</a:t>
            </a:r>
          </a:p>
        </p:txBody>
      </p:sp>
      <p:pic>
        <p:nvPicPr>
          <p:cNvPr id="171" name="Shape 105" descr="Shape 10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14663" y="2783050"/>
            <a:ext cx="3876676" cy="31432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Shape 112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73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74" name="VI-SEEM REG CL, 11-13 Oct 2017         6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6</a:t>
              </a:r>
            </a:p>
          </p:txBody>
        </p:sp>
      </p:grpSp>
      <p:sp>
        <p:nvSpPr>
          <p:cNvPr id="176" name="Shape 110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git - starting a project</a:t>
            </a:r>
          </a:p>
        </p:txBody>
      </p:sp>
      <p:sp>
        <p:nvSpPr>
          <p:cNvPr id="177" name="Shape 111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Starting a project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init 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Checkout an existing project from a repository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clone /path/to/repository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clone username@host:/path/to/repository</a:t>
            </a:r>
          </a:p>
          <a:p>
            <a:pPr>
              <a:buClr>
                <a:srgbClr val="F19D63"/>
              </a:buClr>
              <a:buFont typeface="Trebuchet MS"/>
            </a:pPr>
            <a:r>
              <a:t>Key terms:</a:t>
            </a:r>
          </a:p>
          <a:p>
            <a:pPr lvl="1" marL="777875" indent="-212725">
              <a:buClr>
                <a:srgbClr val="F19D63"/>
              </a:buClr>
              <a:defRPr sz="2000"/>
            </a:pPr>
            <a:r>
              <a:t>Repository</a:t>
            </a:r>
          </a:p>
          <a:p>
            <a:pPr lvl="1" marL="777875" indent="-212725">
              <a:buClr>
                <a:srgbClr val="F19D63"/>
              </a:buClr>
              <a:defRPr sz="2000"/>
            </a:pPr>
            <a:r>
              <a:t>Working dir</a:t>
            </a:r>
          </a:p>
          <a:p>
            <a:pPr lvl="1" marL="777875" indent="-212725">
              <a:buClr>
                <a:srgbClr val="F19D63"/>
              </a:buClr>
              <a:defRPr sz="2000"/>
            </a:pPr>
            <a:r>
              <a:t>Stage (Index)</a:t>
            </a:r>
          </a:p>
          <a:p>
            <a:pPr lvl="1" marL="777875" indent="-212725">
              <a:buClr>
                <a:srgbClr val="F19D63"/>
              </a:buClr>
              <a:defRPr sz="2000"/>
            </a:pPr>
            <a:r>
              <a:t>Head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Shape 119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79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80" name="VI-SEEM REG CL, 11-13 Oct 2017         7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7</a:t>
              </a:r>
            </a:p>
          </p:txBody>
        </p:sp>
      </p:grpSp>
      <p:sp>
        <p:nvSpPr>
          <p:cNvPr id="182" name="Shape 117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git - making changes</a:t>
            </a:r>
          </a:p>
        </p:txBody>
      </p:sp>
      <p:sp>
        <p:nvSpPr>
          <p:cNvPr id="183" name="Shape 118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Inspecting changes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status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Saving changes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add .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commit -m ‘commit message’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Pushing changes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push origin master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lvl="2" marL="1196975" indent="-158750">
              <a:lnSpc>
                <a:spcPct val="100000"/>
              </a:lnSpc>
              <a:buClr>
                <a:srgbClr val="F19D63"/>
              </a:buClr>
              <a:defRPr sz="1800"/>
            </a:pPr>
            <a:r>
              <a:t>if the origin repository is not set: </a:t>
            </a:r>
            <a:br/>
            <a:r>
              <a:rPr>
                <a:latin typeface="Courier New"/>
                <a:ea typeface="Courier New"/>
                <a:cs typeface="Courier New"/>
                <a:sym typeface="Courier New"/>
              </a:rPr>
              <a:t>git remote add origin &lt;repository_url&gt;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Shape 126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85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86" name="VI-SEEM REG CL, 11-13 Oct 2017         8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8</a:t>
              </a:r>
            </a:p>
          </p:txBody>
        </p:sp>
      </p:grpSp>
      <p:sp>
        <p:nvSpPr>
          <p:cNvPr id="188" name="Shape 124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git - making changes</a:t>
            </a:r>
          </a:p>
        </p:txBody>
      </p:sp>
      <p:sp>
        <p:nvSpPr>
          <p:cNvPr id="189" name="Shape 125"/>
          <p:cNvSpPr txBox="1"/>
          <p:nvPr>
            <p:ph type="body" idx="1"/>
          </p:nvPr>
        </p:nvSpPr>
        <p:spPr>
          <a:xfrm>
            <a:off x="192087" y="1652588"/>
            <a:ext cx="9518702" cy="4921201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Updating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pull</a:t>
            </a:r>
          </a:p>
          <a:p>
            <a:pPr lvl="1" marL="777875" indent="-212725">
              <a:buClr>
                <a:srgbClr val="F19D63"/>
              </a:buClr>
              <a:defRPr sz="2000"/>
            </a:pPr>
            <a:r>
              <a:t>or: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git fetch</a:t>
            </a:r>
            <a:r>
              <a:t> &amp; </a:t>
            </a:r>
            <a:r>
              <a:rPr>
                <a:latin typeface="Courier New"/>
                <a:ea typeface="Courier New"/>
                <a:cs typeface="Courier New"/>
                <a:sym typeface="Courier New"/>
              </a:rPr>
              <a:t>git update</a:t>
            </a:r>
          </a:p>
          <a:p>
            <a:pPr>
              <a:spcBef>
                <a:spcPts val="0"/>
              </a:spcBef>
              <a:buClr>
                <a:srgbClr val="F19D63"/>
              </a:buClr>
            </a:pPr>
            <a:r>
              <a:t>Merging</a:t>
            </a:r>
          </a:p>
          <a:p>
            <a:pPr lvl="1" marL="777875" indent="-212725"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merge &lt;branch&gt;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Shape 133"/>
          <p:cNvGrpSpPr/>
          <p:nvPr/>
        </p:nvGrpSpPr>
        <p:grpSpPr>
          <a:xfrm>
            <a:off x="0" y="6564313"/>
            <a:ext cx="9906000" cy="298951"/>
            <a:chOff x="0" y="0"/>
            <a:chExt cx="9906000" cy="298949"/>
          </a:xfrm>
        </p:grpSpPr>
        <p:sp>
          <p:nvSpPr>
            <p:cNvPr id="191" name="Rectangle"/>
            <p:cNvSpPr/>
            <p:nvPr/>
          </p:nvSpPr>
          <p:spPr>
            <a:xfrm>
              <a:off x="0" y="0"/>
              <a:ext cx="9906000" cy="293700"/>
            </a:xfrm>
            <a:prstGeom prst="rect">
              <a:avLst/>
            </a:prstGeom>
            <a:solidFill>
              <a:srgbClr val="FA7F34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Arimo"/>
                  <a:ea typeface="Arimo"/>
                  <a:cs typeface="Arimo"/>
                  <a:sym typeface="Arimo"/>
                </a:defRPr>
              </a:pPr>
            </a:p>
          </p:txBody>
        </p:sp>
        <p:sp>
          <p:nvSpPr>
            <p:cNvPr id="192" name="VI-SEEM REG CL, 11-13 Oct 2017         9"/>
            <p:cNvSpPr txBox="1"/>
            <p:nvPr/>
          </p:nvSpPr>
          <p:spPr>
            <a:xfrm>
              <a:off x="0" y="0"/>
              <a:ext cx="9906000" cy="29895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7874" tIns="47874" rIns="47874" bIns="47874" numCol="1" anchor="t">
              <a:spAutoFit/>
            </a:bodyPr>
            <a:lstStyle/>
            <a:p>
              <a:pPr algn="ctr">
                <a:defRPr sz="13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t>VI-SEEM REG CL, 11-13 Oct 2017 			</a:t>
              </a:r>
              <a:r>
                <a:rPr>
                  <a:latin typeface="Arimo"/>
                  <a:ea typeface="Arimo"/>
                  <a:cs typeface="Arimo"/>
                  <a:sym typeface="Arimo"/>
                </a:rPr>
                <a:t>					9</a:t>
              </a:r>
            </a:p>
          </p:txBody>
        </p:sp>
      </p:grpSp>
      <p:sp>
        <p:nvSpPr>
          <p:cNvPr id="194" name="Shape 131"/>
          <p:cNvSpPr txBox="1"/>
          <p:nvPr>
            <p:ph type="title"/>
          </p:nvPr>
        </p:nvSpPr>
        <p:spPr>
          <a:xfrm>
            <a:off x="1" y="0"/>
            <a:ext cx="8803500" cy="1125600"/>
          </a:xfrm>
          <a:prstGeom prst="rect">
            <a:avLst/>
          </a:prstGeom>
        </p:spPr>
        <p:txBody>
          <a:bodyPr lIns="47874" tIns="47874" rIns="47874" bIns="47874"/>
          <a:lstStyle/>
          <a:p>
            <a:pPr/>
            <a:r>
              <a:t>Introduction to git</a:t>
            </a:r>
          </a:p>
        </p:txBody>
      </p:sp>
      <p:sp>
        <p:nvSpPr>
          <p:cNvPr id="195" name="Shape 132"/>
          <p:cNvSpPr txBox="1"/>
          <p:nvPr>
            <p:ph type="body" idx="1"/>
          </p:nvPr>
        </p:nvSpPr>
        <p:spPr>
          <a:xfrm>
            <a:off x="192099" y="1821649"/>
            <a:ext cx="9518702" cy="4752002"/>
          </a:xfrm>
          <a:prstGeom prst="rect">
            <a:avLst/>
          </a:prstGeom>
        </p:spPr>
        <p:txBody>
          <a:bodyPr lIns="47874" tIns="47874" rIns="47874" bIns="47874"/>
          <a:lstStyle/>
          <a:p>
            <a:pPr>
              <a:spcBef>
                <a:spcPts val="0"/>
              </a:spcBef>
              <a:buClr>
                <a:srgbClr val="F19D63"/>
              </a:buClr>
            </a:pPr>
            <a:r>
              <a:t>Branching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checkout -b new_branch</a:t>
            </a:r>
          </a:p>
          <a:p>
            <a:pPr>
              <a:lnSpc>
                <a:spcPct val="100000"/>
              </a:lnSpc>
              <a:buClr>
                <a:srgbClr val="F19D63"/>
              </a:buClr>
            </a:pPr>
            <a:r>
              <a:t>Switching branch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checkout the_branch</a:t>
            </a:r>
          </a:p>
          <a:p>
            <a:pPr>
              <a:lnSpc>
                <a:spcPct val="100000"/>
              </a:lnSpc>
              <a:buClr>
                <a:srgbClr val="F19D63"/>
              </a:buClr>
            </a:pPr>
            <a:r>
              <a:t>Deleting a branch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branch -d the_branch</a:t>
            </a:r>
          </a:p>
          <a:p>
            <a:pPr>
              <a:lnSpc>
                <a:spcPct val="100000"/>
              </a:lnSpc>
              <a:buClr>
                <a:srgbClr val="F19D63"/>
              </a:buClr>
            </a:pPr>
            <a:r>
              <a:t>To push the branch to remote repository:</a:t>
            </a:r>
          </a:p>
          <a:p>
            <a:pPr lvl="1" marL="777875" indent="-212725">
              <a:lnSpc>
                <a:spcPct val="100000"/>
              </a:lnSpc>
              <a:spcBef>
                <a:spcPts val="0"/>
              </a:spcBef>
              <a:buClr>
                <a:srgbClr val="F19D63"/>
              </a:buClr>
              <a:buFont typeface="Courier New"/>
              <a:defRPr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git push origin &lt;branch&gt;</a:t>
            </a:r>
          </a:p>
        </p:txBody>
      </p:sp>
      <p:pic>
        <p:nvPicPr>
          <p:cNvPr id="196" name="Shape 134" descr="Shape 13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486274" y="1285750"/>
            <a:ext cx="4359627" cy="227212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EEGRID-ppt-template">
  <a:themeElements>
    <a:clrScheme name="SEEGRID-ppt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SEEGRID-ppt-templa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SEEGRID-ppt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EEGRID-ppt-template">
  <a:themeElements>
    <a:clrScheme name="SEEGRID-ppt-templa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SEEGRID-ppt-templa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SEEGRID-ppt-templa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