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906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r" defTabSz="914400" rtl="0" fontAlgn="auto" latinLnBrk="0" hangingPunct="0">
      <a:lnSpc>
        <a:spcPct val="100000"/>
      </a:lnSpc>
      <a:spcBef>
        <a:spcPts val="50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5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6" name="Rectangle 9"/>
          <p:cNvSpPr/>
          <p:nvPr/>
        </p:nvSpPr>
        <p:spPr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7" name="Rectangle 25"/>
          <p:cNvSpPr txBox="1"/>
          <p:nvPr/>
        </p:nvSpPr>
        <p:spPr>
          <a:xfrm>
            <a:off x="523981" y="1644327"/>
            <a:ext cx="5938734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VRE for regional Interdisciplinary communities in Southeast Europe and the Eastern Mediterranean </a:t>
            </a:r>
          </a:p>
        </p:txBody>
      </p:sp>
      <p:sp>
        <p:nvSpPr>
          <p:cNvPr id="18" name="Title Text"/>
          <p:cNvSpPr txBox="1"/>
          <p:nvPr>
            <p:ph type="title"/>
          </p:nvPr>
        </p:nvSpPr>
        <p:spPr>
          <a:xfrm>
            <a:off x="373063" y="3090166"/>
            <a:ext cx="6059488" cy="862014"/>
          </a:xfrm>
          <a:prstGeom prst="rect">
            <a:avLst/>
          </a:prstGeom>
          <a:noFill/>
          <a:ln>
            <a:solidFill>
              <a:srgbClr val="CF4901"/>
            </a:solidFill>
          </a:ln>
        </p:spPr>
        <p:txBody>
          <a:bodyPr lIns="45719" tIns="45719" rIns="45719" bIns="45719"/>
          <a:lstStyle>
            <a:lvl1pPr>
              <a:defRPr sz="2400">
                <a:solidFill>
                  <a:srgbClr val="40404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367175" y="4870305"/>
            <a:ext cx="6076951" cy="1042989"/>
          </a:xfrm>
          <a:prstGeom prst="rect">
            <a:avLst/>
          </a:prstGeom>
        </p:spPr>
        <p:txBody>
          <a:bodyPr lIns="45719" tIns="45719" rIns="45719" bIns="45719">
            <a:normAutofit fontScale="100000" lnSpcReduction="0"/>
          </a:bodyPr>
          <a:lstStyle>
            <a:lvl1pPr marL="0" indent="0" algn="r">
              <a:spcBef>
                <a:spcPts val="300"/>
              </a:spcBef>
              <a:buClrTx/>
              <a:buSzTx/>
              <a:buNone/>
              <a:defRPr b="1" sz="1600">
                <a:solidFill>
                  <a:srgbClr val="404040"/>
                </a:solidFill>
              </a:defRPr>
            </a:lvl1pPr>
            <a:lvl2pPr marL="717867" indent="-240030" algn="r">
              <a:spcBef>
                <a:spcPts val="300"/>
              </a:spcBef>
              <a:buClrTx/>
              <a:defRPr b="1" sz="1600">
                <a:solidFill>
                  <a:srgbClr val="404040"/>
                </a:solidFill>
              </a:defRPr>
            </a:lvl2pPr>
            <a:lvl3pPr marL="1170516" indent="-211666" algn="r">
              <a:spcBef>
                <a:spcPts val="300"/>
              </a:spcBef>
              <a:buClrTx/>
              <a:defRPr b="1" sz="1600">
                <a:solidFill>
                  <a:srgbClr val="404040"/>
                </a:solidFill>
              </a:defRPr>
            </a:lvl3pPr>
            <a:lvl4pPr marL="1674813" indent="-238125" algn="r">
              <a:spcBef>
                <a:spcPts val="300"/>
              </a:spcBef>
              <a:buClrTx/>
              <a:defRPr b="1" sz="1600">
                <a:solidFill>
                  <a:srgbClr val="404040"/>
                </a:solidFill>
              </a:defRPr>
            </a:lvl4pPr>
            <a:lvl5pPr marL="2190069" indent="-273957" algn="r">
              <a:spcBef>
                <a:spcPts val="300"/>
              </a:spcBef>
              <a:buClrTx/>
              <a:defRPr b="1" sz="1600">
                <a:solidFill>
                  <a:srgbClr val="40404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13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14" name="Title Text"/>
          <p:cNvSpPr txBox="1"/>
          <p:nvPr>
            <p:ph type="title"/>
          </p:nvPr>
        </p:nvSpPr>
        <p:spPr>
          <a:xfrm>
            <a:off x="0" y="0"/>
            <a:ext cx="8799618" cy="1125538"/>
          </a:xfrm>
          <a:prstGeom prst="rect">
            <a:avLst/>
          </a:prstGeom>
        </p:spPr>
        <p:txBody>
          <a:bodyPr/>
          <a:lstStyle>
            <a:lvl1pPr>
              <a:defRPr b="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5" name="Body Level One…"/>
          <p:cNvSpPr txBox="1"/>
          <p:nvPr>
            <p:ph type="body" idx="1"/>
          </p:nvPr>
        </p:nvSpPr>
        <p:spPr>
          <a:xfrm>
            <a:off x="192087" y="1652588"/>
            <a:ext cx="9518651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  <a:lvl2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2pPr>
            <a:lvl3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3pPr>
            <a:lvl4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4pPr>
            <a:lvl5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1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799617" y="0"/>
            <a:ext cx="1106385" cy="1141787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25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26" name="Title Text"/>
          <p:cNvSpPr txBox="1"/>
          <p:nvPr>
            <p:ph type="title"/>
          </p:nvPr>
        </p:nvSpPr>
        <p:spPr>
          <a:xfrm>
            <a:off x="7281863" y="-4763"/>
            <a:ext cx="2428876" cy="6578601"/>
          </a:xfrm>
          <a:prstGeom prst="rect">
            <a:avLst/>
          </a:prstGeom>
        </p:spPr>
        <p:txBody>
          <a:bodyPr/>
          <a:lstStyle>
            <a:lvl1pPr>
              <a:defRPr b="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-4763" y="-4763"/>
            <a:ext cx="7134226" cy="65786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  <a:lvl2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2pPr>
            <a:lvl3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3pPr>
            <a:lvl4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4pPr>
            <a:lvl5pPr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8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9" name="Title Text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192087" y="1652588"/>
            <a:ext cx="9518651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</a:defRPr>
            </a:lvl1pPr>
            <a:lvl2pPr>
              <a:defRPr>
                <a:solidFill>
                  <a:srgbClr val="262626"/>
                </a:solidFill>
              </a:defRPr>
            </a:lvl2pPr>
            <a:lvl3pPr>
              <a:defRPr>
                <a:solidFill>
                  <a:srgbClr val="262626"/>
                </a:solidFill>
              </a:defRPr>
            </a:lvl3pPr>
            <a:lvl4pPr>
              <a:defRPr>
                <a:solidFill>
                  <a:srgbClr val="262626"/>
                </a:solidFill>
              </a:defRPr>
            </a:lvl4pPr>
            <a:lvl5pPr>
              <a:defRPr>
                <a:solidFill>
                  <a:srgbClr val="262626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03485" y="0"/>
            <a:ext cx="1090641" cy="1125538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1" name="Title Text"/>
          <p:cNvSpPr txBox="1"/>
          <p:nvPr>
            <p:ph type="title"/>
          </p:nvPr>
        </p:nvSpPr>
        <p:spPr>
          <a:xfrm>
            <a:off x="782637" y="4406900"/>
            <a:ext cx="8420101" cy="1362075"/>
          </a:xfrm>
          <a:prstGeom prst="rect">
            <a:avLst/>
          </a:prstGeom>
        </p:spPr>
        <p:txBody>
          <a:bodyPr anchor="t"/>
          <a:lstStyle>
            <a:lvl1pPr algn="l">
              <a:defRPr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quarter" idx="1"/>
          </p:nvPr>
        </p:nvSpPr>
        <p:spPr>
          <a:xfrm>
            <a:off x="782637" y="2906713"/>
            <a:ext cx="8420101" cy="150018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spcBef>
                <a:spcPts val="400"/>
              </a:spcBef>
              <a:buClrTx/>
              <a:buSzTx/>
              <a:buNone/>
              <a:defRPr sz="2000"/>
            </a:lvl1pPr>
            <a:lvl2pPr marL="0" indent="457200">
              <a:spcBef>
                <a:spcPts val="400"/>
              </a:spcBef>
              <a:buClrTx/>
              <a:buSzTx/>
              <a:buNone/>
              <a:defRPr sz="2000"/>
            </a:lvl2pPr>
            <a:lvl3pPr marL="0" indent="914400">
              <a:spcBef>
                <a:spcPts val="400"/>
              </a:spcBef>
              <a:buClrTx/>
              <a:buSzTx/>
              <a:buNone/>
              <a:defRPr sz="2000"/>
            </a:lvl3pPr>
            <a:lvl4pPr marL="0" indent="1371600">
              <a:spcBef>
                <a:spcPts val="400"/>
              </a:spcBef>
              <a:buClrTx/>
              <a:buSzTx/>
              <a:buNone/>
              <a:defRPr sz="2000"/>
            </a:lvl4pPr>
            <a:lvl5pPr marL="0" indent="1828800">
              <a:spcBef>
                <a:spcPts val="400"/>
              </a:spcBef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half" idx="1"/>
          </p:nvPr>
        </p:nvSpPr>
        <p:spPr>
          <a:xfrm>
            <a:off x="192087" y="1652588"/>
            <a:ext cx="4683126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600"/>
              </a:spcBef>
              <a:defRPr sz="2800">
                <a:solidFill>
                  <a:srgbClr val="262626"/>
                </a:solidFill>
              </a:defRPr>
            </a:lvl1pPr>
            <a:lvl2pPr marL="827881" indent="-350044">
              <a:spcBef>
                <a:spcPts val="600"/>
              </a:spcBef>
              <a:defRPr sz="2800">
                <a:solidFill>
                  <a:srgbClr val="262626"/>
                </a:solidFill>
              </a:defRPr>
            </a:lvl2pPr>
            <a:lvl3pPr marL="1292225" indent="-333375">
              <a:spcBef>
                <a:spcPts val="600"/>
              </a:spcBef>
              <a:defRPr sz="2800">
                <a:solidFill>
                  <a:srgbClr val="262626"/>
                </a:solidFill>
              </a:defRPr>
            </a:lvl3pPr>
            <a:lvl4pPr marL="1807104" indent="-370416">
              <a:spcBef>
                <a:spcPts val="600"/>
              </a:spcBef>
              <a:defRPr sz="2800">
                <a:solidFill>
                  <a:srgbClr val="262626"/>
                </a:solidFill>
              </a:defRPr>
            </a:lvl4pPr>
            <a:lvl5pPr marL="2288999" indent="-372887">
              <a:spcBef>
                <a:spcPts val="600"/>
              </a:spcBef>
              <a:defRPr sz="2800">
                <a:solidFill>
                  <a:srgbClr val="262626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0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1" name="Title Text"/>
          <p:cNvSpPr txBox="1"/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Body Level One…"/>
          <p:cNvSpPr txBox="1"/>
          <p:nvPr>
            <p:ph type="body" sz="quarter" idx="1"/>
          </p:nvPr>
        </p:nvSpPr>
        <p:spPr>
          <a:xfrm>
            <a:off x="495300" y="1535112"/>
            <a:ext cx="4376738" cy="63976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  <a:lvl2pPr marL="0" indent="45720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2pPr>
            <a:lvl3pPr marL="0" indent="91440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3pPr>
            <a:lvl4pPr marL="0" indent="137160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4pPr>
            <a:lvl5pPr marL="0" indent="182880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xt Placeholder 4"/>
          <p:cNvSpPr/>
          <p:nvPr>
            <p:ph type="body" sz="quarter" idx="13"/>
          </p:nvPr>
        </p:nvSpPr>
        <p:spPr>
          <a:xfrm>
            <a:off x="5032375" y="1535112"/>
            <a:ext cx="4378325" cy="63976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>
              <a:buClrTx/>
              <a:buSzTx/>
              <a:buNone/>
              <a:defRPr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0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9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0" name="Title Text"/>
          <p:cNvSpPr txBox="1"/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b="0" sz="200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1" name="Body Level One…"/>
          <p:cNvSpPr txBox="1"/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700"/>
              </a:spcBef>
              <a:defRPr sz="32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  <a:lvl2pPr marL="820737" indent="-342900">
              <a:spcBef>
                <a:spcPts val="700"/>
              </a:spcBef>
              <a:defRPr sz="32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2pPr>
            <a:lvl3pPr>
              <a:spcBef>
                <a:spcPts val="700"/>
              </a:spcBef>
              <a:defRPr sz="32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3pPr>
            <a:lvl4pPr marL="1817688" indent="-381000">
              <a:spcBef>
                <a:spcPts val="700"/>
              </a:spcBef>
              <a:defRPr sz="32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4pPr>
            <a:lvl5pPr marL="2299652" indent="-383540">
              <a:spcBef>
                <a:spcPts val="700"/>
              </a:spcBef>
              <a:defRPr sz="32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Text Placeholder 3"/>
          <p:cNvSpPr/>
          <p:nvPr>
            <p:ph type="body" sz="half" idx="13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01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02" name="Title Text"/>
          <p:cNvSpPr txBox="1"/>
          <p:nvPr>
            <p:ph type="title"/>
          </p:nvPr>
        </p:nvSpPr>
        <p:spPr>
          <a:xfrm>
            <a:off x="1941513" y="4800600"/>
            <a:ext cx="5943601" cy="566738"/>
          </a:xfrm>
          <a:prstGeom prst="rect">
            <a:avLst/>
          </a:prstGeom>
        </p:spPr>
        <p:txBody>
          <a:bodyPr anchor="b"/>
          <a:lstStyle>
            <a:lvl1pPr algn="l">
              <a:defRPr b="0" sz="200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3" name="Picture Placeholder 2"/>
          <p:cNvSpPr/>
          <p:nvPr>
            <p:ph type="pic" sz="half" idx="13"/>
          </p:nvPr>
        </p:nvSpPr>
        <p:spPr>
          <a:xfrm>
            <a:off x="1941513" y="612775"/>
            <a:ext cx="5943601" cy="41148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04" name="Body Level One…"/>
          <p:cNvSpPr txBox="1"/>
          <p:nvPr>
            <p:ph type="body" sz="quarter" idx="1"/>
          </p:nvPr>
        </p:nvSpPr>
        <p:spPr>
          <a:xfrm>
            <a:off x="1941513" y="5367337"/>
            <a:ext cx="5943601" cy="80486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  <a:lvl2pPr marL="0" indent="45720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2pPr>
            <a:lvl3pPr marL="0" indent="91440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3pPr>
            <a:lvl4pPr marL="0" indent="137160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4pPr>
            <a:lvl5pPr marL="0" indent="1828800">
              <a:spcBef>
                <a:spcPts val="300"/>
              </a:spcBef>
              <a:buClrTx/>
              <a:buSzTx/>
              <a:buNone/>
              <a:defRPr sz="1400">
                <a:solidFill>
                  <a:srgbClr val="262626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" name="Rectangle 9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597"/>
          </a:solidFill>
          <a:ln w="12700">
            <a:miter lim="400000"/>
          </a:ln>
        </p:spPr>
        <p:txBody>
          <a:bodyPr lIns="45719" rIns="45719"/>
          <a:lstStyle/>
          <a:p>
            <a:pPr algn="ctr" defTabSz="958850">
              <a:spcBef>
                <a:spcPts val="0"/>
              </a:spcBef>
              <a:defRPr b="0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0" y="0"/>
            <a:ext cx="8815362" cy="1125538"/>
          </a:xfrm>
          <a:prstGeom prst="rect">
            <a:avLst/>
          </a:prstGeom>
          <a:solidFill>
            <a:srgbClr val="FA7F34"/>
          </a:solidFill>
          <a:ln>
            <a:solidFill>
              <a:srgbClr val="385724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7891" tIns="47891" rIns="47891" bIns="47891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15361" y="0"/>
            <a:ext cx="1090641" cy="112553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Body Level One…"/>
          <p:cNvSpPr txBox="1"/>
          <p:nvPr>
            <p:ph type="body" idx="1"/>
          </p:nvPr>
        </p:nvSpPr>
        <p:spPr>
          <a:xfrm>
            <a:off x="495300" y="1600200"/>
            <a:ext cx="8915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7891" tIns="47891" rIns="47891" bIns="47891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/>
          <p:nvPr>
            <p:ph type="sldNum" sz="quarter" idx="2"/>
          </p:nvPr>
        </p:nvSpPr>
        <p:spPr>
          <a:xfrm>
            <a:off x="4787900" y="6172200"/>
            <a:ext cx="23114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spcBef>
                <a:spcPts val="200"/>
              </a:spcBef>
              <a:defRPr sz="1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45720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91440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137160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1828800" algn="r" defTabSz="958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58775" marR="0" indent="-358775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75000"/>
        <a:buFontTx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837882" marR="0" indent="-360045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75000"/>
        <a:buFontTx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76350" marR="0" indent="-317500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75000"/>
        <a:buFontTx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93875" marR="0" indent="-357187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327048" marR="0" indent="-410936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784248" marR="0" indent="-410936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241448" marR="0" indent="-410936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98648" marR="0" indent="-410936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155848" marR="0" indent="-410936" algn="l" defTabSz="958850" rtl="0" latinLnBrk="0">
        <a:lnSpc>
          <a:spcPct val="90000"/>
        </a:lnSpc>
        <a:spcBef>
          <a:spcPts val="500"/>
        </a:spcBef>
        <a:spcAft>
          <a:spcPts val="0"/>
        </a:spcAft>
        <a:buClr>
          <a:srgbClr val="2164A8"/>
        </a:buClr>
        <a:buSzPct val="100000"/>
        <a:buFontTx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Rectangle 7"/>
          <p:cNvGrpSpPr/>
          <p:nvPr/>
        </p:nvGrpSpPr>
        <p:grpSpPr>
          <a:xfrm>
            <a:off x="0" y="6578600"/>
            <a:ext cx="9906000" cy="451384"/>
            <a:chOff x="0" y="0"/>
            <a:chExt cx="9906000" cy="451383"/>
          </a:xfrm>
        </p:grpSpPr>
        <p:sp>
          <p:nvSpPr>
            <p:cNvPr id="137" name="Rectangle"/>
            <p:cNvSpPr/>
            <p:nvPr/>
          </p:nvSpPr>
          <p:spPr>
            <a:xfrm>
              <a:off x="0" y="0"/>
              <a:ext cx="9906000" cy="293689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 defTabSz="958850">
                <a:spcBef>
                  <a:spcPts val="0"/>
                </a:spcBef>
                <a:defRPr b="0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The VI-SEEM project initiative is co-funded by the European Commission under the H2020 Research Infrastructures contract no. 675121"/>
            <p:cNvSpPr txBox="1"/>
            <p:nvPr/>
          </p:nvSpPr>
          <p:spPr>
            <a:xfrm>
              <a:off x="0" y="0"/>
              <a:ext cx="9906000" cy="451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 defTabSz="958850">
                <a:spcBef>
                  <a:spcPts val="0"/>
                </a:spcBef>
                <a:defRPr b="0" sz="1200">
                  <a:solidFill>
                    <a:srgbClr val="FFFFFF"/>
                  </a:solidFill>
                </a:defRPr>
              </a:pPr>
              <a:r>
                <a:t>The VI-SEEM project initiative is co-funded by the European Commission under the H2020 Research Infrastructures contract no. </a:t>
              </a:r>
              <a:r>
                <a:rPr b="1"/>
                <a:t>675121 </a:t>
              </a:r>
            </a:p>
          </p:txBody>
        </p:sp>
      </p:grpSp>
      <p:sp>
        <p:nvSpPr>
          <p:cNvPr id="140" name="Title 1"/>
          <p:cNvSpPr txBox="1"/>
          <p:nvPr>
            <p:ph type="title"/>
          </p:nvPr>
        </p:nvSpPr>
        <p:spPr>
          <a:xfrm>
            <a:off x="373062" y="3090166"/>
            <a:ext cx="6059489" cy="862014"/>
          </a:xfrm>
          <a:prstGeom prst="rect">
            <a:avLst/>
          </a:prstGeom>
          <a:ln w="12700">
            <a:noFill/>
            <a:miter lim="400000"/>
          </a:ln>
        </p:spPr>
        <p:txBody>
          <a:bodyPr/>
          <a:lstStyle>
            <a:lvl1pPr defTabSz="690372">
              <a:defRPr sz="2592"/>
            </a:lvl1pPr>
          </a:lstStyle>
          <a:p>
            <a:pPr/>
            <a:r>
              <a:t>Parallel programming with GPGPU coprocessors</a:t>
            </a:r>
          </a:p>
        </p:txBody>
      </p:sp>
      <p:sp>
        <p:nvSpPr>
          <p:cNvPr id="141" name="Subtitle 2"/>
          <p:cNvSpPr txBox="1"/>
          <p:nvPr>
            <p:ph type="body" sz="quarter" idx="1"/>
          </p:nvPr>
        </p:nvSpPr>
        <p:spPr>
          <a:xfrm>
            <a:off x="94801" y="4870305"/>
            <a:ext cx="6471370" cy="104298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b="0" sz="2000"/>
            </a:pPr>
            <a:r>
              <a:t>Petar Jovanović</a:t>
            </a:r>
          </a:p>
          <a:p>
            <a:pPr>
              <a:spcBef>
                <a:spcPts val="400"/>
              </a:spcBef>
              <a:defRPr b="0" sz="2000"/>
            </a:pPr>
            <a:r>
              <a:t>Institute of Physics Belgrade</a:t>
            </a:r>
          </a:p>
        </p:txBody>
      </p:sp>
      <p:pic>
        <p:nvPicPr>
          <p:cNvPr id="14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1031" y="1235376"/>
            <a:ext cx="2662102" cy="27472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209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210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12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GPU memory organization (2)</a:t>
            </a:r>
          </a:p>
        </p:txBody>
      </p:sp>
      <p:pic>
        <p:nvPicPr>
          <p:cNvPr id="213" name="image10.png" descr="image1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30359" y="1233359"/>
            <a:ext cx="4427641" cy="51674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215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216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18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Matrix multiplication example</a:t>
            </a:r>
          </a:p>
        </p:txBody>
      </p:sp>
      <p:sp>
        <p:nvSpPr>
          <p:cNvPr id="21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version:</a:t>
            </a:r>
            <a:br/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__global__ 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void matrixMulKernel(float* A, float* B, float* C, int width) {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int i;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int row = blockIdx.y*blockDim.y+threadIdx.y;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int col = blockIdx.x*blockDim.x+threadIdx.x;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if ((row&lt;width) &amp;&amp; (col&lt;width)) {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	float tmp = 0;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	for (i = 0; i &lt; width; ++i) 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		tmp += A[row*width+i]*B[i*width+col];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	C[row*width+col] = tmp;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221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222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24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>
            <a:lvl1pPr defTabSz="910907">
              <a:defRPr sz="3609"/>
            </a:lvl1pPr>
          </a:lstStyle>
          <a:p>
            <a:pPr/>
            <a:r>
              <a:t>Matrix multiplication w/ shared memory</a:t>
            </a:r>
          </a:p>
        </p:txBody>
      </p:sp>
      <p:sp>
        <p:nvSpPr>
          <p:cNvPr id="225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#define TILE_WIDTH 32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__global__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void matrixMulKernel(float* A, float* B, float* C, int width) {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__shared__ float sA[TILE_WIDTH][TILE_WIDTH];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__shared__ float sB[TILE_WIDTH][TILE_WIDTH];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int bx=blockIdx.x, by=blockIdx.y;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int tx=threadIdx.x, ty=threadIdx.y;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int row = by*TILE_WIDTH+ty;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int col = bx*TILE_WIDTH+tx;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float tmp = 0;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for (int i = 0; i &lt; width/TILE_WIDTH; ++i) {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sA[ty][tx] = A[row*width+i*TILE_WIDTH+tx];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sB[ty][tx] = B[(i*TILE_WIDTH+ty)*width+col];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__syncthreads();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for (int j = 0; j &lt; TILE_WIDTH; ++j) {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	tmp += sA[ty][j]*sB[j][tx];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}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	__syncthreads();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}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	C[row*width+col] = tmp;</a:t>
            </a:r>
          </a:p>
          <a:p>
            <a:pPr marL="0" indent="0" defTabSz="556132">
              <a:spcBef>
                <a:spcPts val="300"/>
              </a:spcBef>
              <a:buClrTx/>
              <a:buSzTx/>
              <a:buNone/>
              <a:defRPr b="1" sz="116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227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228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30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Questions</a:t>
            </a:r>
          </a:p>
        </p:txBody>
      </p:sp>
      <p:sp>
        <p:nvSpPr>
          <p:cNvPr id="231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</a:lvl1pPr>
          </a:lstStyle>
          <a:p>
            <a:pPr/>
            <a:r>
              <a:t>Thank you for your attention.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44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45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47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148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Introduction</a:t>
            </a:r>
          </a:p>
          <a:p>
            <a:pPr/>
            <a:r>
              <a:t>The von Neumann architecture</a:t>
            </a:r>
          </a:p>
          <a:p>
            <a:pPr/>
            <a:r>
              <a:t>CPU vs GPU architecture</a:t>
            </a:r>
          </a:p>
          <a:p>
            <a:pPr/>
            <a:r>
              <a:t>Heterogeneous execution model</a:t>
            </a:r>
          </a:p>
          <a:p>
            <a:pPr/>
            <a:r>
              <a:t>Code for GPUs</a:t>
            </a:r>
          </a:p>
          <a:p>
            <a:pPr/>
            <a:r>
              <a:t>CUDA kernel example</a:t>
            </a:r>
          </a:p>
          <a:p>
            <a:pPr/>
            <a:r>
              <a:t>GPU memory organization</a:t>
            </a:r>
          </a:p>
          <a:p>
            <a:pPr/>
            <a:r>
              <a:t>Matrix multiplication example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50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51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53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Introduction</a:t>
            </a:r>
          </a:p>
        </p:txBody>
      </p:sp>
      <p:sp>
        <p:nvSpPr>
          <p:cNvPr id="15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With the introduction of CUDA, graphical processing units (GPUs) became usable for general purpose computation.</a:t>
            </a:r>
          </a:p>
          <a:p>
            <a:pPr/>
            <a:r>
              <a:t>For some types of work GPU can bring significant speedup over traditional CPU.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56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57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59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The von Neumann architecture</a:t>
            </a:r>
          </a:p>
        </p:txBody>
      </p:sp>
      <p:pic>
        <p:nvPicPr>
          <p:cNvPr id="160" name="image6.gif" descr="image6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16651" y="1585797"/>
            <a:ext cx="5936778" cy="48150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62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63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65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CPU vs GPU architecture</a:t>
            </a:r>
          </a:p>
        </p:txBody>
      </p:sp>
      <p:sp>
        <p:nvSpPr>
          <p:cNvPr id="166" name="CustomShape 1"/>
          <p:cNvSpPr/>
          <p:nvPr/>
        </p:nvSpPr>
        <p:spPr>
          <a:xfrm>
            <a:off x="366120" y="1554479"/>
            <a:ext cx="7606080" cy="246888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algn="l">
              <a:spcBef>
                <a:spcPts val="0"/>
              </a:spcBef>
              <a:defRPr b="0" sz="1800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67" name="TextShape 3"/>
          <p:cNvSpPr txBox="1"/>
          <p:nvPr/>
        </p:nvSpPr>
        <p:spPr>
          <a:xfrm>
            <a:off x="192239" y="3749040"/>
            <a:ext cx="4654082" cy="1656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l">
              <a:spcBef>
                <a:spcPts val="0"/>
              </a:spcBef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CPU (</a:t>
            </a:r>
            <a:r>
              <a:rPr sz="2000"/>
              <a:t>latency oriented design</a:t>
            </a:r>
            <a:r>
              <a:t>):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Large caches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Sophisticated control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Powerful ALU</a:t>
            </a:r>
          </a:p>
        </p:txBody>
      </p:sp>
      <p:sp>
        <p:nvSpPr>
          <p:cNvPr id="168" name="TextShape 5"/>
          <p:cNvSpPr txBox="1"/>
          <p:nvPr/>
        </p:nvSpPr>
        <p:spPr>
          <a:xfrm>
            <a:off x="4785479" y="3749040"/>
            <a:ext cx="5120642" cy="2392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l">
              <a:spcBef>
                <a:spcPts val="0"/>
              </a:spcBef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GPU (</a:t>
            </a:r>
            <a:r>
              <a:rPr sz="2000"/>
              <a:t>throughput oriented design</a:t>
            </a:r>
            <a:r>
              <a:t>):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Small caches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Simple control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Energy efficient ALUs</a:t>
            </a:r>
          </a:p>
          <a:p>
            <a:pPr marL="240631" indent="-240631" algn="l">
              <a:spcBef>
                <a:spcPts val="0"/>
              </a:spcBef>
              <a:buSzPct val="60000"/>
              <a:buBlip>
                <a:blip r:embed="rId3"/>
              </a:buBlip>
              <a:defRPr b="0">
                <a:latin typeface="Verdana"/>
                <a:ea typeface="Verdana"/>
                <a:cs typeface="Verdana"/>
                <a:sym typeface="Verdana"/>
              </a:defRPr>
            </a:pPr>
            <a:r>
              <a:t>Latencies compensated by large number of threads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70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71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73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Heterogeneous execution model</a:t>
            </a:r>
          </a:p>
        </p:txBody>
      </p:sp>
      <p:sp>
        <p:nvSpPr>
          <p:cNvPr id="17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b="1"/>
              <a:t>Host</a:t>
            </a:r>
            <a:r>
              <a:t> — a CPU which executes the main program in serial.</a:t>
            </a:r>
          </a:p>
          <a:p>
            <a:pPr/>
            <a:r>
              <a:rPr b="1"/>
              <a:t>Device</a:t>
            </a:r>
            <a:r>
              <a:t> — a GPU which executes parallel portions of the code.</a:t>
            </a:r>
          </a:p>
          <a:p>
            <a:pPr/>
            <a:r>
              <a:t>Memory spaces are separate*</a:t>
            </a:r>
          </a:p>
          <a:p>
            <a:pPr lvl="1" marL="836612" indent="-358775"/>
            <a:r>
              <a:t>Allocation and data movement is the responsibility of the programmer.</a:t>
            </a:r>
          </a:p>
        </p:txBody>
      </p:sp>
      <p:grpSp>
        <p:nvGrpSpPr>
          <p:cNvPr id="189" name="Group"/>
          <p:cNvGrpSpPr/>
          <p:nvPr/>
        </p:nvGrpSpPr>
        <p:grpSpPr>
          <a:xfrm>
            <a:off x="3254261" y="3486534"/>
            <a:ext cx="6107243" cy="2792420"/>
            <a:chOff x="0" y="0"/>
            <a:chExt cx="6107242" cy="2792418"/>
          </a:xfrm>
        </p:grpSpPr>
        <p:grpSp>
          <p:nvGrpSpPr>
            <p:cNvPr id="177" name="Rounded Rectangle 4"/>
            <p:cNvGrpSpPr/>
            <p:nvPr/>
          </p:nvGrpSpPr>
          <p:grpSpPr>
            <a:xfrm>
              <a:off x="1101" y="0"/>
              <a:ext cx="3106758" cy="548641"/>
              <a:chOff x="0" y="0"/>
              <a:chExt cx="3106757" cy="548640"/>
            </a:xfrm>
          </p:grpSpPr>
          <p:sp>
            <p:nvSpPr>
              <p:cNvPr id="175" name="Rounded Rectangle"/>
              <p:cNvSpPr/>
              <p:nvPr/>
            </p:nvSpPr>
            <p:spPr>
              <a:xfrm>
                <a:off x="0" y="0"/>
                <a:ext cx="3106758" cy="548641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76" name="Serial code"/>
              <p:cNvSpPr txBox="1"/>
              <p:nvPr/>
            </p:nvSpPr>
            <p:spPr>
              <a:xfrm>
                <a:off x="26781" y="26781"/>
                <a:ext cx="3053195" cy="4370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Serial code</a:t>
                </a:r>
              </a:p>
            </p:txBody>
          </p:sp>
        </p:grpSp>
        <p:grpSp>
          <p:nvGrpSpPr>
            <p:cNvPr id="180" name="Rounded Rectangle 5"/>
            <p:cNvGrpSpPr/>
            <p:nvPr/>
          </p:nvGrpSpPr>
          <p:grpSpPr>
            <a:xfrm>
              <a:off x="0" y="1121883"/>
              <a:ext cx="3108961" cy="548641"/>
              <a:chOff x="0" y="0"/>
              <a:chExt cx="3108960" cy="548640"/>
            </a:xfrm>
          </p:grpSpPr>
          <p:sp>
            <p:nvSpPr>
              <p:cNvPr id="178" name="Rounded Rectangle"/>
              <p:cNvSpPr/>
              <p:nvPr/>
            </p:nvSpPr>
            <p:spPr>
              <a:xfrm>
                <a:off x="0" y="0"/>
                <a:ext cx="3108961" cy="548641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79" name="Kernel invocation"/>
              <p:cNvSpPr txBox="1"/>
              <p:nvPr/>
            </p:nvSpPr>
            <p:spPr>
              <a:xfrm>
                <a:off x="26781" y="26781"/>
                <a:ext cx="3055398" cy="4370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Kernel invocation</a:t>
                </a:r>
              </a:p>
            </p:txBody>
          </p:sp>
        </p:grpSp>
        <p:sp>
          <p:nvSpPr>
            <p:cNvPr id="181" name="Down Arrow 6"/>
            <p:cNvSpPr/>
            <p:nvPr/>
          </p:nvSpPr>
          <p:spPr>
            <a:xfrm>
              <a:off x="1433295" y="616941"/>
              <a:ext cx="242372" cy="451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5805"/>
                  </a:moveTo>
                  <a:lnTo>
                    <a:pt x="5400" y="15805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5805"/>
                  </a:lnTo>
                  <a:lnTo>
                    <a:pt x="21600" y="15805"/>
                  </a:lnTo>
                  <a:lnTo>
                    <a:pt x="10800" y="21600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58850">
                <a:defRPr>
                  <a:solidFill>
                    <a:srgbClr val="103152"/>
                  </a:solidFill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grpSp>
          <p:nvGrpSpPr>
            <p:cNvPr id="184" name="Rounded Rectangle 7"/>
            <p:cNvGrpSpPr/>
            <p:nvPr/>
          </p:nvGrpSpPr>
          <p:grpSpPr>
            <a:xfrm>
              <a:off x="20195" y="2243778"/>
              <a:ext cx="3108961" cy="548641"/>
              <a:chOff x="0" y="0"/>
              <a:chExt cx="3108960" cy="548640"/>
            </a:xfrm>
          </p:grpSpPr>
          <p:sp>
            <p:nvSpPr>
              <p:cNvPr id="182" name="Rounded Rectangle"/>
              <p:cNvSpPr/>
              <p:nvPr/>
            </p:nvSpPr>
            <p:spPr>
              <a:xfrm>
                <a:off x="0" y="0"/>
                <a:ext cx="3108961" cy="548641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83" name="More serial code"/>
              <p:cNvSpPr txBox="1"/>
              <p:nvPr/>
            </p:nvSpPr>
            <p:spPr>
              <a:xfrm>
                <a:off x="26781" y="26781"/>
                <a:ext cx="3055398" cy="4370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 defTabSz="958850">
                  <a:defRPr>
                    <a:solidFill>
                      <a:srgbClr val="103152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More serial code</a:t>
                </a:r>
              </a:p>
            </p:txBody>
          </p:sp>
        </p:grpSp>
        <p:sp>
          <p:nvSpPr>
            <p:cNvPr id="185" name="Down Arrow 8"/>
            <p:cNvSpPr/>
            <p:nvPr/>
          </p:nvSpPr>
          <p:spPr>
            <a:xfrm>
              <a:off x="1453491" y="1738838"/>
              <a:ext cx="242372" cy="451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5805"/>
                  </a:moveTo>
                  <a:lnTo>
                    <a:pt x="5400" y="15805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5805"/>
                  </a:lnTo>
                  <a:lnTo>
                    <a:pt x="21600" y="15805"/>
                  </a:lnTo>
                  <a:lnTo>
                    <a:pt x="10800" y="21600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58850">
                <a:defRPr>
                  <a:solidFill>
                    <a:srgbClr val="103152"/>
                  </a:solidFill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graphicFrame>
          <p:nvGraphicFramePr>
            <p:cNvPr id="186" name="Table 9"/>
            <p:cNvGraphicFramePr/>
            <p:nvPr/>
          </p:nvGraphicFramePr>
          <p:xfrm>
            <a:off x="4148766" y="561859"/>
            <a:ext cx="1645921" cy="1645921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274320"/>
                  <a:gridCol w="274320"/>
                  <a:gridCol w="274320"/>
                  <a:gridCol w="274320"/>
                  <a:gridCol w="274320"/>
                  <a:gridCol w="274320"/>
                </a:tblGrid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274320"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l">
                          <a:spcBef>
                            <a:spcPts val="0"/>
                          </a:spcBef>
                          <a:defRPr sz="1300">
                            <a:latin typeface="Verdana"/>
                            <a:ea typeface="Verdana"/>
                            <a:cs typeface="Verdana"/>
                            <a:sym typeface="Verdana"/>
                          </a:defRPr>
                        </a:pPr>
                      </a:p>
                    </a:txBody>
                    <a:tcPr marL="36095" marR="36095" marT="36095" marB="36095" anchor="t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87" name="TextBox 11"/>
            <p:cNvSpPr txBox="1"/>
            <p:nvPr/>
          </p:nvSpPr>
          <p:spPr>
            <a:xfrm>
              <a:off x="3948232" y="33048"/>
              <a:ext cx="2159011" cy="4370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103152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CUDA threads</a:t>
              </a:r>
            </a:p>
          </p:txBody>
        </p:sp>
        <p:sp>
          <p:nvSpPr>
            <p:cNvPr id="188" name="Right Arrow 12"/>
            <p:cNvSpPr/>
            <p:nvPr/>
          </p:nvSpPr>
          <p:spPr>
            <a:xfrm>
              <a:off x="3289449" y="1255921"/>
              <a:ext cx="738134" cy="264291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58850">
                <a:defRPr>
                  <a:solidFill>
                    <a:srgbClr val="103152"/>
                  </a:solidFill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91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92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194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Code for GPUs </a:t>
            </a:r>
          </a:p>
        </p:txBody>
      </p:sp>
      <p:sp>
        <p:nvSpPr>
          <p:cNvPr id="195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CUDA C program is written as follows: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Serial parts in host C code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Parallel parts in device SIMD kernel C code</a:t>
            </a:r>
          </a:p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Source code is compiled separately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Standard C/C++ code for the CPU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Device code in PTX – compiled just-in-time for the exact device</a:t>
            </a:r>
          </a:p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Use the </a:t>
            </a:r>
            <a:r>
              <a:rPr>
                <a:latin typeface="Lucida Console"/>
                <a:ea typeface="Lucida Console"/>
                <a:cs typeface="Lucida Console"/>
                <a:sym typeface="Lucida Console"/>
              </a:rPr>
              <a:t>nvcc</a:t>
            </a:r>
            <a:r>
              <a:t> for compilation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PTX is an assembly format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Specific binary code for the GPU devices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197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198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00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CUDA kernel example</a:t>
            </a:r>
          </a:p>
        </p:txBody>
      </p:sp>
      <p:sp>
        <p:nvSpPr>
          <p:cNvPr id="201" name="TextBox 5"/>
          <p:cNvSpPr txBox="1"/>
          <p:nvPr/>
        </p:nvSpPr>
        <p:spPr>
          <a:xfrm>
            <a:off x="594908" y="1410149"/>
            <a:ext cx="8824511" cy="4807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// Kernel definition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__global__ void VecAdd(float* A, float* B, float* C)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int i = threadIdx.x;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C[i] = A[i] + B[i];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}</a:t>
            </a:r>
          </a:p>
          <a:p>
            <a:pPr algn="l"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int main()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...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// Kernel invocation with N threads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VecAdd&lt;&lt;&lt;1, N&gt;&gt;&gt;(A, B, C);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...</a:t>
            </a:r>
          </a:p>
          <a:p>
            <a:pPr algn="l">
              <a:spcBef>
                <a:spcPts val="400"/>
              </a:spcBef>
              <a:defRPr sz="1900">
                <a:solidFill>
                  <a:schemeClr val="accent1">
                    <a:satOff val="-19091"/>
                    <a:lumOff val="-11921"/>
                  </a:schemeClr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Footer Placeholder 3"/>
          <p:cNvGrpSpPr/>
          <p:nvPr/>
        </p:nvGrpSpPr>
        <p:grpSpPr>
          <a:xfrm>
            <a:off x="0" y="6564313"/>
            <a:ext cx="9906000" cy="324385"/>
            <a:chOff x="0" y="0"/>
            <a:chExt cx="9906000" cy="324384"/>
          </a:xfrm>
        </p:grpSpPr>
        <p:sp>
          <p:nvSpPr>
            <p:cNvPr id="203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</a:p>
          </p:txBody>
        </p:sp>
        <p:sp>
          <p:nvSpPr>
            <p:cNvPr id="204" name="VI-SEEM REG CL, 11-13 Oct 2017         2"/>
            <p:cNvSpPr txBox="1"/>
            <p:nvPr/>
          </p:nvSpPr>
          <p:spPr>
            <a:xfrm>
              <a:off x="0" y="0"/>
              <a:ext cx="9906000" cy="324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91" tIns="47891" rIns="47891" bIns="47891" numCol="1" anchor="t">
              <a:spAutoFit/>
            </a:bodyPr>
            <a:lstStyle/>
            <a:p>
              <a:pPr algn="ctr">
                <a:spcBef>
                  <a:spcPts val="0"/>
                </a:spcBef>
                <a:defRPr b="0" sz="1300">
                  <a:solidFill>
                    <a:srgbClr val="FFFFFF"/>
                  </a:solidFill>
                </a:defRPr>
              </a:pPr>
              <a:r>
                <a:t>VI-SEEM REG CL, 11-13 Oct 2017 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					</a:t>
              </a:r>
              <a:r>
                <a:rPr>
                  <a:latin typeface="Arial Unicode MS"/>
                  <a:ea typeface="Arial Unicode MS"/>
                  <a:cs typeface="Arial Unicode MS"/>
                  <a:sym typeface="Arial Unicode MS"/>
                </a:rPr>
                <a:t>2</a:t>
              </a:r>
            </a:p>
          </p:txBody>
        </p:sp>
      </p:grpSp>
      <p:sp>
        <p:nvSpPr>
          <p:cNvPr id="206" name="Title 1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GPU memory organization (1)</a:t>
            </a:r>
          </a:p>
        </p:txBody>
      </p:sp>
      <p:sp>
        <p:nvSpPr>
          <p:cNvPr id="207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Registers (local memory) are per-thread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b="1"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very low </a:t>
            </a:r>
            <a:r>
              <a:rPr b="0"/>
              <a:t>latency, </a:t>
            </a:r>
            <a:r>
              <a:t>very high </a:t>
            </a:r>
            <a:r>
              <a:rPr b="0"/>
              <a:t>throughput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limited resource, used for automatic variables</a:t>
            </a:r>
          </a:p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Shared memory (and L1 cache) is per-block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b="1"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low</a:t>
            </a:r>
            <a:r>
              <a:rPr b="0"/>
              <a:t> latency, </a:t>
            </a:r>
            <a:r>
              <a:t>high</a:t>
            </a:r>
            <a:r>
              <a:rPr b="0"/>
              <a:t> throughput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can yield significant performance boost, depends on algorithm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programmer is responsible for its usage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shared/cache split can be controlled using the API</a:t>
            </a:r>
          </a:p>
          <a:p>
            <a:pPr>
              <a:buClr>
                <a:srgbClr val="2165A8"/>
              </a:buClr>
              <a:defRPr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Global memory is visible to all threads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b="1"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high</a:t>
            </a:r>
            <a:r>
              <a:rPr b="0"/>
              <a:t> latency, </a:t>
            </a:r>
            <a:r>
              <a:t>moderate </a:t>
            </a:r>
            <a:r>
              <a:rPr b="0"/>
              <a:t>throughput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memory allocated with cudaMalloc is global</a:t>
            </a:r>
          </a:p>
          <a:p>
            <a:pPr lvl="1" marL="777875" indent="-300037">
              <a:lnSpc>
                <a:spcPct val="100000"/>
              </a:lnSpc>
              <a:spcBef>
                <a:spcPts val="400"/>
              </a:spcBef>
              <a:buClr>
                <a:srgbClr val="2165A8"/>
              </a:buClr>
              <a:defRPr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has the highest capacity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EEGRID-ppt-template">
  <a:themeElements>
    <a:clrScheme name="SEEGRID-ppt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SEEGRID-ppt-templat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SEEGRID-ppt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EEGRID-ppt-template">
  <a:themeElements>
    <a:clrScheme name="SEEGRID-ppt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SEEGRID-ppt-templat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SEEGRID-ppt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