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51"/>
  </p:notesMasterIdLst>
  <p:handoutMasterIdLst>
    <p:handoutMasterId r:id="rId52"/>
  </p:handoutMasterIdLst>
  <p:sldIdLst>
    <p:sldId id="286" r:id="rId2"/>
    <p:sldId id="289" r:id="rId3"/>
    <p:sldId id="332" r:id="rId4"/>
    <p:sldId id="290" r:id="rId5"/>
    <p:sldId id="333" r:id="rId6"/>
    <p:sldId id="334" r:id="rId7"/>
    <p:sldId id="291" r:id="rId8"/>
    <p:sldId id="336" r:id="rId9"/>
    <p:sldId id="337" r:id="rId10"/>
    <p:sldId id="292" r:id="rId11"/>
    <p:sldId id="297" r:id="rId12"/>
    <p:sldId id="296" r:id="rId13"/>
    <p:sldId id="298" r:id="rId14"/>
    <p:sldId id="300" r:id="rId15"/>
    <p:sldId id="301" r:id="rId16"/>
    <p:sldId id="302" r:id="rId17"/>
    <p:sldId id="303" r:id="rId18"/>
    <p:sldId id="293" r:id="rId19"/>
    <p:sldId id="304" r:id="rId20"/>
    <p:sldId id="305" r:id="rId21"/>
    <p:sldId id="306" r:id="rId22"/>
    <p:sldId id="294" r:id="rId23"/>
    <p:sldId id="307" r:id="rId24"/>
    <p:sldId id="308" r:id="rId25"/>
    <p:sldId id="309" r:id="rId26"/>
    <p:sldId id="311" r:id="rId27"/>
    <p:sldId id="310" r:id="rId28"/>
    <p:sldId id="313" r:id="rId29"/>
    <p:sldId id="312" r:id="rId30"/>
    <p:sldId id="314" r:id="rId31"/>
    <p:sldId id="315" r:id="rId32"/>
    <p:sldId id="316" r:id="rId33"/>
    <p:sldId id="317" r:id="rId34"/>
    <p:sldId id="318" r:id="rId35"/>
    <p:sldId id="320" r:id="rId36"/>
    <p:sldId id="339" r:id="rId37"/>
    <p:sldId id="319" r:id="rId38"/>
    <p:sldId id="322" r:id="rId39"/>
    <p:sldId id="323" r:id="rId40"/>
    <p:sldId id="324" r:id="rId41"/>
    <p:sldId id="325" r:id="rId42"/>
    <p:sldId id="326" r:id="rId43"/>
    <p:sldId id="327" r:id="rId44"/>
    <p:sldId id="338" r:id="rId45"/>
    <p:sldId id="328" r:id="rId46"/>
    <p:sldId id="329" r:id="rId47"/>
    <p:sldId id="331" r:id="rId48"/>
    <p:sldId id="330" r:id="rId49"/>
    <p:sldId id="335" r:id="rId50"/>
  </p:sldIdLst>
  <p:sldSz cx="9906000" cy="6858000" type="A4"/>
  <p:notesSz cx="10234613" cy="7099300"/>
  <p:defaultTextStyle>
    <a:defPPr>
      <a:defRPr lang="en-US"/>
    </a:defPPr>
    <a:lvl1pPr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27">
          <p15:clr>
            <a:srgbClr val="A4A3A4"/>
          </p15:clr>
        </p15:guide>
        <p15:guide id="2" pos="3107">
          <p15:clr>
            <a:srgbClr val="A4A3A4"/>
          </p15:clr>
        </p15:guide>
        <p15:guide id="3" orient="horz" pos="2235">
          <p15:clr>
            <a:srgbClr val="A4A3A4"/>
          </p15:clr>
        </p15:guide>
        <p15:guide id="4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78AC"/>
    <a:srgbClr val="0B7BCF"/>
    <a:srgbClr val="0879BE"/>
    <a:srgbClr val="CF4901"/>
    <a:srgbClr val="EDCFCB"/>
    <a:srgbClr val="E85E15"/>
    <a:srgbClr val="F6E9E7"/>
    <a:srgbClr val="F8C092"/>
    <a:srgbClr val="919789"/>
    <a:srgbClr val="8D9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9" autoAdjust="0"/>
    <p:restoredTop sz="94407" autoAdjust="0"/>
  </p:normalViewPr>
  <p:slideViewPr>
    <p:cSldViewPr snapToGrid="0">
      <p:cViewPr varScale="1">
        <p:scale>
          <a:sx n="87" d="100"/>
          <a:sy n="87" d="100"/>
        </p:scale>
        <p:origin x="-100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1098" y="-78"/>
      </p:cViewPr>
      <p:guideLst>
        <p:guide orient="horz" pos="2127"/>
        <p:guide orient="horz" pos="2235"/>
        <p:guide pos="3107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6595" y="0"/>
            <a:ext cx="4436371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250"/>
            <a:ext cx="4434725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6595" y="6742250"/>
            <a:ext cx="4436371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DC3300D-5115-4BAB-93FC-246CDC56F3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4723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888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97225" y="531813"/>
            <a:ext cx="3846513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518" y="3373628"/>
            <a:ext cx="7507579" cy="319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888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67882BFB-C195-4ABC-8201-A723AE96FA5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33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882BFB-C195-4ABC-8201-A723AE96FA51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674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882BFB-C195-4ABC-8201-A723AE96FA51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109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882BFB-C195-4ABC-8201-A723AE96FA51}" type="slidenum">
              <a:rPr lang="en-GB" smtClean="0"/>
              <a:pPr>
                <a:defRPr/>
              </a:pPr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147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 dirty="0">
              <a:solidFill>
                <a:schemeClr val="tx1"/>
              </a:solidFill>
            </a:endParaRPr>
          </a:p>
        </p:txBody>
      </p:sp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523982" y="1644328"/>
            <a:ext cx="593873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kern="1200" dirty="0" smtClean="0">
                <a:solidFill>
                  <a:schemeClr val="accent5"/>
                </a:solidFill>
                <a:effectLst/>
                <a:latin typeface="Arial" charset="0"/>
                <a:ea typeface="+mn-ea"/>
                <a:cs typeface="Arial" charset="0"/>
              </a:rPr>
              <a:t>VRE for regional Interdisciplinary communities in Southeast Europe and the Eastern Mediterranean 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531476" name="Rectangle 20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373063" y="3090167"/>
            <a:ext cx="6059487" cy="862012"/>
          </a:xfrm>
          <a:noFill/>
          <a:ln>
            <a:solidFill>
              <a:srgbClr val="CF4901"/>
            </a:solidFill>
          </a:ln>
        </p:spPr>
        <p:txBody>
          <a:bodyPr lIns="91440" tIns="45720" rIns="91440" bIns="45720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Presentation Title</a:t>
            </a:r>
            <a:endParaRPr lang="el-GR" dirty="0"/>
          </a:p>
        </p:txBody>
      </p:sp>
      <p:sp>
        <p:nvSpPr>
          <p:cNvPr id="531484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7176" y="4870305"/>
            <a:ext cx="6076950" cy="1042988"/>
          </a:xfrm>
        </p:spPr>
        <p:txBody>
          <a:bodyPr lIns="91440" tIns="45720" rIns="91440" bIns="45720"/>
          <a:lstStyle>
            <a:lvl1pPr marL="0" indent="0" algn="r">
              <a:buFont typeface="Wingdings" pitchFamily="2" charset="2"/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l-GR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78600"/>
            <a:ext cx="9906000" cy="293688"/>
          </a:xfrm>
          <a:solidFill>
            <a:srgbClr val="FA7F34"/>
          </a:solidFill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/>
              <a:t>The VI-SEEM project is funded by the European Commission under the Horizon 2020 Research Infrastructures contract no. 675121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99617" cy="1125538"/>
          </a:xfrm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A76B4658-FCC5-4CDB-9784-5FF6DD787B1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7" y="0"/>
            <a:ext cx="1106384" cy="114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863" y="-4763"/>
            <a:ext cx="2428875" cy="6578601"/>
          </a:xfrm>
        </p:spPr>
        <p:txBody>
          <a:bodyPr vert="eaVert"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4763" y="-4763"/>
            <a:ext cx="7134226" cy="6578601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B930F3A1-B166-4D69-8477-CCAB873DA52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03486" cy="1125538"/>
          </a:xfrm>
          <a:solidFill>
            <a:srgbClr val="FA7F34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solidFill>
            <a:srgbClr val="FA7F34"/>
          </a:solidFill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486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0853997F-61B1-49DA-BEC2-58B8ACB1542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8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613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</a:t>
            </a:r>
            <a:fld id="{DE6330F6-36BC-487E-AE94-F059D3DE287E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7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A2DD1F75-6E2B-46FE-8A0E-E34258FCE06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r>
              <a:rPr lang="en-US" dirty="0" smtClean="0"/>
              <a:t>VI-SEEM PSC02 Meeting – Virtual meeting, 20 April 2016					</a:t>
            </a:r>
            <a:fld id="{70F2B333-24EA-4DE2-9D5F-F92EB53737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C4F27B07-17D4-47C8-8354-F713D29961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25213920-E3B8-4A6D-8C9A-E5B568FD3FE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719E5E8B-E1C6-4771-B7BC-F2F414FDFFE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134351" cy="1125538"/>
          </a:xfrm>
          <a:prstGeom prst="rect">
            <a:avLst/>
          </a:prstGeom>
          <a:solidFill>
            <a:srgbClr val="FA7F34"/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5785" tIns="47892" rIns="95785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title</a:t>
            </a:r>
            <a:r>
              <a:rPr lang="el-GR" dirty="0" smtClean="0"/>
              <a:t> </a:t>
            </a:r>
            <a:r>
              <a:rPr lang="el-GR" dirty="0" err="1" smtClean="0"/>
              <a:t>style</a:t>
            </a:r>
            <a:endParaRPr lang="el-G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8" y="1652588"/>
            <a:ext cx="95186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text</a:t>
            </a:r>
            <a:r>
              <a:rPr lang="el-GR" dirty="0" smtClean="0"/>
              <a:t> </a:t>
            </a:r>
            <a:r>
              <a:rPr lang="el-GR" dirty="0" err="1" smtClean="0"/>
              <a:t>styles</a:t>
            </a:r>
            <a:endParaRPr lang="el-GR" dirty="0" smtClean="0"/>
          </a:p>
          <a:p>
            <a:pPr lvl="1"/>
            <a:r>
              <a:rPr lang="el-GR" dirty="0" err="1" smtClean="0"/>
              <a:t>Second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  <a:p>
            <a:pPr lvl="2"/>
            <a:r>
              <a:rPr lang="el-GR" dirty="0" err="1" smtClean="0"/>
              <a:t>Third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64313"/>
            <a:ext cx="9906000" cy="293687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300" b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VI-SEEM PSC02 Meeting – Virtual meeting, 20 April 2016	</a:t>
            </a:r>
            <a:r>
              <a:rPr lang="en-US" dirty="0" smtClean="0"/>
              <a:t>				</a:t>
            </a:r>
            <a:fld id="{711545AC-028C-461E-87A2-BB0A701371C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159828"/>
            <a:ext cx="9906000" cy="49480"/>
          </a:xfrm>
          <a:prstGeom prst="rect">
            <a:avLst/>
          </a:prstGeom>
          <a:solidFill>
            <a:srgbClr val="CF4901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1114301"/>
            <a:ext cx="9906000" cy="494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1" r:id="rId5"/>
    <p:sldLayoutId id="2147483699" r:id="rId6"/>
    <p:sldLayoutId id="2147483692" r:id="rId7"/>
    <p:sldLayoutId id="2147483693" r:id="rId8"/>
    <p:sldLayoutId id="2147483700" r:id="rId9"/>
    <p:sldLayoutId id="2147483701" r:id="rId10"/>
    <p:sldLayoutId id="2147483694" r:id="rId11"/>
  </p:sldLayoutIdLst>
  <p:hf hdr="0" dt="0"/>
  <p:txStyles>
    <p:titleStyle>
      <a:lvl1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2pPr>
      <a:lvl3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3pPr>
      <a:lvl4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4pPr>
      <a:lvl5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5pPr>
      <a:lvl6pPr marL="4572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6pPr>
      <a:lvl7pPr marL="9144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7pPr>
      <a:lvl8pPr marL="13716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8pPr>
      <a:lvl9pPr marL="18288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8775" indent="-358775" algn="l" defTabSz="95885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300038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2pPr>
      <a:lvl3pPr marL="1196975" indent="-238125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3pPr>
      <a:lvl4pPr marL="1674813" indent="-238125" algn="l" defTabSz="958850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155825" indent="-239713" algn="l" defTabSz="958850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5pPr>
      <a:lvl6pPr marL="26130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30702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35274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39846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pages.tacc.utexas.edu/~eijkhout/pcse/html/" TargetMode="External"/><Relationship Id="rId7" Type="http://schemas.openxmlformats.org/officeDocument/2006/relationships/hyperlink" Target="http://www.mcs.anl.gov/research/projects/mpi/tutorial/mpiexmpl/" TargetMode="External"/><Relationship Id="rId2" Type="http://schemas.openxmlformats.org/officeDocument/2006/relationships/hyperlink" Target="https://computing.llnl.gov/tutorials/openM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ople.sc.fsu.edu/~jburkardt/c_src/mpi/mpi.html" TargetMode="External"/><Relationship Id="rId5" Type="http://schemas.openxmlformats.org/officeDocument/2006/relationships/hyperlink" Target="https://people.sc.fsu.edu/~jburkardt/c_src/openmp/openmp.html" TargetMode="External"/><Relationship Id="rId4" Type="http://schemas.openxmlformats.org/officeDocument/2006/relationships/hyperlink" Target="https://computing.llnl.gov/tutorials/mpi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 sz="quarter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sz="3600" dirty="0" smtClean="0"/>
              <a:t>Parallel programming with OpenMP and MPI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sz="quarter" idx="1"/>
          </p:nvPr>
        </p:nvSpPr>
        <p:spPr>
          <a:xfrm>
            <a:off x="94802" y="4870305"/>
            <a:ext cx="6471368" cy="1042988"/>
          </a:xfrm>
        </p:spPr>
        <p:txBody>
          <a:bodyPr/>
          <a:lstStyle/>
          <a:p>
            <a:pPr eaLnBrk="1" hangingPunct="1"/>
            <a:r>
              <a:rPr lang="en-US" sz="2000" b="0" dirty="0" smtClean="0"/>
              <a:t>Vladimir Lon</a:t>
            </a:r>
            <a:r>
              <a:rPr lang="sr-Latn-CS" sz="2000" b="0" dirty="0" smtClean="0"/>
              <a:t>čar</a:t>
            </a:r>
            <a:endParaRPr lang="en-US" sz="2000" b="0" dirty="0" smtClean="0"/>
          </a:p>
          <a:p>
            <a:pPr eaLnBrk="1" hangingPunct="1"/>
            <a:r>
              <a:rPr lang="en-US" sz="2000" b="0" dirty="0" smtClean="0"/>
              <a:t>Institute of Physics Belgrade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 defTabSz="958850"/>
            <a:r>
              <a:rPr lang="en-US" dirty="0"/>
              <a:t>The </a:t>
            </a:r>
            <a:r>
              <a:rPr lang="en-US" dirty="0" smtClean="0"/>
              <a:t>VI-SEEM project initiative </a:t>
            </a:r>
            <a:r>
              <a:rPr lang="en-US" dirty="0"/>
              <a:t>is co-funded by the European Commission under the </a:t>
            </a:r>
            <a:r>
              <a:rPr lang="en-US" dirty="0" smtClean="0"/>
              <a:t>H2020 Research </a:t>
            </a:r>
            <a:r>
              <a:rPr lang="en-US" dirty="0"/>
              <a:t>Infrastructures contract no. </a:t>
            </a:r>
            <a:r>
              <a:rPr lang="en-US" b="1" dirty="0"/>
              <a:t>675121 </a:t>
            </a:r>
            <a:endParaRPr lang="en-US" dirty="0"/>
          </a:p>
          <a:p>
            <a:pPr defTabSz="958850"/>
            <a:endParaRPr lang="el-GR" dirty="0"/>
          </a:p>
        </p:txBody>
      </p:sp>
      <p:pic>
        <p:nvPicPr>
          <p:cNvPr id="102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031" y="1235376"/>
            <a:ext cx="2662101" cy="274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74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652588"/>
            <a:ext cx="9518650" cy="883783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parallel for</a:t>
            </a:r>
            <a:r>
              <a:rPr lang="en-US" sz="2200" dirty="0" smtClean="0"/>
              <a:t> </a:t>
            </a:r>
            <a:r>
              <a:rPr lang="en-US" dirty="0" smtClean="0"/>
              <a:t>pragma: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69636" y="2438400"/>
            <a:ext cx="4151993" cy="22642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#pragma omp parallel</a:t>
            </a:r>
          </a:p>
          <a:p>
            <a:pPr marL="0" indent="0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pragma omp for</a:t>
            </a: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(i=1; i&lt;=4*N; i++)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   // …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601607" y="2438400"/>
            <a:ext cx="4151993" cy="22642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endParaRPr lang="en-US" sz="1800" b="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pragma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omp parallel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for</a:t>
            </a: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(i=1; i&lt;=4*N; i++)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// …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800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4408714" y="3265714"/>
            <a:ext cx="1077685" cy="609600"/>
          </a:xfrm>
          <a:prstGeom prst="rightArrow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588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88231" y="4942638"/>
            <a:ext cx="9518650" cy="88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b="0" dirty="0"/>
              <a:t>OpenMP can only </a:t>
            </a:r>
            <a:r>
              <a:rPr lang="en-US" b="0" dirty="0" smtClean="0"/>
              <a:t>handle 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0" dirty="0" smtClean="0"/>
              <a:t> </a:t>
            </a:r>
            <a:r>
              <a:rPr lang="en-US" b="0" dirty="0" smtClean="0"/>
              <a:t>loops, 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000" b="0" dirty="0"/>
              <a:t> </a:t>
            </a:r>
            <a:r>
              <a:rPr lang="en-US" b="0" dirty="0"/>
              <a:t>loops </a:t>
            </a:r>
            <a:r>
              <a:rPr lang="en-US" b="0" dirty="0" smtClean="0"/>
              <a:t>can’t </a:t>
            </a:r>
            <a:r>
              <a:rPr lang="en-US" b="0" dirty="0"/>
              <a:t>be parallelized</a:t>
            </a:r>
          </a:p>
        </p:txBody>
      </p:sp>
    </p:spTree>
    <p:extLst>
      <p:ext uri="{BB962C8B-B14F-4D97-AF65-F5344CB8AC3E}">
        <p14:creationId xmlns:p14="http://schemas.microsoft.com/office/powerpoint/2010/main" val="225742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of parallel region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92088" y="2283960"/>
            <a:ext cx="4683125" cy="295286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parallel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code1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#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pragma omp for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(i=1; i&lt;=4*N; i++) {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code2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code3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906" y="1616436"/>
            <a:ext cx="3806008" cy="451866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538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Specified with the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schedule(kind[,chunk])</a:t>
            </a:r>
            <a:r>
              <a:rPr lang="en-US" dirty="0" smtClean="0"/>
              <a:t> clause, where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kind</a:t>
            </a:r>
            <a:r>
              <a:rPr lang="en-US" sz="2000" dirty="0" smtClean="0"/>
              <a:t> </a:t>
            </a:r>
            <a:r>
              <a:rPr lang="en-US" dirty="0" smtClean="0"/>
              <a:t>is 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 smtClean="0"/>
              <a:t>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Divide the loop into equal-sized chunks or as equal as </a:t>
            </a:r>
            <a:r>
              <a:rPr lang="en-US" dirty="0" smtClean="0"/>
              <a:t>possible</a:t>
            </a:r>
          </a:p>
          <a:p>
            <a:pPr lvl="2"/>
            <a:r>
              <a:rPr lang="en-US" dirty="0" smtClean="0"/>
              <a:t>Good if all iterations take the same amount of time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US" dirty="0" smtClean="0"/>
              <a:t> – Use work queue to assign iterations to unoccupied threads</a:t>
            </a:r>
          </a:p>
          <a:p>
            <a:pPr lvl="2"/>
            <a:r>
              <a:rPr lang="en-US" dirty="0" smtClean="0"/>
              <a:t>Better than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 smtClean="0"/>
              <a:t> if iterations do </a:t>
            </a:r>
            <a:r>
              <a:rPr lang="en-US" dirty="0"/>
              <a:t>not </a:t>
            </a:r>
            <a:r>
              <a:rPr lang="en-US" dirty="0" smtClean="0"/>
              <a:t>take </a:t>
            </a:r>
            <a:r>
              <a:rPr lang="en-US" dirty="0"/>
              <a:t>the same amount </a:t>
            </a:r>
            <a:r>
              <a:rPr lang="en-US" dirty="0" smtClean="0"/>
              <a:t>of time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guided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Uses </a:t>
            </a:r>
            <a:r>
              <a:rPr lang="en-US" dirty="0"/>
              <a:t>decreasing chunk </a:t>
            </a:r>
            <a:r>
              <a:rPr lang="en-US" dirty="0" smtClean="0"/>
              <a:t>size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707" y="4049486"/>
            <a:ext cx="5992586" cy="245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74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loop </a:t>
            </a:r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 smtClean="0"/>
              <a:t>scheduling options: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auto</a:t>
            </a:r>
            <a:r>
              <a:rPr lang="en-US" dirty="0"/>
              <a:t> – The schedule choice is left up to the compiler</a:t>
            </a:r>
          </a:p>
          <a:p>
            <a:pPr lvl="1"/>
            <a:r>
              <a:rPr lang="en-US" dirty="0">
                <a:latin typeface="Courier New" pitchFamily="49" charset="0"/>
                <a:cs typeface="Courier New" pitchFamily="49" charset="0"/>
              </a:rPr>
              <a:t>runtime</a:t>
            </a:r>
            <a:r>
              <a:rPr lang="en-US" dirty="0"/>
              <a:t> - Use the value of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OMP_SCHEDULE</a:t>
            </a:r>
            <a:r>
              <a:rPr lang="en-US" dirty="0"/>
              <a:t> environment variable</a:t>
            </a:r>
          </a:p>
          <a:p>
            <a:r>
              <a:rPr lang="en-US" dirty="0"/>
              <a:t>Optional chunk parameter controls the size of blocks</a:t>
            </a:r>
          </a:p>
          <a:p>
            <a:pPr lvl="1"/>
            <a:r>
              <a:rPr lang="en-US" dirty="0"/>
              <a:t>Increasing the chunk size makes the scheduling more static, and decreasing it makes it more dynamic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899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for independent, separate calculations</a:t>
            </a:r>
          </a:p>
          <a:p>
            <a:r>
              <a:rPr lang="en-US" dirty="0" smtClean="0"/>
              <a:t>Specified using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sections</a:t>
            </a:r>
            <a:r>
              <a:rPr lang="en-US" sz="2000" dirty="0" smtClean="0"/>
              <a:t> </a:t>
            </a:r>
            <a:r>
              <a:rPr lang="en-US" dirty="0" smtClean="0"/>
              <a:t>and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section</a:t>
            </a:r>
            <a:r>
              <a:rPr lang="en-US" sz="2000" dirty="0" smtClean="0"/>
              <a:t> </a:t>
            </a:r>
            <a:r>
              <a:rPr lang="en-US" dirty="0" smtClean="0"/>
              <a:t>directives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section</a:t>
            </a:r>
            <a:r>
              <a:rPr lang="en-US" dirty="0" smtClean="0"/>
              <a:t> </a:t>
            </a:r>
            <a:r>
              <a:rPr lang="en-US" dirty="0"/>
              <a:t>directives are nested within a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sections</a:t>
            </a:r>
            <a:r>
              <a:rPr lang="en-US" dirty="0"/>
              <a:t> </a:t>
            </a:r>
            <a:r>
              <a:rPr lang="en-US" dirty="0" smtClean="0"/>
              <a:t>directive</a:t>
            </a:r>
          </a:p>
          <a:p>
            <a:pPr lvl="1"/>
            <a:r>
              <a:rPr lang="en-US" dirty="0"/>
              <a:t>Each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section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executed once by a thread in the </a:t>
            </a:r>
            <a:r>
              <a:rPr lang="en-US" dirty="0" smtClean="0"/>
              <a:t>team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2307770" y="3494313"/>
            <a:ext cx="5116286" cy="26961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sections</a:t>
            </a:r>
          </a:p>
          <a:p>
            <a:pPr marL="0" indent="0" algn="l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 algn="l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section</a:t>
            </a:r>
          </a:p>
          <a:p>
            <a:pPr marL="0" indent="0" algn="l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// one calculation</a:t>
            </a:r>
          </a:p>
          <a:p>
            <a:pPr marL="0" indent="0" algn="l">
              <a:buNone/>
            </a:pP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marL="0" indent="0" algn="l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section</a:t>
            </a:r>
          </a:p>
          <a:p>
            <a:pPr marL="0" indent="0" algn="l">
              <a:buNone/>
            </a:pP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// another calculation</a:t>
            </a:r>
          </a:p>
          <a:p>
            <a:pPr marL="0" indent="0" algn="l">
              <a:buNone/>
            </a:pP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9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Single/Master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one thread executes code enclosed with the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single</a:t>
            </a:r>
            <a:r>
              <a:rPr lang="en-US" sz="2000" dirty="0" smtClean="0"/>
              <a:t> </a:t>
            </a:r>
            <a:r>
              <a:rPr lang="en-US" dirty="0" smtClean="0"/>
              <a:t>directive</a:t>
            </a:r>
          </a:p>
          <a:p>
            <a:pPr lvl="1"/>
            <a:r>
              <a:rPr lang="en-US" dirty="0" smtClean="0"/>
              <a:t>Implicit barrier at the end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master</a:t>
            </a:r>
            <a:r>
              <a:rPr lang="en-US" sz="2000" dirty="0" smtClean="0"/>
              <a:t> </a:t>
            </a:r>
            <a:r>
              <a:rPr lang="en-US" dirty="0" smtClean="0"/>
              <a:t>directive is similar</a:t>
            </a:r>
          </a:p>
          <a:p>
            <a:pPr lvl="1"/>
            <a:r>
              <a:rPr lang="en-US" dirty="0" smtClean="0"/>
              <a:t>Does not have a barrier at the end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877229" y="3378819"/>
            <a:ext cx="8151542" cy="30285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#pragma omp parallel 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code1(); // Executed by every thread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single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    x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= code2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single thread executes this code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code3(x); // x has correct value here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  <a:endParaRPr lang="en-US" b="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119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default, data </a:t>
            </a:r>
            <a:r>
              <a:rPr lang="en-US" dirty="0"/>
              <a:t>declared outside a parallel region is </a:t>
            </a:r>
            <a:r>
              <a:rPr lang="en-US" b="1" dirty="0" smtClean="0"/>
              <a:t>shared</a:t>
            </a:r>
            <a:r>
              <a:rPr lang="en-US" dirty="0"/>
              <a:t>, while </a:t>
            </a:r>
            <a:r>
              <a:rPr lang="en-US" dirty="0" smtClean="0"/>
              <a:t>data </a:t>
            </a:r>
            <a:r>
              <a:rPr lang="en-US" dirty="0"/>
              <a:t>declared in the parallel region is </a:t>
            </a:r>
            <a:r>
              <a:rPr lang="en-US" b="1" dirty="0" smtClean="0"/>
              <a:t>private</a:t>
            </a:r>
          </a:p>
          <a:p>
            <a:r>
              <a:rPr lang="en-US" dirty="0" smtClean="0"/>
              <a:t>Scope can be explicitly defined using a</a:t>
            </a:r>
            <a:r>
              <a:rPr lang="it-IT" dirty="0" smtClean="0"/>
              <a:t>ttribute clauses: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1800" dirty="0" smtClean="0"/>
              <a:t> </a:t>
            </a:r>
            <a:r>
              <a:rPr lang="en-US" dirty="0"/>
              <a:t>– declares variables in its list to be private to each </a:t>
            </a:r>
            <a:r>
              <a:rPr lang="en-US" dirty="0" smtClean="0"/>
              <a:t>thread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shared</a:t>
            </a:r>
            <a:r>
              <a:rPr lang="en-US" sz="1800" dirty="0" smtClean="0"/>
              <a:t> </a:t>
            </a:r>
            <a:r>
              <a:rPr lang="en-US" dirty="0"/>
              <a:t>– declares variables in its list to be shared among all threads in the team</a:t>
            </a:r>
            <a:endParaRPr lang="en-US" dirty="0" smtClean="0"/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default </a:t>
            </a:r>
            <a:r>
              <a:rPr lang="en-US" dirty="0"/>
              <a:t>– allows the user to specify a default scope for all </a:t>
            </a:r>
            <a:r>
              <a:rPr lang="en-US" dirty="0" smtClean="0"/>
              <a:t>variables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firstprivate</a:t>
            </a:r>
            <a:r>
              <a:rPr lang="en-US" sz="1800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initializes </a:t>
            </a:r>
            <a:r>
              <a:rPr lang="en-US" dirty="0"/>
              <a:t>the variable </a:t>
            </a:r>
            <a:r>
              <a:rPr lang="en-US" dirty="0" smtClean="0"/>
              <a:t>to </a:t>
            </a:r>
            <a:r>
              <a:rPr lang="en-US" dirty="0"/>
              <a:t>the value of their original objects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lastprivate</a:t>
            </a:r>
            <a:r>
              <a:rPr lang="en-US" sz="1800" dirty="0"/>
              <a:t> </a:t>
            </a:r>
            <a:r>
              <a:rPr lang="en-US" dirty="0"/>
              <a:t>– c</a:t>
            </a:r>
            <a:r>
              <a:rPr lang="en-US" dirty="0" smtClean="0"/>
              <a:t>opies the value obtained from the sequentially last iteration (or section) </a:t>
            </a:r>
            <a:r>
              <a:rPr lang="en-US" dirty="0"/>
              <a:t>back into the original variable </a:t>
            </a:r>
            <a:r>
              <a:rPr lang="en-US" dirty="0" smtClean="0"/>
              <a:t>object</a:t>
            </a:r>
            <a:endParaRPr lang="en-US" dirty="0"/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reduction</a:t>
            </a:r>
            <a:r>
              <a:rPr lang="en-US" sz="1800" dirty="0" smtClean="0"/>
              <a:t> </a:t>
            </a:r>
            <a:r>
              <a:rPr lang="en-US" dirty="0"/>
              <a:t>– performs a reduction operation on the </a:t>
            </a:r>
            <a:r>
              <a:rPr lang="en-US" dirty="0" smtClean="0"/>
              <a:t>variables in its list (+, *,  min, max, bitwise, user-defined)</a:t>
            </a:r>
            <a:endParaRPr lang="en-US" dirty="0"/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threadprivate</a:t>
            </a:r>
            <a:r>
              <a:rPr lang="en-US" sz="1800" dirty="0"/>
              <a:t> </a:t>
            </a:r>
            <a:r>
              <a:rPr lang="en-US" dirty="0"/>
              <a:t>– </a:t>
            </a:r>
            <a:r>
              <a:rPr lang="en-US" dirty="0" smtClean="0"/>
              <a:t>used for making thread data persistent</a:t>
            </a:r>
          </a:p>
          <a:p>
            <a:pPr lvl="1"/>
            <a:r>
              <a:rPr lang="en-US" dirty="0" smtClean="0"/>
              <a:t>…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4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scope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652588"/>
            <a:ext cx="9518650" cy="46367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i, n;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float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a[100], b[100], result;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100; result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0.0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nn-NO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nn-NO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 = 0</a:t>
            </a:r>
            <a:r>
              <a:rPr lang="nn-NO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 i &lt; n; i++) {</a:t>
            </a:r>
          </a:p>
          <a:p>
            <a:pPr marL="0" indent="0">
              <a:buNone/>
            </a:pPr>
            <a:r>
              <a:rPr lang="nn-NO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a[i</a:t>
            </a:r>
            <a:r>
              <a:rPr lang="nn-NO" sz="1800" dirty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 = i * 1.0; b[i] = i * 2.0;</a:t>
            </a:r>
          </a:p>
          <a:p>
            <a:pPr marL="0" indent="0">
              <a:buNone/>
            </a:pPr>
            <a:r>
              <a:rPr lang="nn-NO" sz="1800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pragma omp parallel for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default(none)  \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shared(n,a,b) private(i) reduction(+:result)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(i = 0; i &lt; n; 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++) {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result = result + (a[i] * b[i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printf("Final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result =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%f\n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", result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850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OpenMP </a:t>
            </a:r>
            <a:r>
              <a:rPr lang="en-US" dirty="0"/>
              <a:t>provides a variety of </a:t>
            </a:r>
            <a:r>
              <a:rPr lang="en-US" dirty="0" smtClean="0"/>
              <a:t>synchronization constructs </a:t>
            </a:r>
            <a:r>
              <a:rPr lang="en-US" dirty="0"/>
              <a:t>that control </a:t>
            </a:r>
            <a:r>
              <a:rPr lang="en-US" dirty="0" smtClean="0"/>
              <a:t>the </a:t>
            </a:r>
            <a:r>
              <a:rPr lang="en-US" dirty="0"/>
              <a:t>execution of each thread </a:t>
            </a:r>
            <a:r>
              <a:rPr lang="en-US" dirty="0" smtClean="0"/>
              <a:t>relative </a:t>
            </a:r>
            <a:r>
              <a:rPr lang="en-US" dirty="0"/>
              <a:t>to other </a:t>
            </a:r>
            <a:r>
              <a:rPr lang="en-US" dirty="0" smtClean="0"/>
              <a:t>threads in the team:</a:t>
            </a:r>
          </a:p>
          <a:p>
            <a:pPr lvl="1"/>
            <a:r>
              <a:rPr lang="en-US" dirty="0" smtClean="0"/>
              <a:t>Barriers</a:t>
            </a:r>
          </a:p>
          <a:p>
            <a:pPr lvl="1"/>
            <a:r>
              <a:rPr lang="en-US" dirty="0" smtClean="0"/>
              <a:t>Locks</a:t>
            </a:r>
          </a:p>
          <a:p>
            <a:pPr lvl="1"/>
            <a:r>
              <a:rPr lang="en-US" dirty="0" smtClean="0"/>
              <a:t>Critical sections</a:t>
            </a:r>
          </a:p>
          <a:p>
            <a:pPr lvl="1"/>
            <a:r>
              <a:rPr lang="en-US" dirty="0" smtClean="0"/>
              <a:t>Atomic operations</a:t>
            </a:r>
          </a:p>
          <a:p>
            <a:pPr lvl="1"/>
            <a:r>
              <a:rPr lang="en-US" dirty="0" smtClean="0"/>
              <a:t>Ordered execution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flush</a:t>
            </a:r>
            <a:r>
              <a:rPr lang="en-US" sz="1800" dirty="0" smtClean="0"/>
              <a:t> </a:t>
            </a:r>
            <a:r>
              <a:rPr lang="en-US" dirty="0" smtClean="0"/>
              <a:t>and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nowait</a:t>
            </a:r>
            <a:r>
              <a:rPr lang="en-US" sz="1800" dirty="0" smtClean="0"/>
              <a:t> </a:t>
            </a:r>
            <a:r>
              <a:rPr lang="en-US" dirty="0" smtClean="0"/>
              <a:t>directives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740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and nowait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652588"/>
            <a:ext cx="9518650" cy="811832"/>
          </a:xfrm>
        </p:spPr>
        <p:txBody>
          <a:bodyPr/>
          <a:lstStyle/>
          <a:p>
            <a:r>
              <a:rPr lang="en-US" dirty="0"/>
              <a:t>Every </a:t>
            </a:r>
            <a:r>
              <a:rPr lang="en-US" dirty="0" smtClean="0"/>
              <a:t>work share </a:t>
            </a:r>
            <a:r>
              <a:rPr lang="en-US" dirty="0"/>
              <a:t>construct has an implicit </a:t>
            </a:r>
            <a:r>
              <a:rPr lang="en-US" dirty="0" smtClean="0"/>
              <a:t>barrier</a:t>
            </a:r>
          </a:p>
          <a:p>
            <a:r>
              <a:rPr lang="en-US" dirty="0" smtClean="0"/>
              <a:t>Explicit barrier is defined with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barrier</a:t>
            </a:r>
            <a:r>
              <a:rPr lang="en-US" sz="2000" dirty="0" smtClean="0"/>
              <a:t> </a:t>
            </a:r>
            <a:r>
              <a:rPr lang="en-US" dirty="0" smtClean="0"/>
              <a:t>construct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2220952" y="2564781"/>
            <a:ext cx="5464097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#pragma omp parallel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x = code();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barrier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Can safely use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after barrier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93675" y="4715456"/>
            <a:ext cx="9518650" cy="811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b="0" dirty="0" smtClean="0"/>
              <a:t>Implicit barrier can be removed with 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nowait</a:t>
            </a:r>
            <a:r>
              <a:rPr lang="en-US" sz="2000" b="0" dirty="0" smtClean="0"/>
              <a:t> </a:t>
            </a:r>
            <a:r>
              <a:rPr lang="en-US" b="0" dirty="0" smtClean="0"/>
              <a:t>clause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20952" y="5121372"/>
            <a:ext cx="5464097" cy="13665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#pragma omp for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nowait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for (i = 0; i &lt; 100; i++) {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OpenMP</a:t>
            </a:r>
          </a:p>
          <a:p>
            <a:pPr lvl="1"/>
            <a:r>
              <a:rPr lang="en-US" dirty="0" smtClean="0"/>
              <a:t>Introduction &amp; </a:t>
            </a:r>
            <a:r>
              <a:rPr lang="en-US" dirty="0" smtClean="0"/>
              <a:t>“Hello World</a:t>
            </a:r>
            <a:r>
              <a:rPr 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Parallel regions, loop parallelization</a:t>
            </a:r>
          </a:p>
          <a:p>
            <a:pPr lvl="1"/>
            <a:r>
              <a:rPr lang="en-US" dirty="0" smtClean="0"/>
              <a:t>Work sharing constructs</a:t>
            </a:r>
          </a:p>
          <a:p>
            <a:pPr lvl="1"/>
            <a:r>
              <a:rPr lang="en-US" dirty="0" smtClean="0"/>
              <a:t>Data scopes</a:t>
            </a:r>
          </a:p>
          <a:p>
            <a:pPr lvl="1"/>
            <a:r>
              <a:rPr lang="en-US" dirty="0" smtClean="0"/>
              <a:t>Synchronization</a:t>
            </a:r>
          </a:p>
          <a:p>
            <a:r>
              <a:rPr lang="en-US" dirty="0" smtClean="0"/>
              <a:t>MPI</a:t>
            </a:r>
          </a:p>
          <a:p>
            <a:pPr lvl="1"/>
            <a:r>
              <a:rPr lang="en-US" dirty="0" smtClean="0"/>
              <a:t>Introduction &amp; </a:t>
            </a:r>
            <a:r>
              <a:rPr lang="en-US" dirty="0" smtClean="0"/>
              <a:t>“Hello World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Point-to-point </a:t>
            </a:r>
            <a:r>
              <a:rPr lang="en-US" dirty="0" smtClean="0"/>
              <a:t>&amp; collective communication</a:t>
            </a:r>
          </a:p>
          <a:p>
            <a:pPr lvl="1"/>
            <a:r>
              <a:rPr lang="en-US" dirty="0" smtClean="0"/>
              <a:t>One-sided communication</a:t>
            </a:r>
          </a:p>
          <a:p>
            <a:pPr lvl="1"/>
            <a:r>
              <a:rPr lang="en-US" dirty="0" smtClean="0"/>
              <a:t>I/O</a:t>
            </a:r>
          </a:p>
          <a:p>
            <a:r>
              <a:rPr lang="en-US" dirty="0" smtClean="0"/>
              <a:t>Hybrid OpenMP/MPI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672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 and atomic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critical</a:t>
            </a:r>
            <a:r>
              <a:rPr lang="en-US" dirty="0" smtClean="0"/>
              <a:t> directive </a:t>
            </a:r>
            <a:r>
              <a:rPr lang="en-US" dirty="0"/>
              <a:t>specifies a region of code that must be executed by </a:t>
            </a:r>
            <a:r>
              <a:rPr lang="en-US" dirty="0" smtClean="0"/>
              <a:t>only </a:t>
            </a:r>
            <a:r>
              <a:rPr lang="en-US" dirty="0"/>
              <a:t>one thread at a </a:t>
            </a:r>
            <a:r>
              <a:rPr lang="en-US" dirty="0" smtClean="0"/>
              <a:t>time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Atomic operations are limited to single memory locations, but are possibly faster due to hardware support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2220952" y="2419815"/>
            <a:ext cx="5464097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#pragma omp parallel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x = code();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#pragma omp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critical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do_something(x);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4885" y="5310943"/>
            <a:ext cx="8116230" cy="10341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a[i] += x; // Can be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interrupted 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half-complete </a:t>
            </a:r>
          </a:p>
          <a:p>
            <a:pPr algn="l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pragma omp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atomic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b[i] += x; // Never interrupted because defined as atomic</a:t>
            </a:r>
            <a:endParaRPr lang="en-US" sz="1800" b="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25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Steady state heat equation (</a:t>
                </a:r>
                <a:r>
                  <a:rPr lang="en-US" sz="2000" dirty="0" smtClean="0">
                    <a:latin typeface="Courier New" pitchFamily="49" charset="0"/>
                    <a:cs typeface="Courier New" pitchFamily="49" charset="0"/>
                  </a:rPr>
                  <a:t>heat_omp.c</a:t>
                </a:r>
                <a:r>
                  <a:rPr lang="en-US" dirty="0" smtClean="0"/>
                  <a:t>)</a:t>
                </a:r>
              </a:p>
              <a:p>
                <a:pPr lvl="1"/>
                <a:r>
                  <a:rPr lang="en-US" dirty="0" smtClean="0"/>
                  <a:t>Given boundary conditions</a:t>
                </a:r>
              </a:p>
              <a:p>
                <a:pPr lvl="1"/>
                <a:r>
                  <a:rPr lang="en-US" dirty="0" smtClean="0"/>
                  <a:t>Interior point formula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r>
                          <a:rPr lang="en-US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𝑁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𝑆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𝑤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/>
                  <a:t>Repeat until convergence of estimates </a:t>
                </a:r>
                <a:endParaRPr lang="en-US" dirty="0" smtClean="0"/>
              </a:p>
              <a:p>
                <a:r>
                  <a:rPr lang="en-US" dirty="0" smtClean="0"/>
                  <a:t>Adapted from J. Burkardt’s code</a:t>
                </a:r>
              </a:p>
              <a:p>
                <a:r>
                  <a:rPr lang="en-US" dirty="0" smtClean="0"/>
                  <a:t>OpenMP concepts used:</a:t>
                </a:r>
              </a:p>
              <a:p>
                <a:pPr lvl="1"/>
                <a:r>
                  <a:rPr lang="en-US" dirty="0" smtClean="0"/>
                  <a:t>Parallel regions</a:t>
                </a:r>
              </a:p>
              <a:p>
                <a:pPr lvl="1"/>
                <a:r>
                  <a:rPr lang="en-US" dirty="0" smtClean="0"/>
                  <a:t>Shared and private variables</a:t>
                </a:r>
              </a:p>
              <a:p>
                <a:pPr lvl="1"/>
                <a:r>
                  <a:rPr lang="en-US" dirty="0" smtClean="0"/>
                  <a:t>Reduction</a:t>
                </a:r>
              </a:p>
              <a:p>
                <a:pPr lvl="1"/>
                <a:r>
                  <a:rPr lang="en-US" dirty="0" smtClean="0"/>
                  <a:t>Single construct</a:t>
                </a:r>
              </a:p>
              <a:p>
                <a:r>
                  <a:rPr lang="en-US" dirty="0" smtClean="0"/>
                  <a:t>PARADOX-IV: </a:t>
                </a:r>
                <a:r>
                  <a:rPr lang="en-US" sz="1800" dirty="0" smtClean="0">
                    <a:latin typeface="Courier New" pitchFamily="49" charset="0"/>
                    <a:cs typeface="Courier New" pitchFamily="49" charset="0"/>
                  </a:rPr>
                  <a:t>module load gnu openmpi &amp;&amp; make</a:t>
                </a:r>
                <a:endParaRPr lang="en-US" sz="1800" dirty="0">
                  <a:latin typeface="Courier New" pitchFamily="49" charset="0"/>
                  <a:cs typeface="Courier New" pitchFamily="49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84" t="-1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21</a:t>
            </a:fld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992" y="1328019"/>
            <a:ext cx="4165007" cy="18397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001" y="3167742"/>
            <a:ext cx="4071999" cy="17986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378" y="2485177"/>
            <a:ext cx="867623" cy="8676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245" y="5322838"/>
            <a:ext cx="2331508" cy="94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81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OpenMP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was just a short introduction, OpenMP provides much more</a:t>
            </a:r>
          </a:p>
          <a:p>
            <a:pPr lvl="1"/>
            <a:r>
              <a:rPr lang="en-US" dirty="0" smtClean="0"/>
              <a:t>More data scope attributes</a:t>
            </a:r>
          </a:p>
          <a:p>
            <a:pPr lvl="1"/>
            <a:r>
              <a:rPr lang="en-US" dirty="0" smtClean="0"/>
              <a:t>More synchronization constructs</a:t>
            </a:r>
          </a:p>
          <a:p>
            <a:pPr lvl="1"/>
            <a:r>
              <a:rPr lang="en-US" dirty="0" smtClean="0"/>
              <a:t>Nested parallelism &amp; collapsing nested loops</a:t>
            </a:r>
          </a:p>
          <a:p>
            <a:pPr lvl="1"/>
            <a:r>
              <a:rPr lang="en-US" dirty="0" smtClean="0"/>
              <a:t>Tasks</a:t>
            </a:r>
          </a:p>
          <a:p>
            <a:pPr lvl="1"/>
            <a:r>
              <a:rPr lang="en-US" dirty="0" smtClean="0"/>
              <a:t>SIMD support</a:t>
            </a:r>
          </a:p>
          <a:p>
            <a:pPr lvl="1"/>
            <a:r>
              <a:rPr lang="en-US" dirty="0" smtClean="0"/>
              <a:t>Offloading (since OpenMP 4.0)</a:t>
            </a:r>
          </a:p>
          <a:p>
            <a:pPr lvl="1"/>
            <a:r>
              <a:rPr lang="en-US" dirty="0" smtClean="0"/>
              <a:t>Runtime tuning (affinity, binding…)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4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 </a:t>
            </a:r>
            <a:r>
              <a:rPr lang="en-US" dirty="0"/>
              <a:t>Passing </a:t>
            </a:r>
            <a:r>
              <a:rPr lang="en-US" dirty="0" smtClean="0"/>
              <a:t>Model</a:t>
            </a:r>
          </a:p>
          <a:p>
            <a:pPr lvl="1"/>
            <a:r>
              <a:rPr lang="en-US" dirty="0"/>
              <a:t>Parallel programs consist of cooperating processes, each with its own memory</a:t>
            </a:r>
          </a:p>
          <a:p>
            <a:pPr lvl="1"/>
            <a:r>
              <a:rPr lang="en-US" dirty="0"/>
              <a:t>Processes send data to one another as messages</a:t>
            </a:r>
          </a:p>
          <a:p>
            <a:r>
              <a:rPr lang="en-US" dirty="0" smtClean="0"/>
              <a:t>Message </a:t>
            </a:r>
            <a:r>
              <a:rPr lang="en-US" dirty="0" smtClean="0"/>
              <a:t>Passing Interface (MPI)</a:t>
            </a:r>
          </a:p>
          <a:p>
            <a:pPr lvl="1"/>
            <a:r>
              <a:rPr lang="en-US" dirty="0" smtClean="0"/>
              <a:t>Standardized message passing model</a:t>
            </a:r>
          </a:p>
          <a:p>
            <a:pPr lvl="1"/>
            <a:r>
              <a:rPr lang="en-US" dirty="0" smtClean="0"/>
              <a:t>Just a standard, not an implementation</a:t>
            </a:r>
          </a:p>
          <a:p>
            <a:pPr lvl="2"/>
            <a:r>
              <a:rPr lang="en-US" dirty="0" smtClean="0"/>
              <a:t>Multiple implementations exist, e.g., Open MPI, MPICH, vendor implementations</a:t>
            </a:r>
          </a:p>
          <a:p>
            <a:r>
              <a:rPr lang="en-US" dirty="0" smtClean="0"/>
              <a:t>Reasons for using MPI</a:t>
            </a:r>
          </a:p>
          <a:p>
            <a:pPr lvl="1"/>
            <a:r>
              <a:rPr lang="en-US" dirty="0" smtClean="0"/>
              <a:t>Standardized &amp; portable</a:t>
            </a:r>
          </a:p>
          <a:p>
            <a:pPr lvl="1"/>
            <a:r>
              <a:rPr lang="en-US" dirty="0" smtClean="0"/>
              <a:t>Rich functionality</a:t>
            </a:r>
          </a:p>
          <a:p>
            <a:pPr lvl="1"/>
            <a:r>
              <a:rPr lang="en-US" dirty="0" smtClean="0"/>
              <a:t>Many high-performance implementations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314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MPI provides?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plethora of communications functions</a:t>
            </a:r>
          </a:p>
          <a:p>
            <a:pPr lvl="1"/>
            <a:r>
              <a:rPr lang="en-US" dirty="0" smtClean="0"/>
              <a:t>Point-to-point communication routines</a:t>
            </a:r>
          </a:p>
          <a:p>
            <a:pPr lvl="1"/>
            <a:r>
              <a:rPr lang="en-US" dirty="0" smtClean="0"/>
              <a:t>Collective operations</a:t>
            </a:r>
          </a:p>
          <a:p>
            <a:pPr lvl="1"/>
            <a:r>
              <a:rPr lang="en-US" dirty="0"/>
              <a:t>Remote-memory </a:t>
            </a:r>
            <a:r>
              <a:rPr lang="en-US" dirty="0" smtClean="0"/>
              <a:t>access</a:t>
            </a:r>
          </a:p>
          <a:p>
            <a:pPr lvl="1"/>
            <a:r>
              <a:rPr lang="en-US" dirty="0"/>
              <a:t>Blocking &amp; non-blocking </a:t>
            </a:r>
            <a:r>
              <a:rPr lang="en-US" dirty="0" smtClean="0"/>
              <a:t>communication</a:t>
            </a:r>
          </a:p>
          <a:p>
            <a:r>
              <a:rPr lang="en-US" dirty="0" smtClean="0"/>
              <a:t>Process groups and hierarchies</a:t>
            </a:r>
          </a:p>
          <a:p>
            <a:r>
              <a:rPr lang="en-US" dirty="0" smtClean="0"/>
              <a:t>Datatypes</a:t>
            </a:r>
          </a:p>
          <a:p>
            <a:pPr lvl="1"/>
            <a:r>
              <a:rPr lang="en-US" dirty="0" smtClean="0"/>
              <a:t>Basic &amp; derived (user-defined) datatypes</a:t>
            </a:r>
          </a:p>
          <a:p>
            <a:r>
              <a:rPr lang="en-US" dirty="0" smtClean="0"/>
              <a:t>I/O operations</a:t>
            </a:r>
          </a:p>
          <a:p>
            <a:r>
              <a:rPr lang="en-US" dirty="0" smtClean="0"/>
              <a:t>300+ functions in total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533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MPI processes are collected into groups (communicators)</a:t>
            </a:r>
          </a:p>
          <a:p>
            <a:pPr lvl="1"/>
            <a:r>
              <a:rPr lang="en-US" dirty="0"/>
              <a:t>The group of all processes is initially given a predefined name called </a:t>
            </a:r>
            <a:r>
              <a:rPr lang="en-US" b="1" dirty="0" smtClean="0"/>
              <a:t>MPI_COMM_WORLD</a:t>
            </a:r>
          </a:p>
          <a:p>
            <a:r>
              <a:rPr lang="en-US" dirty="0" smtClean="0"/>
              <a:t>A </a:t>
            </a:r>
            <a:r>
              <a:rPr lang="en-US" dirty="0"/>
              <a:t>process is identified by a unique number within </a:t>
            </a:r>
            <a:r>
              <a:rPr lang="en-US" dirty="0" smtClean="0"/>
              <a:t>each communicator</a:t>
            </a:r>
            <a:r>
              <a:rPr lang="en-US" dirty="0"/>
              <a:t>, called </a:t>
            </a:r>
            <a:r>
              <a:rPr lang="en-US" b="1" dirty="0" smtClean="0"/>
              <a:t>rank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MPI_Comm_rank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(), MPI_Comm_size()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MPI environment has to be initialized at program start, and finalized before program ends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MPI_Init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MPI_Finalize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MPI functions are defined in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mpi.h</a:t>
            </a:r>
            <a:r>
              <a:rPr lang="en-US" dirty="0" smtClean="0"/>
              <a:t> header file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1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MPI </a:t>
            </a:r>
            <a:r>
              <a:rPr lang="en-US" dirty="0" smtClean="0"/>
              <a:t>World!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900" b="1" dirty="0">
                <a:latin typeface="Courier New" pitchFamily="49" charset="0"/>
                <a:cs typeface="Courier New" pitchFamily="49" charset="0"/>
              </a:rPr>
              <a:t>#include "mpi.h"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#include &lt;stdio.h&gt;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int main(int argc, char **argv) {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int rank, size;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MPI_Init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(&amp;argc, &amp;argv);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MPI_Comm_rank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(MPI_COMM_WORLD, &amp;rank);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MPI_Comm_size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(MPI_COMM_WORLD, &amp;size);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printf("Hello MPI World from process %d of %d\n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",rank,size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MPI_Finalize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55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 &amp;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mpicc</a:t>
            </a:r>
            <a:r>
              <a:rPr lang="en-US" sz="2000" dirty="0" smtClean="0"/>
              <a:t> </a:t>
            </a:r>
            <a:r>
              <a:rPr lang="en-US" dirty="0" smtClean="0"/>
              <a:t>compiler</a:t>
            </a:r>
          </a:p>
          <a:p>
            <a:pPr lvl="1"/>
            <a:r>
              <a:rPr lang="en-US" dirty="0" smtClean="0"/>
              <a:t>Wrapper around host C/C++/Fortran compiler</a:t>
            </a:r>
          </a:p>
          <a:p>
            <a:pPr marL="896937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mpicc hello_mpi.c -o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hello_mpi</a:t>
            </a:r>
            <a:endParaRPr lang="en-US" dirty="0" smtClean="0"/>
          </a:p>
          <a:p>
            <a:r>
              <a:rPr lang="en-US" dirty="0" smtClean="0"/>
              <a:t>Run with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mpiexec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Specify number of processes and their placement</a:t>
            </a:r>
          </a:p>
          <a:p>
            <a:pPr lvl="1"/>
            <a:r>
              <a:rPr lang="en-US" dirty="0" smtClean="0"/>
              <a:t>Pass additional arguments to MPI runtime</a:t>
            </a:r>
          </a:p>
          <a:p>
            <a:pPr marL="896937" lvl="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mpiexec –np 4 ./hello_mpi</a:t>
            </a:r>
          </a:p>
          <a:p>
            <a:r>
              <a:rPr lang="en-US" dirty="0" smtClean="0"/>
              <a:t>Output:</a:t>
            </a:r>
          </a:p>
          <a:p>
            <a:pPr marL="477837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Hello MPI World from process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0 of 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477837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Hello MPI World from process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1 of 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477837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Hello MPI World from process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2 of 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477837" lvl="1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Hello MPI World from process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3 of 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Note that the order of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000" dirty="0" smtClean="0"/>
              <a:t> </a:t>
            </a:r>
            <a:r>
              <a:rPr lang="en-US" dirty="0" smtClean="0"/>
              <a:t>statements may vary if processes share the output stream</a:t>
            </a:r>
          </a:p>
          <a:p>
            <a:pPr marL="58737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9947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MPI </a:t>
            </a:r>
            <a:r>
              <a:rPr lang="en-US" dirty="0"/>
              <a:t>routines return an integer error code</a:t>
            </a:r>
          </a:p>
          <a:p>
            <a:pPr lvl="1"/>
            <a:r>
              <a:rPr lang="en-US" dirty="0" smtClean="0"/>
              <a:t>In C, it is the function result</a:t>
            </a:r>
          </a:p>
          <a:p>
            <a:pPr lvl="1"/>
            <a:r>
              <a:rPr lang="en-US" dirty="0" smtClean="0"/>
              <a:t>In Fortran, it is the parameter of the MPI function</a:t>
            </a:r>
          </a:p>
          <a:p>
            <a:r>
              <a:rPr lang="en-US" dirty="0"/>
              <a:t>By default, an error causes all processes to </a:t>
            </a:r>
            <a:r>
              <a:rPr lang="en-US" dirty="0" smtClean="0"/>
              <a:t>abort</a:t>
            </a:r>
          </a:p>
          <a:p>
            <a:r>
              <a:rPr lang="en-US" dirty="0" smtClean="0"/>
              <a:t>User </a:t>
            </a:r>
            <a:r>
              <a:rPr lang="en-US" dirty="0"/>
              <a:t>can associate an error handler with a </a:t>
            </a:r>
            <a:r>
              <a:rPr lang="en-US" dirty="0" smtClean="0"/>
              <a:t>communicator</a:t>
            </a:r>
          </a:p>
          <a:p>
            <a:pPr lvl="1"/>
            <a:r>
              <a:rPr lang="en-US" dirty="0" smtClean="0"/>
              <a:t>Useful for libraries, not so much in scientific computation</a:t>
            </a:r>
          </a:p>
          <a:p>
            <a:pPr lvl="1"/>
            <a:r>
              <a:rPr lang="en-US" dirty="0" smtClean="0"/>
              <a:t>Hard to recover from errors in parallel programs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533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communication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messages have been exchanged in previous example</a:t>
            </a:r>
          </a:p>
          <a:p>
            <a:r>
              <a:rPr lang="en-US" dirty="0" smtClean="0"/>
              <a:t>Data </a:t>
            </a:r>
            <a:r>
              <a:rPr lang="en-US" dirty="0"/>
              <a:t>is explicitly sent by one process and received by </a:t>
            </a:r>
            <a:r>
              <a:rPr lang="en-US" dirty="0" smtClean="0"/>
              <a:t>another</a:t>
            </a:r>
          </a:p>
          <a:p>
            <a:r>
              <a:rPr lang="en-US" dirty="0" smtClean="0"/>
              <a:t>Sender calls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MPI_Send</a:t>
            </a:r>
            <a:r>
              <a:rPr lang="en-US" sz="2000" dirty="0" smtClean="0"/>
              <a:t> </a:t>
            </a:r>
            <a:r>
              <a:rPr lang="en-US" dirty="0" smtClean="0"/>
              <a:t>specifying:</a:t>
            </a:r>
          </a:p>
          <a:p>
            <a:pPr lvl="1"/>
            <a:r>
              <a:rPr lang="en-US" dirty="0" smtClean="0"/>
              <a:t>Whom to send (the rank of receiving process)</a:t>
            </a:r>
          </a:p>
          <a:p>
            <a:pPr lvl="1"/>
            <a:r>
              <a:rPr lang="en-US" dirty="0" smtClean="0"/>
              <a:t>What to send (amount and type of data)</a:t>
            </a:r>
          </a:p>
          <a:p>
            <a:pPr lvl="1"/>
            <a:r>
              <a:rPr lang="en-US" dirty="0" smtClean="0"/>
              <a:t>Optional user-defined tag (arbitrary integer)</a:t>
            </a:r>
          </a:p>
          <a:p>
            <a:r>
              <a:rPr lang="en-US" dirty="0" smtClean="0"/>
              <a:t>Receiver calls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MPI_Recv</a:t>
            </a:r>
            <a:r>
              <a:rPr lang="en-US" sz="2000" dirty="0" smtClean="0">
                <a:cs typeface="Courier New" pitchFamily="49" charset="0"/>
              </a:rPr>
              <a:t> specifying: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Where the message will come from (rank of sending process)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What to receive (amount and type of data)</a:t>
            </a:r>
          </a:p>
          <a:p>
            <a:pPr lvl="1"/>
            <a:r>
              <a:rPr lang="en-US" dirty="0"/>
              <a:t>Optional user-defined tag (arbitrary integer</a:t>
            </a:r>
            <a:r>
              <a:rPr lang="en-US" dirty="0" smtClean="0"/>
              <a:t>)</a:t>
            </a:r>
            <a:endParaRPr lang="en-US" dirty="0" smtClean="0">
              <a:cs typeface="Courier New" pitchFamily="49" charset="0"/>
            </a:endParaRPr>
          </a:p>
          <a:p>
            <a:pPr lvl="1"/>
            <a:r>
              <a:rPr lang="en-US" dirty="0">
                <a:cs typeface="Courier New" pitchFamily="49" charset="0"/>
              </a:rPr>
              <a:t>Optional status object, populated with additional information about the receive operation after it completes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450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models</a:t>
            </a:r>
            <a:endParaRPr lang="en-US" dirty="0"/>
          </a:p>
        </p:txBody>
      </p:sp>
      <p:sp>
        <p:nvSpPr>
          <p:cNvPr id="22" name="Text Placeholder 2"/>
          <p:cNvSpPr txBox="1">
            <a:spLocks/>
          </p:cNvSpPr>
          <p:nvPr/>
        </p:nvSpPr>
        <p:spPr bwMode="auto">
          <a:xfrm>
            <a:off x="495300" y="1535113"/>
            <a:ext cx="437673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Shared memory</a:t>
            </a:r>
            <a:endParaRPr lang="en-US" sz="2400" dirty="0"/>
          </a:p>
        </p:txBody>
      </p:sp>
      <p:sp>
        <p:nvSpPr>
          <p:cNvPr id="23" name="Content Placeholder 4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/>
          <a:p>
            <a:r>
              <a:rPr lang="en-US" sz="2000" dirty="0" smtClean="0"/>
              <a:t>Programmed with </a:t>
            </a:r>
            <a:r>
              <a:rPr lang="en-US" sz="2000" dirty="0" smtClean="0"/>
              <a:t>OpenMP (or MPI)</a:t>
            </a:r>
            <a:endParaRPr lang="en-US" sz="2000" dirty="0"/>
          </a:p>
        </p:txBody>
      </p:sp>
      <p:sp>
        <p:nvSpPr>
          <p:cNvPr id="24" name="Text Placeholder 5"/>
          <p:cNvSpPr txBox="1">
            <a:spLocks/>
          </p:cNvSpPr>
          <p:nvPr/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/>
          <a:lstStyle>
            <a:lvl1pPr marL="358775" indent="-358775" algn="l" defTabSz="958850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77875" indent="-300038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96975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164A8"/>
              </a:buClr>
              <a:buSzPct val="75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+mn-lt"/>
                <a:cs typeface="+mn-cs"/>
              </a:defRPr>
            </a:lvl3pPr>
            <a:lvl4pPr marL="1674813" indent="-238125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155825" indent="-239713" algn="l" defTabSz="95885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26130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30702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5274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984625" indent="-239713" algn="l" defTabSz="958850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Distributed memory</a:t>
            </a:r>
            <a:endParaRPr lang="en-US" dirty="0"/>
          </a:p>
        </p:txBody>
      </p:sp>
      <p:sp>
        <p:nvSpPr>
          <p:cNvPr id="25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/>
              <a:t>Programmed with MPI</a:t>
            </a:r>
            <a:endParaRPr lang="en-US" sz="2000" dirty="0"/>
          </a:p>
        </p:txBody>
      </p:sp>
      <p:sp>
        <p:nvSpPr>
          <p:cNvPr id="2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00" y="2675618"/>
            <a:ext cx="3676937" cy="32980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75" y="3328971"/>
            <a:ext cx="4386785" cy="199139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872038" y="1535113"/>
            <a:ext cx="0" cy="470240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3584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Send/Receive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mpi.h&gt;</a:t>
            </a:r>
          </a:p>
          <a:p>
            <a:pPr marL="0" indent="0">
              <a:buNone/>
            </a:pP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main(int argc, char ** argv) {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int rank, data[100];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MPI_Init(&amp;argc, &amp;argv);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MPI_Comm_rank(MPI_COMM_WORLD, &amp;rank);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if (rank == 0)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MPI_Send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(data, 100, MPI_INT, 1, 0, MPI_COMM_WORLD);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else if (rank == 1)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MPI_Recv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(data, 100, MPI_INT, 0, 0, 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MPI_COMM_WORLD,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       MPI_STATUS_IGNORE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MPI_Finalize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(); return 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0;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42413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MPI_Send/MPI_Recv</a:t>
            </a:r>
            <a:r>
              <a:rPr lang="en-US" dirty="0" smtClean="0"/>
              <a:t> are blocking communication calls</a:t>
            </a:r>
          </a:p>
          <a:p>
            <a:pPr lvl="1"/>
            <a:r>
              <a:rPr lang="en-US" dirty="0"/>
              <a:t>Return of the routine implies </a:t>
            </a:r>
            <a:r>
              <a:rPr lang="en-US" dirty="0" smtClean="0"/>
              <a:t>completion</a:t>
            </a:r>
          </a:p>
          <a:p>
            <a:pPr lvl="1"/>
            <a:r>
              <a:rPr lang="en-US" dirty="0"/>
              <a:t>Blocking communication is simple to use but can be prone to </a:t>
            </a:r>
            <a:r>
              <a:rPr lang="en-US" dirty="0" smtClean="0"/>
              <a:t>deadlocks</a:t>
            </a:r>
          </a:p>
          <a:p>
            <a:pPr lvl="1"/>
            <a:r>
              <a:rPr lang="en-US" dirty="0" smtClean="0"/>
              <a:t>Completion </a:t>
            </a:r>
            <a:r>
              <a:rPr lang="en-US" dirty="0"/>
              <a:t>implies </a:t>
            </a:r>
            <a:r>
              <a:rPr lang="en-US" dirty="0" smtClean="0"/>
              <a:t>variable sent/received can be reused/read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31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1197428" y="3559630"/>
            <a:ext cx="7358744" cy="23637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if (rank == 0) {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MPI_Send(...)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MPI_Recv(...)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 else { // Can deadlock here you reverse Send/Recv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MPI_Send(...)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 MPI_Recv(...)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9971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Non-blocking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MPI_Isend/MPI_Irecv</a:t>
            </a:r>
            <a:r>
              <a:rPr lang="en-US" dirty="0" smtClean="0"/>
              <a:t> </a:t>
            </a:r>
            <a:r>
              <a:rPr lang="en-US" dirty="0"/>
              <a:t>are non-blocking </a:t>
            </a:r>
            <a:r>
              <a:rPr lang="en-US" dirty="0" smtClean="0"/>
              <a:t>variants</a:t>
            </a:r>
          </a:p>
          <a:p>
            <a:pPr lvl="1"/>
            <a:r>
              <a:rPr lang="en-US" dirty="0" smtClean="0"/>
              <a:t>Returns immediately, we have to test for completion separately</a:t>
            </a:r>
          </a:p>
          <a:p>
            <a:pPr lvl="1"/>
            <a:r>
              <a:rPr lang="en-US" dirty="0" smtClean="0"/>
              <a:t>Allows </a:t>
            </a:r>
            <a:r>
              <a:rPr lang="en-US" dirty="0"/>
              <a:t>overlapping </a:t>
            </a:r>
            <a:r>
              <a:rPr lang="en-US" dirty="0" smtClean="0"/>
              <a:t>computation </a:t>
            </a:r>
            <a:r>
              <a:rPr lang="en-US" dirty="0"/>
              <a:t>and </a:t>
            </a:r>
            <a:r>
              <a:rPr lang="en-US" dirty="0" smtClean="0"/>
              <a:t>communication</a:t>
            </a:r>
          </a:p>
          <a:p>
            <a:r>
              <a:rPr lang="en-US" dirty="0" smtClean="0"/>
              <a:t>Semantics:</a:t>
            </a:r>
          </a:p>
          <a:p>
            <a:pPr marL="477837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MPI_ISend(start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count, datatype, dest, tag, comm, request)</a:t>
            </a:r>
          </a:p>
          <a:p>
            <a:pPr marL="477837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MPI_Irecv(start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count, datatype, src, tag, comm, request)</a:t>
            </a:r>
          </a:p>
          <a:p>
            <a:pPr marL="477837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MPI_Wait(request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status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smtClean="0"/>
              <a:t>All instances of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MPI_Send/MPI_recv</a:t>
            </a:r>
            <a:r>
              <a:rPr lang="en-US" dirty="0" smtClean="0"/>
              <a:t> can be replaced with pars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MPI_Isend/MPI_Wait</a:t>
            </a:r>
            <a:r>
              <a:rPr lang="en-US" dirty="0" smtClean="0"/>
              <a:t> and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MPI_Irecv/MPI_Wait</a:t>
            </a:r>
          </a:p>
          <a:p>
            <a:r>
              <a:rPr lang="en-US" dirty="0" smtClean="0"/>
              <a:t>Blocking </a:t>
            </a:r>
            <a:r>
              <a:rPr lang="en-US" dirty="0"/>
              <a:t>and non-blocking </a:t>
            </a:r>
            <a:r>
              <a:rPr lang="en-US" dirty="0" smtClean="0"/>
              <a:t>sends/receives can be combined</a:t>
            </a:r>
          </a:p>
          <a:p>
            <a:pPr lvl="1"/>
            <a:r>
              <a:rPr lang="en-US" dirty="0" smtClean="0"/>
              <a:t>Use as a synchronization mechanism instead of barriers</a:t>
            </a:r>
          </a:p>
          <a:p>
            <a:r>
              <a:rPr lang="en-US" dirty="0" smtClean="0"/>
              <a:t>In case we need processes to exchange data, we can also use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MPI_Sendrecv </a:t>
            </a:r>
            <a:r>
              <a:rPr lang="en-US" dirty="0" smtClean="0"/>
              <a:t>instead of non-blocking operations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0770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Collective </a:t>
            </a:r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Collective operations are called by all processes in </a:t>
            </a:r>
            <a:r>
              <a:rPr lang="en-US" dirty="0" smtClean="0"/>
              <a:t>a communicator</a:t>
            </a:r>
          </a:p>
          <a:p>
            <a:r>
              <a:rPr lang="en-US" dirty="0" smtClean="0"/>
              <a:t>Most common: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MPI_Bcast() </a:t>
            </a:r>
            <a:r>
              <a:rPr lang="en-US" dirty="0" smtClean="0"/>
              <a:t>– Broadcast </a:t>
            </a:r>
            <a:r>
              <a:rPr lang="en-US" dirty="0"/>
              <a:t>(one to all)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MPI_Reduce()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Reduction (all to one</a:t>
            </a:r>
            <a:r>
              <a:rPr lang="en-US" dirty="0" smtClean="0"/>
              <a:t>)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MPI_Scatter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Distribute data (one to all)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MPI_Gather()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Collect data (all to one)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MPI_Alltoall() </a:t>
            </a:r>
            <a:r>
              <a:rPr lang="en-US" dirty="0"/>
              <a:t>–</a:t>
            </a:r>
            <a:r>
              <a:rPr lang="en-US" dirty="0" smtClean="0"/>
              <a:t> </a:t>
            </a:r>
            <a:r>
              <a:rPr lang="en-US" dirty="0"/>
              <a:t>Distribute data (all to all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Many more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MPI_Allgather, MPI_Allgatherv, MPI_Allreduce, MPI_Scan,  MPI_Alltoallv, MPI_Scatterv, MPI_Gatherv, MPI_Reducescatter</a:t>
            </a:r>
          </a:p>
          <a:p>
            <a:r>
              <a:rPr lang="en-US" dirty="0" smtClean="0"/>
              <a:t>Even more in MPI-3</a:t>
            </a:r>
          </a:p>
          <a:p>
            <a:pPr lvl="1"/>
            <a:r>
              <a:rPr lang="en-US" dirty="0" smtClean="0"/>
              <a:t>Non-blocking collective operations</a:t>
            </a:r>
          </a:p>
          <a:p>
            <a:r>
              <a:rPr lang="en-US" dirty="0" smtClean="0"/>
              <a:t>Synchronization is also collective –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MPI_Barrier()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62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collective operations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80" y="2019358"/>
            <a:ext cx="9492439" cy="386431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41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MPI defines numerous basic datatypes, corresponding to </a:t>
            </a:r>
            <a:r>
              <a:rPr lang="en-US" dirty="0" smtClean="0"/>
              <a:t>built-in </a:t>
            </a:r>
            <a:r>
              <a:rPr lang="en-US" dirty="0" smtClean="0"/>
              <a:t>language datatypes</a:t>
            </a:r>
          </a:p>
          <a:p>
            <a:pPr lvl="1"/>
            <a:r>
              <a:rPr lang="en-US" dirty="0" smtClean="0"/>
              <a:t>MPI_INT, MPI_LONG, MPI_FLOAT, MPI_DOUBLE, MPI_BYTE, MPI_CHAR…</a:t>
            </a:r>
          </a:p>
          <a:p>
            <a:r>
              <a:rPr lang="en-US" dirty="0" smtClean="0"/>
              <a:t>Used as building blocks for </a:t>
            </a:r>
            <a:r>
              <a:rPr lang="en-US" i="1" dirty="0" smtClean="0"/>
              <a:t>derived</a:t>
            </a:r>
            <a:r>
              <a:rPr lang="en-US" dirty="0" smtClean="0"/>
              <a:t> datatypes</a:t>
            </a:r>
          </a:p>
          <a:p>
            <a:pPr lvl="1"/>
            <a:r>
              <a:rPr lang="en-US" dirty="0"/>
              <a:t>Contiguous array of MPI </a:t>
            </a:r>
            <a:r>
              <a:rPr lang="en-US" dirty="0"/>
              <a:t>datatypes (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MPI_Type_contiguous</a:t>
            </a:r>
            <a:r>
              <a:rPr lang="en-US" dirty="0"/>
              <a:t>)</a:t>
            </a:r>
            <a:endParaRPr lang="en-US" dirty="0"/>
          </a:p>
          <a:p>
            <a:pPr lvl="1"/>
            <a:r>
              <a:rPr lang="en-US" dirty="0"/>
              <a:t>Strided block of </a:t>
            </a:r>
            <a:r>
              <a:rPr lang="en-US" dirty="0" smtClean="0"/>
              <a:t>datatypes 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MPI_Type_vector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Indexed array of blocks of </a:t>
            </a:r>
            <a:r>
              <a:rPr lang="en-US" dirty="0"/>
              <a:t>datatypes 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MPI_Type_indexed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Arbitrary structure of </a:t>
            </a:r>
            <a:r>
              <a:rPr lang="en-US" dirty="0"/>
              <a:t>datatypes 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MPI_Type_struct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Derived types must be </a:t>
            </a:r>
            <a:r>
              <a:rPr lang="en-US" dirty="0" smtClean="0"/>
              <a:t>committed </a:t>
            </a:r>
            <a:r>
              <a:rPr lang="en-US" dirty="0" smtClean="0"/>
              <a:t>before use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MPI_Type_commit()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449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 input and output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processes may write to separate files</a:t>
            </a:r>
          </a:p>
          <a:p>
            <a:pPr lvl="1"/>
            <a:r>
              <a:rPr lang="en-US" dirty="0" smtClean="0"/>
              <a:t>Have to combine them manually later</a:t>
            </a:r>
          </a:p>
          <a:p>
            <a:r>
              <a:rPr lang="en-US" dirty="0" smtClean="0"/>
              <a:t>Difficult to coordinate reading/writing from/to a single file</a:t>
            </a:r>
          </a:p>
          <a:p>
            <a:r>
              <a:rPr lang="en-US" dirty="0" smtClean="0"/>
              <a:t>MPI I/O eases this</a:t>
            </a:r>
          </a:p>
          <a:p>
            <a:pPr lvl="1"/>
            <a:r>
              <a:rPr lang="en-US" dirty="0" smtClean="0"/>
              <a:t>Single file pointer</a:t>
            </a:r>
          </a:p>
          <a:p>
            <a:pPr lvl="1"/>
            <a:r>
              <a:rPr lang="en-US" dirty="0" smtClean="0"/>
              <a:t>Collective operations</a:t>
            </a:r>
          </a:p>
          <a:p>
            <a:pPr lvl="1"/>
            <a:r>
              <a:rPr lang="en-US" dirty="0"/>
              <a:t>Processes access relevant portion of data based on offset into the </a:t>
            </a:r>
            <a:r>
              <a:rPr lang="en-US" dirty="0" smtClean="0"/>
              <a:t>file</a:t>
            </a:r>
          </a:p>
          <a:p>
            <a:r>
              <a:rPr lang="en-US" dirty="0" smtClean="0"/>
              <a:t>Familiar semantics (open, read/write, close)</a:t>
            </a:r>
          </a:p>
          <a:p>
            <a:pPr lvl="1"/>
            <a:r>
              <a:rPr lang="en-US" dirty="0"/>
              <a:t>Open/Close: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MPI_File_open(), MPI_File_close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 smtClean="0"/>
          </a:p>
          <a:p>
            <a:pPr lvl="1"/>
            <a:r>
              <a:rPr lang="en-US" dirty="0"/>
              <a:t>Read/Write: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MPI_File_read(), MPI_File_read_at(), MPI_File_write(), MPI_File_write_at()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Binary format is preferable</a:t>
            </a:r>
          </a:p>
          <a:p>
            <a:r>
              <a:rPr lang="en-US" dirty="0" smtClean="0"/>
              <a:t>Works great in combination with MPI derived datatypes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71834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Steady state heat equation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heat_mpi.c</a:t>
            </a:r>
            <a:r>
              <a:rPr lang="en-US" dirty="0" smtClean="0"/>
              <a:t>)</a:t>
            </a:r>
          </a:p>
          <a:p>
            <a:r>
              <a:rPr lang="en-US" dirty="0" smtClean="0"/>
              <a:t>Slab decomposition (over M)</a:t>
            </a:r>
          </a:p>
          <a:p>
            <a:r>
              <a:rPr lang="en-US" dirty="0" smtClean="0"/>
              <a:t>Processes have to exchange data with neighbors</a:t>
            </a:r>
          </a:p>
          <a:p>
            <a:r>
              <a:rPr lang="en-US" dirty="0" smtClean="0"/>
              <a:t>MPI concepts used:</a:t>
            </a:r>
          </a:p>
          <a:p>
            <a:pPr lvl="1"/>
            <a:r>
              <a:rPr lang="en-US" dirty="0" smtClean="0"/>
              <a:t>Initialization and finalization</a:t>
            </a:r>
          </a:p>
          <a:p>
            <a:pPr lvl="1"/>
            <a:r>
              <a:rPr lang="en-US" dirty="0" smtClean="0"/>
              <a:t>Ghost nodes</a:t>
            </a:r>
          </a:p>
          <a:p>
            <a:pPr lvl="1"/>
            <a:r>
              <a:rPr lang="en-US" dirty="0" smtClean="0"/>
              <a:t>Reduction 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MPI_Allreduce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exchanges 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MPI_Sendrecv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MPI I/O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37</a:t>
            </a:fld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591" y="1648589"/>
            <a:ext cx="3270066" cy="416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63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One-sided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Motivation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In point-to-point </a:t>
            </a:r>
            <a:r>
              <a:rPr lang="en-US" dirty="0" smtClean="0"/>
              <a:t>communication, </a:t>
            </a:r>
            <a:r>
              <a:rPr lang="en-US" dirty="0"/>
              <a:t>sender has to wait for the receiver to be ready to receive the data before it can send the </a:t>
            </a:r>
            <a:r>
              <a:rPr lang="en-US" dirty="0" smtClean="0"/>
              <a:t>data, causing delay in sending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expensive operation </a:t>
            </a:r>
            <a:r>
              <a:rPr lang="en-US" dirty="0" smtClean="0"/>
              <a:t>in </a:t>
            </a:r>
            <a:r>
              <a:rPr lang="en-US" dirty="0"/>
              <a:t>blocking </a:t>
            </a:r>
            <a:r>
              <a:rPr lang="en-US" dirty="0" smtClean="0"/>
              <a:t>mode</a:t>
            </a:r>
          </a:p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Decouple </a:t>
            </a:r>
            <a:r>
              <a:rPr lang="en-US" dirty="0"/>
              <a:t>data movement with process </a:t>
            </a:r>
            <a:r>
              <a:rPr lang="en-US" dirty="0" smtClean="0"/>
              <a:t>synchronization</a:t>
            </a:r>
          </a:p>
          <a:p>
            <a:pPr lvl="1"/>
            <a:r>
              <a:rPr lang="en-US" dirty="0" smtClean="0"/>
              <a:t>Require only one process for data movement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38</a:t>
            </a:fld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675" y="3962400"/>
            <a:ext cx="2933576" cy="24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3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One-sided </a:t>
            </a:r>
            <a:r>
              <a:rPr lang="en-US" dirty="0"/>
              <a:t>communication functions provide an interface to Remote Memory Access (RMA) communication </a:t>
            </a:r>
            <a:r>
              <a:rPr lang="en-US" dirty="0" smtClean="0"/>
              <a:t>methods</a:t>
            </a:r>
          </a:p>
          <a:p>
            <a:pPr lvl="1"/>
            <a:r>
              <a:rPr lang="en-US" dirty="0"/>
              <a:t>Each process exposes a part of its memory to other processes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processes can directly read from or write to this memory</a:t>
            </a:r>
            <a:endParaRPr lang="en-US" dirty="0" smtClean="0"/>
          </a:p>
          <a:p>
            <a:r>
              <a:rPr lang="en-US" dirty="0" smtClean="0"/>
              <a:t>Many potential advantages:</a:t>
            </a:r>
          </a:p>
          <a:p>
            <a:pPr lvl="1"/>
            <a:r>
              <a:rPr lang="en-US" dirty="0" smtClean="0"/>
              <a:t>Significantly </a:t>
            </a:r>
            <a:r>
              <a:rPr lang="en-US" dirty="0"/>
              <a:t>faster than </a:t>
            </a:r>
            <a:r>
              <a:rPr lang="en-US" dirty="0" smtClean="0"/>
              <a:t>send/receive on </a:t>
            </a:r>
            <a:r>
              <a:rPr lang="en-US" dirty="0"/>
              <a:t>systems with hardware support for </a:t>
            </a:r>
            <a:r>
              <a:rPr lang="en-US" dirty="0" smtClean="0"/>
              <a:t>RMA (think shared memory systems)</a:t>
            </a:r>
          </a:p>
          <a:p>
            <a:pPr lvl="1"/>
            <a:r>
              <a:rPr lang="en-US" dirty="0" smtClean="0"/>
              <a:t>Irregular </a:t>
            </a:r>
            <a:r>
              <a:rPr lang="en-US" dirty="0"/>
              <a:t>communication patterns can </a:t>
            </a:r>
            <a:r>
              <a:rPr lang="en-US" dirty="0" smtClean="0"/>
              <a:t>be more </a:t>
            </a:r>
            <a:r>
              <a:rPr lang="en-US" dirty="0"/>
              <a:t>economically expressed</a:t>
            </a:r>
          </a:p>
          <a:p>
            <a:pPr lvl="1"/>
            <a:r>
              <a:rPr lang="en-US" dirty="0" smtClean="0"/>
              <a:t>Dynamic communication pattern easier </a:t>
            </a:r>
            <a:r>
              <a:rPr lang="en-US" dirty="0"/>
              <a:t>to code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087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OpenMP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programming interface (API) for parallel programming on </a:t>
            </a:r>
            <a:r>
              <a:rPr lang="en-US" dirty="0" smtClean="0"/>
              <a:t>shared memory multiprocessors</a:t>
            </a:r>
          </a:p>
          <a:p>
            <a:pPr lvl="1"/>
            <a:r>
              <a:rPr lang="en-US" dirty="0" smtClean="0"/>
              <a:t>Usually cores of a multicore CPU(s)</a:t>
            </a:r>
            <a:endParaRPr lang="en-US" dirty="0"/>
          </a:p>
          <a:p>
            <a:r>
              <a:rPr lang="en-US" dirty="0"/>
              <a:t>Components of OpenMP</a:t>
            </a:r>
          </a:p>
          <a:p>
            <a:pPr lvl="1"/>
            <a:r>
              <a:rPr lang="en-US" dirty="0"/>
              <a:t>Compiler </a:t>
            </a:r>
            <a:r>
              <a:rPr lang="en-US" dirty="0" smtClean="0"/>
              <a:t>directives (pragmas)</a:t>
            </a:r>
            <a:endParaRPr lang="en-US" dirty="0"/>
          </a:p>
          <a:p>
            <a:pPr lvl="1"/>
            <a:r>
              <a:rPr lang="en-US" dirty="0"/>
              <a:t>Library functions</a:t>
            </a:r>
          </a:p>
          <a:p>
            <a:pPr lvl="1"/>
            <a:r>
              <a:rPr lang="en-US" dirty="0"/>
              <a:t>Environmental variables</a:t>
            </a:r>
          </a:p>
          <a:p>
            <a:r>
              <a:rPr lang="en-US" dirty="0" smtClean="0"/>
              <a:t>Supports multiple programming languages</a:t>
            </a:r>
          </a:p>
          <a:p>
            <a:pPr lvl="1"/>
            <a:r>
              <a:rPr lang="en-US" dirty="0" smtClean="0"/>
              <a:t>Fortran</a:t>
            </a:r>
            <a:r>
              <a:rPr lang="en-US" dirty="0"/>
              <a:t>, C, </a:t>
            </a:r>
            <a:r>
              <a:rPr lang="en-US" dirty="0" smtClean="0"/>
              <a:t>and </a:t>
            </a:r>
            <a:r>
              <a:rPr lang="en-US" dirty="0"/>
              <a:t>C</a:t>
            </a:r>
            <a:r>
              <a:rPr lang="en-US" dirty="0" smtClean="0"/>
              <a:t>++</a:t>
            </a:r>
          </a:p>
          <a:p>
            <a:pPr lvl="2"/>
            <a:r>
              <a:rPr lang="en-US" dirty="0" smtClean="0"/>
              <a:t>We will use C in examples</a:t>
            </a:r>
          </a:p>
          <a:p>
            <a:r>
              <a:rPr lang="en-US" dirty="0" smtClean="0"/>
              <a:t>Provides portable programming model</a:t>
            </a:r>
          </a:p>
          <a:p>
            <a:pPr lvl="1"/>
            <a:r>
              <a:rPr lang="en-US" dirty="0"/>
              <a:t>Significantly simplifies programming with </a:t>
            </a:r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371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One-sided communication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Window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Each processor can make an </a:t>
            </a:r>
            <a:r>
              <a:rPr lang="en-US" dirty="0"/>
              <a:t>area of </a:t>
            </a:r>
            <a:r>
              <a:rPr lang="en-US" dirty="0" smtClean="0"/>
              <a:t>memory </a:t>
            </a:r>
            <a:r>
              <a:rPr lang="en-US" dirty="0"/>
              <a:t>available to one-sided </a:t>
            </a:r>
            <a:r>
              <a:rPr lang="en-US" dirty="0" smtClean="0"/>
              <a:t>transfers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MPI_Win_create</a:t>
            </a:r>
            <a:r>
              <a:rPr lang="en-US" sz="1800" dirty="0"/>
              <a:t> </a:t>
            </a:r>
            <a:r>
              <a:rPr lang="en-US" dirty="0"/>
              <a:t>– </a:t>
            </a:r>
            <a:r>
              <a:rPr lang="en-US" dirty="0" smtClean="0"/>
              <a:t>Expose </a:t>
            </a:r>
            <a:r>
              <a:rPr lang="en-US" dirty="0"/>
              <a:t>local memory to RMA operation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MPI_Win_free</a:t>
            </a:r>
            <a:r>
              <a:rPr lang="en-US" sz="1800" dirty="0"/>
              <a:t> </a:t>
            </a:r>
            <a:r>
              <a:rPr lang="en-US" dirty="0"/>
              <a:t>– </a:t>
            </a:r>
            <a:r>
              <a:rPr lang="en-US" dirty="0" smtClean="0"/>
              <a:t>Deallocate </a:t>
            </a:r>
            <a:r>
              <a:rPr lang="en-US" dirty="0"/>
              <a:t>window </a:t>
            </a:r>
            <a:r>
              <a:rPr lang="en-US" dirty="0" smtClean="0"/>
              <a:t>object</a:t>
            </a:r>
            <a:endParaRPr lang="en-US" dirty="0"/>
          </a:p>
          <a:p>
            <a:r>
              <a:rPr lang="en-US" dirty="0" smtClean="0"/>
              <a:t>Main functions: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MPI_Put</a:t>
            </a:r>
            <a:r>
              <a:rPr lang="en-US" sz="1800" dirty="0" smtClean="0"/>
              <a:t> </a:t>
            </a:r>
            <a:r>
              <a:rPr lang="en-US" dirty="0"/>
              <a:t>–</a:t>
            </a:r>
            <a:r>
              <a:rPr lang="en-US" dirty="0" smtClean="0"/>
              <a:t> Move </a:t>
            </a:r>
            <a:r>
              <a:rPr lang="en-US" dirty="0"/>
              <a:t>data from local </a:t>
            </a:r>
            <a:r>
              <a:rPr lang="en-US" dirty="0" smtClean="0"/>
              <a:t>memory (</a:t>
            </a:r>
            <a:r>
              <a:rPr lang="en-US" i="1" dirty="0" smtClean="0"/>
              <a:t>origin</a:t>
            </a:r>
            <a:r>
              <a:rPr lang="en-US" dirty="0" smtClean="0"/>
              <a:t>) </a:t>
            </a:r>
            <a:r>
              <a:rPr lang="en-US" dirty="0"/>
              <a:t>to remote </a:t>
            </a:r>
            <a:r>
              <a:rPr lang="en-US" dirty="0" smtClean="0"/>
              <a:t>memory (</a:t>
            </a:r>
            <a:r>
              <a:rPr lang="en-US" i="1" dirty="0" smtClean="0"/>
              <a:t>target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MPI_Get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Retrieve </a:t>
            </a:r>
            <a:r>
              <a:rPr lang="en-US" dirty="0"/>
              <a:t>data from remote </a:t>
            </a:r>
            <a:r>
              <a:rPr lang="en-US" dirty="0" smtClean="0"/>
              <a:t>memory (</a:t>
            </a:r>
            <a:r>
              <a:rPr lang="en-US" i="1" dirty="0" smtClean="0"/>
              <a:t>target</a:t>
            </a:r>
            <a:r>
              <a:rPr lang="en-US" dirty="0" smtClean="0"/>
              <a:t>) </a:t>
            </a:r>
            <a:r>
              <a:rPr lang="en-US" dirty="0"/>
              <a:t>into local </a:t>
            </a:r>
            <a:r>
              <a:rPr lang="en-US" dirty="0" smtClean="0"/>
              <a:t>memory (origin)</a:t>
            </a:r>
            <a:endParaRPr lang="en-US" dirty="0"/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MPI_Accumulate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Update </a:t>
            </a:r>
            <a:r>
              <a:rPr lang="en-US" dirty="0"/>
              <a:t>remote memory using </a:t>
            </a:r>
            <a:r>
              <a:rPr lang="en-US" dirty="0" smtClean="0"/>
              <a:t>local values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40</a:t>
            </a:fld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44" y="4909457"/>
            <a:ext cx="8099311" cy="166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1511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one-sided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movement operations are </a:t>
            </a:r>
            <a:r>
              <a:rPr lang="en-US" dirty="0" smtClean="0"/>
              <a:t>non-blocking!</a:t>
            </a:r>
          </a:p>
          <a:p>
            <a:r>
              <a:rPr lang="en-US" dirty="0"/>
              <a:t>Subsequent synchronization on window </a:t>
            </a:r>
            <a:r>
              <a:rPr lang="en-US" dirty="0" smtClean="0"/>
              <a:t>object needed </a:t>
            </a:r>
            <a:r>
              <a:rPr lang="en-US" dirty="0"/>
              <a:t>to ensure operation is </a:t>
            </a:r>
            <a:r>
              <a:rPr lang="en-US" dirty="0" smtClean="0"/>
              <a:t>complete</a:t>
            </a:r>
          </a:p>
          <a:p>
            <a:r>
              <a:rPr lang="en-US" dirty="0"/>
              <a:t>Data accesses occur within </a:t>
            </a:r>
            <a:r>
              <a:rPr lang="en-US" i="1" dirty="0" smtClean="0"/>
              <a:t>epochs</a:t>
            </a:r>
          </a:p>
          <a:p>
            <a:pPr lvl="1"/>
            <a:r>
              <a:rPr lang="en-US" dirty="0"/>
              <a:t>Epochs define ordering and completion semantics</a:t>
            </a:r>
          </a:p>
          <a:p>
            <a:pPr lvl="1"/>
            <a:r>
              <a:rPr lang="en-US" dirty="0" smtClean="0"/>
              <a:t>Synchronization </a:t>
            </a:r>
            <a:r>
              <a:rPr lang="en-US" dirty="0"/>
              <a:t>models provide mechanisms for </a:t>
            </a:r>
            <a:r>
              <a:rPr lang="en-US" dirty="0" smtClean="0"/>
              <a:t>establishing (i.e., starting and ending) </a:t>
            </a:r>
            <a:r>
              <a:rPr lang="en-US" dirty="0"/>
              <a:t>epochs</a:t>
            </a:r>
            <a:endParaRPr lang="en-US" dirty="0" smtClean="0"/>
          </a:p>
          <a:p>
            <a:r>
              <a:rPr lang="en-US" dirty="0" smtClean="0"/>
              <a:t>Active synchronization</a:t>
            </a:r>
          </a:p>
          <a:p>
            <a:pPr lvl="1"/>
            <a:r>
              <a:rPr lang="en-US" dirty="0" smtClean="0"/>
              <a:t>Both origin and target participate in synchronization (declare an epoch)</a:t>
            </a:r>
          </a:p>
          <a:p>
            <a:r>
              <a:rPr lang="en-US" dirty="0" smtClean="0"/>
              <a:t>Passive synchronization</a:t>
            </a:r>
          </a:p>
          <a:p>
            <a:pPr lvl="1"/>
            <a:r>
              <a:rPr lang="en-US" dirty="0"/>
              <a:t>Only the origin is actively involved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91372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</a:t>
            </a:r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Fence –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MPI_Win_fence</a:t>
            </a:r>
            <a:endParaRPr lang="en-US" dirty="0" smtClean="0"/>
          </a:p>
          <a:p>
            <a:pPr lvl="1"/>
            <a:r>
              <a:rPr lang="en-US" dirty="0"/>
              <a:t>Collective synchronization model</a:t>
            </a:r>
          </a:p>
          <a:p>
            <a:pPr lvl="1"/>
            <a:r>
              <a:rPr lang="en-US" dirty="0" smtClean="0"/>
              <a:t>Similar </a:t>
            </a:r>
            <a:r>
              <a:rPr lang="en-US" dirty="0"/>
              <a:t>to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MPI_Wait</a:t>
            </a:r>
            <a:r>
              <a:rPr lang="en-US" dirty="0"/>
              <a:t>, uses global </a:t>
            </a:r>
            <a:r>
              <a:rPr lang="en-US" dirty="0" smtClean="0"/>
              <a:t>synchronization</a:t>
            </a:r>
          </a:p>
          <a:p>
            <a:pPr lvl="1"/>
            <a:r>
              <a:rPr lang="en-US" dirty="0"/>
              <a:t>Starts and ends access </a:t>
            </a:r>
            <a:r>
              <a:rPr lang="en-US" dirty="0" smtClean="0"/>
              <a:t>and exposure </a:t>
            </a:r>
            <a:r>
              <a:rPr lang="en-US" dirty="0"/>
              <a:t>epochs on </a:t>
            </a:r>
            <a:r>
              <a:rPr lang="en-US" dirty="0" smtClean="0"/>
              <a:t>all processes </a:t>
            </a:r>
            <a:r>
              <a:rPr lang="en-US" dirty="0"/>
              <a:t>in the window</a:t>
            </a:r>
            <a:endParaRPr lang="en-US" dirty="0" smtClean="0"/>
          </a:p>
          <a:p>
            <a:r>
              <a:rPr lang="en-US" dirty="0" smtClean="0"/>
              <a:t>Post-start-complete-wait </a:t>
            </a:r>
            <a:r>
              <a:rPr lang="en-US" dirty="0"/>
              <a:t>–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MPI_Win_start, MPI_Win_complete,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MPI_Win_post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MPI_Win_wait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Finer-grained </a:t>
            </a:r>
            <a:r>
              <a:rPr lang="en-US" dirty="0">
                <a:cs typeface="Courier New" pitchFamily="49" charset="0"/>
              </a:rPr>
              <a:t>than fence, </a:t>
            </a:r>
            <a:r>
              <a:rPr lang="en-US" dirty="0" smtClean="0">
                <a:cs typeface="Courier New" pitchFamily="49" charset="0"/>
              </a:rPr>
              <a:t>origin </a:t>
            </a:r>
            <a:r>
              <a:rPr lang="en-US" dirty="0">
                <a:cs typeface="Courier New" pitchFamily="49" charset="0"/>
              </a:rPr>
              <a:t>and </a:t>
            </a:r>
            <a:r>
              <a:rPr lang="en-US" dirty="0" smtClean="0">
                <a:cs typeface="Courier New" pitchFamily="49" charset="0"/>
              </a:rPr>
              <a:t>target specify </a:t>
            </a:r>
            <a:r>
              <a:rPr lang="en-US" dirty="0">
                <a:cs typeface="Courier New" pitchFamily="49" charset="0"/>
              </a:rPr>
              <a:t>who they </a:t>
            </a:r>
            <a:r>
              <a:rPr lang="en-US" dirty="0" smtClean="0">
                <a:cs typeface="Courier New" pitchFamily="49" charset="0"/>
              </a:rPr>
              <a:t>communicate with</a:t>
            </a:r>
            <a:endParaRPr lang="en-US" dirty="0"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42</a:t>
            </a:fld>
            <a:endParaRPr lang="el-G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068" y="4495800"/>
            <a:ext cx="7257864" cy="206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760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the origin process is involved in the </a:t>
            </a:r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Communication </a:t>
            </a:r>
            <a:r>
              <a:rPr lang="en-US" dirty="0"/>
              <a:t>paradigm closer </a:t>
            </a:r>
            <a:r>
              <a:rPr lang="en-US" dirty="0" smtClean="0"/>
              <a:t>to shared </a:t>
            </a:r>
            <a:r>
              <a:rPr lang="en-US" dirty="0"/>
              <a:t>memory model</a:t>
            </a:r>
          </a:p>
          <a:p>
            <a:r>
              <a:rPr lang="en-US" dirty="0" smtClean="0"/>
              <a:t>Lock/Unlock</a:t>
            </a:r>
          </a:p>
          <a:p>
            <a:pPr lvl="1"/>
            <a:r>
              <a:rPr lang="en-US" dirty="0" smtClean="0"/>
              <a:t>Origin </a:t>
            </a:r>
            <a:r>
              <a:rPr lang="en-US" dirty="0"/>
              <a:t>process remotely </a:t>
            </a:r>
            <a:r>
              <a:rPr lang="en-US" dirty="0" smtClean="0"/>
              <a:t>locks/unlocks </a:t>
            </a:r>
            <a:r>
              <a:rPr lang="en-US" dirty="0"/>
              <a:t>the window on the </a:t>
            </a:r>
            <a:r>
              <a:rPr lang="en-US" dirty="0" smtClean="0"/>
              <a:t>target</a:t>
            </a:r>
          </a:p>
          <a:p>
            <a:pPr lvl="1"/>
            <a:r>
              <a:rPr lang="en-US" dirty="0" smtClean="0"/>
              <a:t>Shared and exclusive lock </a:t>
            </a:r>
            <a:r>
              <a:rPr lang="en-US" dirty="0"/>
              <a:t>types (MPI_LOCK_SHARED, MPI_LOCK_EXCLUSIVE)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43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1017549" y="3992137"/>
            <a:ext cx="7870903" cy="16989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(rank == 0) {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MPI_Win_lock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(MPI_LOCK_EXCLUSIVE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, 1, 0, win);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MPI_Put(outbuf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, n, MPI_INT, 1, 0, n, MPI_INT, win);</a:t>
            </a:r>
          </a:p>
          <a:p>
            <a:pPr algn="l"/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MPI_Win_unlock</a:t>
            </a:r>
            <a:r>
              <a:rPr lang="en-US" sz="1800" b="0" dirty="0" smtClean="0">
                <a:latin typeface="Courier New" pitchFamily="49" charset="0"/>
                <a:cs typeface="Courier New" pitchFamily="49" charset="0"/>
              </a:rPr>
              <a:t>(1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, win);</a:t>
            </a:r>
          </a:p>
          <a:p>
            <a:pPr algn="l"/>
            <a:r>
              <a:rPr lang="en-US" sz="1800" b="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512590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Steady state heat equation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heat_rma.c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 only RMA functions</a:t>
            </a:r>
          </a:p>
          <a:p>
            <a:pPr lvl="1"/>
            <a:r>
              <a:rPr lang="en-US" dirty="0" smtClean="0"/>
              <a:t>Window creation</a:t>
            </a:r>
          </a:p>
          <a:p>
            <a:pPr lvl="1"/>
            <a:r>
              <a:rPr lang="en-US" dirty="0" smtClean="0"/>
              <a:t>Get/Put</a:t>
            </a:r>
          </a:p>
          <a:p>
            <a:pPr lvl="1"/>
            <a:r>
              <a:rPr lang="en-US" dirty="0" smtClean="0"/>
              <a:t>Accumulate</a:t>
            </a:r>
          </a:p>
          <a:p>
            <a:pPr lvl="1"/>
            <a:r>
              <a:rPr lang="en-US" dirty="0" smtClean="0"/>
              <a:t>Fences</a:t>
            </a:r>
          </a:p>
          <a:p>
            <a:r>
              <a:rPr lang="en-US" dirty="0" smtClean="0"/>
              <a:t>Better or worse than message passing?</a:t>
            </a:r>
          </a:p>
          <a:p>
            <a:pPr lvl="1"/>
            <a:r>
              <a:rPr lang="en-US" dirty="0" smtClean="0"/>
              <a:t>Easier to access remote data</a:t>
            </a:r>
          </a:p>
          <a:p>
            <a:pPr lvl="1"/>
            <a:r>
              <a:rPr lang="en-US" dirty="0" smtClean="0"/>
              <a:t>Accumulation is more complex than simple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MPI_Reduce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39632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OpenMP and MPI within a single application</a:t>
            </a:r>
            <a:endParaRPr lang="en-US" dirty="0" smtClean="0"/>
          </a:p>
          <a:p>
            <a:r>
              <a:rPr lang="en-US" dirty="0" smtClean="0"/>
              <a:t>Why hybrid?</a:t>
            </a:r>
          </a:p>
          <a:p>
            <a:pPr lvl="1"/>
            <a:r>
              <a:rPr lang="en-US" dirty="0" smtClean="0"/>
              <a:t>Easier load balancing (with some algorithms)</a:t>
            </a:r>
            <a:endParaRPr lang="en-US" dirty="0"/>
          </a:p>
          <a:p>
            <a:pPr lvl="1"/>
            <a:r>
              <a:rPr lang="en-US" dirty="0" smtClean="0"/>
              <a:t>Lower </a:t>
            </a:r>
            <a:r>
              <a:rPr lang="en-US" dirty="0"/>
              <a:t>(memory) latency and </a:t>
            </a:r>
            <a:r>
              <a:rPr lang="en-US" dirty="0" smtClean="0"/>
              <a:t>data movement </a:t>
            </a:r>
            <a:r>
              <a:rPr lang="en-US" dirty="0"/>
              <a:t>within </a:t>
            </a:r>
            <a:r>
              <a:rPr lang="en-US" dirty="0" smtClean="0"/>
              <a:t>node</a:t>
            </a:r>
          </a:p>
          <a:p>
            <a:r>
              <a:rPr lang="en-US" dirty="0" smtClean="0"/>
              <a:t>Why not?</a:t>
            </a:r>
          </a:p>
          <a:p>
            <a:pPr lvl="1"/>
            <a:r>
              <a:rPr lang="en-US" dirty="0" smtClean="0"/>
              <a:t>May not always be better than pure OpenMP or MPI solution</a:t>
            </a:r>
          </a:p>
          <a:p>
            <a:r>
              <a:rPr lang="en-US" dirty="0" smtClean="0"/>
              <a:t>Modes </a:t>
            </a:r>
            <a:r>
              <a:rPr lang="en-US" dirty="0"/>
              <a:t>of </a:t>
            </a:r>
            <a:r>
              <a:rPr lang="en-US" dirty="0" smtClean="0"/>
              <a:t>OpenMP/MPI operation</a:t>
            </a:r>
          </a:p>
          <a:p>
            <a:pPr lvl="1"/>
            <a:r>
              <a:rPr lang="en-US" dirty="0" smtClean="0"/>
              <a:t>One MPI process per node</a:t>
            </a:r>
            <a:endParaRPr lang="en-US" dirty="0"/>
          </a:p>
          <a:p>
            <a:pPr lvl="2"/>
            <a:r>
              <a:rPr lang="en-US" dirty="0" smtClean="0"/>
              <a:t>OpenMP threads </a:t>
            </a:r>
            <a:r>
              <a:rPr lang="en-US" dirty="0"/>
              <a:t>share </a:t>
            </a:r>
            <a:r>
              <a:rPr lang="en-US" dirty="0" smtClean="0"/>
              <a:t>entire node </a:t>
            </a:r>
            <a:r>
              <a:rPr lang="en-US" dirty="0"/>
              <a:t>memory, </a:t>
            </a:r>
            <a:r>
              <a:rPr lang="en-US" dirty="0" smtClean="0"/>
              <a:t>e.g., </a:t>
            </a:r>
            <a:r>
              <a:rPr lang="en-US" dirty="0"/>
              <a:t>16 </a:t>
            </a:r>
            <a:r>
              <a:rPr lang="en-US" dirty="0" smtClean="0"/>
              <a:t>threads/node </a:t>
            </a:r>
            <a:r>
              <a:rPr lang="en-US" dirty="0"/>
              <a:t>on </a:t>
            </a:r>
            <a:r>
              <a:rPr lang="en-US" dirty="0" smtClean="0"/>
              <a:t>PARADOX IV</a:t>
            </a:r>
            <a:endParaRPr lang="en-US" dirty="0"/>
          </a:p>
          <a:p>
            <a:pPr lvl="1"/>
            <a:r>
              <a:rPr lang="en-US" dirty="0" smtClean="0"/>
              <a:t>One MPI process per socket</a:t>
            </a:r>
            <a:endParaRPr lang="en-US" dirty="0"/>
          </a:p>
          <a:p>
            <a:pPr lvl="2"/>
            <a:r>
              <a:rPr lang="en-US" dirty="0" smtClean="0"/>
              <a:t>OpenMP thread </a:t>
            </a:r>
            <a:r>
              <a:rPr lang="en-US" dirty="0"/>
              <a:t>set shares socket memory</a:t>
            </a:r>
            <a:r>
              <a:rPr lang="en-US" dirty="0" smtClean="0"/>
              <a:t>, e.g., 8 threads/socket on PARADOX IV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70311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safety in (hybrid) MPI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Thread </a:t>
            </a:r>
            <a:r>
              <a:rPr lang="en-US" dirty="0" smtClean="0"/>
              <a:t>safety in varies in MPI implementations</a:t>
            </a:r>
          </a:p>
          <a:p>
            <a:r>
              <a:rPr lang="en-US" dirty="0"/>
              <a:t>Controlled with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MPI_Init_thread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MPI_THREAD_SINGLE</a:t>
            </a:r>
            <a:r>
              <a:rPr lang="en-US" sz="1800" dirty="0"/>
              <a:t> </a:t>
            </a:r>
            <a:r>
              <a:rPr lang="en-US" dirty="0" smtClean="0"/>
              <a:t>– Only </a:t>
            </a:r>
            <a:r>
              <a:rPr lang="en-US" dirty="0"/>
              <a:t>one thread will </a:t>
            </a:r>
            <a:r>
              <a:rPr lang="en-US" dirty="0" smtClean="0"/>
              <a:t>run (same as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MPI_Init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MPI_THREAD_FUNNELED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Processes </a:t>
            </a:r>
            <a:r>
              <a:rPr lang="en-US" dirty="0"/>
              <a:t>may be multithreaded, but only the main thread can make MPI calls (MPI calls are delegated to main thread)</a:t>
            </a:r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MPI_THREAD_SERIALIZED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Processes </a:t>
            </a:r>
            <a:r>
              <a:rPr lang="en-US" dirty="0"/>
              <a:t>could be </a:t>
            </a:r>
            <a:r>
              <a:rPr lang="en-US" dirty="0" smtClean="0"/>
              <a:t>multithreaded and more </a:t>
            </a:r>
            <a:r>
              <a:rPr lang="en-US" dirty="0"/>
              <a:t>than one thread can make MPI calls, but only one at a </a:t>
            </a:r>
            <a:r>
              <a:rPr lang="en-US" dirty="0" smtClean="0"/>
              <a:t>time</a:t>
            </a:r>
            <a:endParaRPr lang="en-US" dirty="0"/>
          </a:p>
          <a:p>
            <a:pPr lvl="1"/>
            <a:r>
              <a:rPr lang="en-US" sz="1800" dirty="0">
                <a:latin typeface="Courier New" pitchFamily="49" charset="0"/>
                <a:cs typeface="Courier New" pitchFamily="49" charset="0"/>
              </a:rPr>
              <a:t>MPI_THREAD_MULTIPLE</a:t>
            </a:r>
            <a:r>
              <a:rPr lang="en-US" sz="1800" dirty="0"/>
              <a:t> </a:t>
            </a:r>
            <a:r>
              <a:rPr lang="en-US" dirty="0"/>
              <a:t>–</a:t>
            </a:r>
            <a:r>
              <a:rPr lang="en-US" dirty="0" smtClean="0"/>
              <a:t> Multiple </a:t>
            </a:r>
            <a:r>
              <a:rPr lang="en-US" dirty="0"/>
              <a:t>threads can make MPI calls, with no restrictions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2227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Steady </a:t>
            </a:r>
            <a:r>
              <a:rPr lang="en-US" dirty="0" smtClean="0"/>
              <a:t>state heat </a:t>
            </a:r>
            <a:r>
              <a:rPr lang="en-US" dirty="0" smtClean="0"/>
              <a:t>equation 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heat_hyb.c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Combination of MPI and OpenMP</a:t>
            </a:r>
          </a:p>
          <a:p>
            <a:r>
              <a:rPr lang="en-US" dirty="0" smtClean="0"/>
              <a:t>Uses concepts presented in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heat_omp.c</a:t>
            </a:r>
            <a:r>
              <a:rPr lang="en-US" dirty="0" smtClean="0"/>
              <a:t> and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heat_mpi.c</a:t>
            </a:r>
          </a:p>
          <a:p>
            <a:r>
              <a:rPr lang="en-US" dirty="0" smtClean="0"/>
              <a:t>Run with single process per node</a:t>
            </a:r>
          </a:p>
          <a:p>
            <a:pPr lvl="1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mpiexec -np 4 ./heat_hyb ...</a:t>
            </a:r>
          </a:p>
          <a:p>
            <a:r>
              <a:rPr lang="en-US" dirty="0" smtClean="0">
                <a:cs typeface="Courier New" pitchFamily="49" charset="0"/>
              </a:rPr>
              <a:t>Not necessarily better performance than pure OpenMP or MPI versions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4852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Parallelism is </a:t>
            </a:r>
            <a:r>
              <a:rPr lang="en-US" dirty="0" smtClean="0"/>
              <a:t>the only way to achieve performance improvement </a:t>
            </a:r>
            <a:r>
              <a:rPr lang="en-US" dirty="0"/>
              <a:t>with the </a:t>
            </a:r>
            <a:r>
              <a:rPr lang="en-US" dirty="0" smtClean="0"/>
              <a:t>modern hardware</a:t>
            </a:r>
            <a:endParaRPr lang="en-US" dirty="0"/>
          </a:p>
          <a:p>
            <a:r>
              <a:rPr lang="en-US" dirty="0" smtClean="0"/>
              <a:t>OpenMP </a:t>
            </a:r>
            <a:r>
              <a:rPr lang="en-US" dirty="0"/>
              <a:t>provides for a </a:t>
            </a:r>
            <a:r>
              <a:rPr lang="en-US" dirty="0" smtClean="0"/>
              <a:t>simple, </a:t>
            </a:r>
            <a:r>
              <a:rPr lang="en-US" dirty="0"/>
              <a:t>but </a:t>
            </a:r>
            <a:r>
              <a:rPr lang="en-US" dirty="0" smtClean="0"/>
              <a:t>powerful, programming </a:t>
            </a:r>
            <a:r>
              <a:rPr lang="en-US" dirty="0"/>
              <a:t>model for shared memory </a:t>
            </a:r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Fork/join model</a:t>
            </a:r>
          </a:p>
          <a:p>
            <a:pPr lvl="1"/>
            <a:r>
              <a:rPr lang="en-US" dirty="0" smtClean="0"/>
              <a:t>Directive-based</a:t>
            </a:r>
          </a:p>
          <a:p>
            <a:pPr lvl="1"/>
            <a:r>
              <a:rPr lang="en-US" dirty="0" smtClean="0"/>
              <a:t>Data parallelism</a:t>
            </a:r>
          </a:p>
          <a:p>
            <a:r>
              <a:rPr lang="en-US" dirty="0" smtClean="0"/>
              <a:t>MPI is the </a:t>
            </a:r>
            <a:r>
              <a:rPr lang="en-US" dirty="0"/>
              <a:t>dominant model used in high-performance computing today</a:t>
            </a:r>
            <a:endParaRPr lang="en-US" dirty="0" smtClean="0"/>
          </a:p>
          <a:p>
            <a:pPr lvl="1"/>
            <a:r>
              <a:rPr lang="en-US" dirty="0" smtClean="0"/>
              <a:t>Based on message passing model…</a:t>
            </a:r>
          </a:p>
          <a:p>
            <a:pPr lvl="1"/>
            <a:r>
              <a:rPr lang="en-US" dirty="0" smtClean="0"/>
              <a:t>…but also supports RMA-style programming</a:t>
            </a:r>
          </a:p>
          <a:p>
            <a:pPr lvl="1"/>
            <a:r>
              <a:rPr lang="en-US" dirty="0" smtClean="0"/>
              <a:t>Industry standard with multiple high-quality implementations</a:t>
            </a:r>
          </a:p>
          <a:p>
            <a:r>
              <a:rPr lang="en-US" dirty="0" smtClean="0"/>
              <a:t>OpenMP and MPI can be combined into a hybrid programming model</a:t>
            </a:r>
          </a:p>
          <a:p>
            <a:r>
              <a:rPr lang="en-US" dirty="0" smtClean="0"/>
              <a:t>Basic concepts covered, much more left to explore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10292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OpenMP</a:t>
            </a:r>
          </a:p>
          <a:p>
            <a:pPr lvl="1"/>
            <a:r>
              <a:rPr lang="en-US" dirty="0" smtClean="0"/>
              <a:t>LLNL </a:t>
            </a:r>
            <a:r>
              <a:rPr lang="en-US" dirty="0"/>
              <a:t>OpenMP tutorial: </a:t>
            </a:r>
            <a:r>
              <a:rPr lang="en-US" dirty="0">
                <a:hlinkClick r:id="rId2"/>
              </a:rPr>
              <a:t>https://computing.llnl.gov/tutorials/openMP/</a:t>
            </a:r>
            <a:endParaRPr lang="en-US" dirty="0"/>
          </a:p>
          <a:p>
            <a:pPr lvl="1"/>
            <a:r>
              <a:rPr lang="en-US" dirty="0"/>
              <a:t>B. Chapman et al</a:t>
            </a:r>
            <a:r>
              <a:rPr lang="en-US" dirty="0" smtClean="0"/>
              <a:t>., “</a:t>
            </a:r>
            <a:r>
              <a:rPr lang="en-US" dirty="0"/>
              <a:t>Using OpenMP</a:t>
            </a:r>
            <a:r>
              <a:rPr lang="en-US" dirty="0" smtClean="0"/>
              <a:t>”, MIT Press, 2007.</a:t>
            </a:r>
          </a:p>
          <a:p>
            <a:pPr lvl="1"/>
            <a:r>
              <a:rPr lang="en-US" dirty="0"/>
              <a:t>Victor </a:t>
            </a:r>
            <a:r>
              <a:rPr lang="en-US" dirty="0" smtClean="0"/>
              <a:t>Eijkhout’s tutorial: </a:t>
            </a:r>
            <a:r>
              <a:rPr lang="en-US" dirty="0">
                <a:hlinkClick r:id="rId3"/>
              </a:rPr>
              <a:t>http://pages.tacc.utexas.edu/~eijkhout/pcse/html</a:t>
            </a:r>
            <a:r>
              <a:rPr lang="en-US" dirty="0" smtClean="0">
                <a:hlinkClick r:id="rId3"/>
              </a:rPr>
              <a:t>/</a:t>
            </a:r>
            <a:endParaRPr lang="en-US" dirty="0"/>
          </a:p>
          <a:p>
            <a:r>
              <a:rPr lang="en-US" dirty="0" smtClean="0"/>
              <a:t>MPI</a:t>
            </a:r>
          </a:p>
          <a:p>
            <a:pPr lvl="1"/>
            <a:r>
              <a:rPr lang="en-US" dirty="0" smtClean="0"/>
              <a:t>LLNL </a:t>
            </a:r>
            <a:r>
              <a:rPr lang="en-US" dirty="0"/>
              <a:t>MPI tutorial: </a:t>
            </a:r>
            <a:r>
              <a:rPr lang="en-US" dirty="0">
                <a:hlinkClick r:id="rId4"/>
              </a:rPr>
              <a:t>https://computing.llnl.gov/tutorials/mpi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r>
              <a:rPr lang="en-US" dirty="0"/>
              <a:t>W. Gropp et al</a:t>
            </a:r>
            <a:r>
              <a:rPr lang="en-US" dirty="0" smtClean="0"/>
              <a:t>., “Using MPI”, MIT </a:t>
            </a:r>
            <a:r>
              <a:rPr lang="en-US" dirty="0"/>
              <a:t>Press, </a:t>
            </a:r>
            <a:r>
              <a:rPr lang="en-US" dirty="0" smtClean="0"/>
              <a:t>2014.</a:t>
            </a:r>
          </a:p>
          <a:p>
            <a:pPr lvl="1"/>
            <a:r>
              <a:rPr lang="en-US" dirty="0"/>
              <a:t>W. Gropp et al., “</a:t>
            </a:r>
            <a:r>
              <a:rPr lang="en-US" dirty="0" smtClean="0"/>
              <a:t>Using Advanced </a:t>
            </a:r>
            <a:r>
              <a:rPr lang="en-US" dirty="0"/>
              <a:t>MPI”, MIT Press, </a:t>
            </a:r>
            <a:r>
              <a:rPr lang="en-US" dirty="0" smtClean="0"/>
              <a:t>2014.</a:t>
            </a:r>
            <a:endParaRPr lang="en-US" dirty="0"/>
          </a:p>
          <a:p>
            <a:r>
              <a:rPr lang="en-US" dirty="0" smtClean="0"/>
              <a:t>Code examples</a:t>
            </a:r>
          </a:p>
          <a:p>
            <a:pPr lvl="1"/>
            <a:r>
              <a:rPr lang="en-US" dirty="0"/>
              <a:t>John </a:t>
            </a:r>
            <a:r>
              <a:rPr lang="en-US" dirty="0" smtClean="0"/>
              <a:t>Burkardt’s OpenMP and MPI examples</a:t>
            </a:r>
          </a:p>
          <a:p>
            <a:pPr lvl="2"/>
            <a:r>
              <a:rPr lang="en-US" dirty="0">
                <a:hlinkClick r:id="rId5"/>
              </a:rPr>
              <a:t>https://people.sc.fsu.edu/~</a:t>
            </a:r>
            <a:r>
              <a:rPr lang="en-US" dirty="0" smtClean="0">
                <a:hlinkClick r:id="rId5"/>
              </a:rPr>
              <a:t>jburkardt/c_src/openmp/openmp.html</a:t>
            </a:r>
            <a:endParaRPr lang="en-US" dirty="0" smtClean="0"/>
          </a:p>
          <a:p>
            <a:pPr lvl="2"/>
            <a:r>
              <a:rPr lang="en-US" dirty="0" smtClean="0">
                <a:hlinkClick r:id="rId6"/>
              </a:rPr>
              <a:t>https://</a:t>
            </a:r>
            <a:r>
              <a:rPr lang="en-US" dirty="0">
                <a:hlinkClick r:id="rId6"/>
              </a:rPr>
              <a:t>people.sc.fsu.edu/~</a:t>
            </a:r>
            <a:r>
              <a:rPr lang="en-US" dirty="0" smtClean="0">
                <a:hlinkClick r:id="rId6"/>
              </a:rPr>
              <a:t>jburkardt/c_src/mpi/mpi.html</a:t>
            </a:r>
            <a:endParaRPr lang="en-US" dirty="0" smtClean="0"/>
          </a:p>
          <a:p>
            <a:pPr lvl="1"/>
            <a:r>
              <a:rPr lang="en-US" dirty="0">
                <a:hlinkClick r:id="rId7"/>
              </a:rPr>
              <a:t>http://www.mcs.anl.gov/research/projects/mpi/tutorial/mpiexmpl</a:t>
            </a:r>
            <a:r>
              <a:rPr lang="en-US" dirty="0" smtClean="0">
                <a:hlinkClick r:id="rId7"/>
              </a:rPr>
              <a:t>/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2547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Fork–Join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OpenMP uses </a:t>
            </a:r>
            <a:r>
              <a:rPr lang="en-US" b="1" dirty="0" smtClean="0"/>
              <a:t>fork–join</a:t>
            </a:r>
            <a:r>
              <a:rPr lang="en-US" dirty="0" smtClean="0"/>
              <a:t> model</a:t>
            </a:r>
          </a:p>
          <a:p>
            <a:pPr lvl="1"/>
            <a:r>
              <a:rPr lang="en-US" i="1" dirty="0"/>
              <a:t>Master</a:t>
            </a:r>
            <a:r>
              <a:rPr lang="en-US" dirty="0"/>
              <a:t> thread executes sequential code</a:t>
            </a:r>
          </a:p>
          <a:p>
            <a:pPr lvl="1"/>
            <a:r>
              <a:rPr lang="en-US" dirty="0" smtClean="0"/>
              <a:t>Fork – Master </a:t>
            </a:r>
            <a:r>
              <a:rPr lang="en-US" dirty="0"/>
              <a:t>thread </a:t>
            </a:r>
            <a:r>
              <a:rPr lang="en-US" dirty="0" smtClean="0"/>
              <a:t>creates/awakens </a:t>
            </a:r>
            <a:r>
              <a:rPr lang="en-US" dirty="0"/>
              <a:t>additional threads to </a:t>
            </a:r>
            <a:r>
              <a:rPr lang="en-US" dirty="0" smtClean="0"/>
              <a:t>execute parallel </a:t>
            </a:r>
            <a:r>
              <a:rPr lang="en-US" dirty="0"/>
              <a:t>code</a:t>
            </a:r>
          </a:p>
          <a:p>
            <a:pPr lvl="1"/>
            <a:r>
              <a:rPr lang="en-US" dirty="0" smtClean="0"/>
              <a:t>Join – At </a:t>
            </a:r>
            <a:r>
              <a:rPr lang="en-US" dirty="0"/>
              <a:t>end of parallel code created threads die or are suspended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80" y="3701143"/>
            <a:ext cx="8806840" cy="221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77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way for the programmer to communicate with the compiler</a:t>
            </a:r>
          </a:p>
          <a:p>
            <a:pPr lvl="1"/>
            <a:r>
              <a:rPr lang="en-US" dirty="0"/>
              <a:t>Compiler free to ignore directives (they are hints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OpenMP directives</a:t>
            </a:r>
          </a:p>
          <a:p>
            <a:pPr lvl="1"/>
            <a:r>
              <a:rPr lang="en-US" dirty="0" smtClean="0"/>
              <a:t>Case sensitive</a:t>
            </a:r>
          </a:p>
          <a:p>
            <a:pPr lvl="1"/>
            <a:r>
              <a:rPr lang="en-US" dirty="0" smtClean="0"/>
              <a:t>End </a:t>
            </a:r>
            <a:r>
              <a:rPr lang="en-US" dirty="0" smtClean="0"/>
              <a:t>with newline</a:t>
            </a:r>
          </a:p>
          <a:p>
            <a:pPr lvl="1"/>
            <a:r>
              <a:rPr lang="en-US" dirty="0" smtClean="0"/>
              <a:t>Applied </a:t>
            </a:r>
            <a:r>
              <a:rPr lang="en-US" dirty="0"/>
              <a:t>to one succeeding statement (structured block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1780479" y="4705815"/>
            <a:ext cx="634504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#pragma omp directive-name [clause,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...]</a:t>
            </a:r>
          </a:p>
          <a:p>
            <a:pPr algn="l"/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// code</a:t>
            </a:r>
          </a:p>
          <a:p>
            <a:pPr algn="l"/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35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Constructed using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parallel</a:t>
            </a:r>
            <a:r>
              <a:rPr lang="en-US" sz="2000" dirty="0" smtClean="0"/>
              <a:t> </a:t>
            </a:r>
            <a:r>
              <a:rPr lang="en-US" dirty="0" smtClean="0"/>
              <a:t>pragma</a:t>
            </a:r>
          </a:p>
          <a:p>
            <a:r>
              <a:rPr lang="en-US" dirty="0" smtClean="0"/>
              <a:t>Block </a:t>
            </a:r>
            <a:r>
              <a:rPr lang="en-US" dirty="0" smtClean="0"/>
              <a:t>with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parallel</a:t>
            </a:r>
            <a:r>
              <a:rPr lang="en-US" sz="2000" dirty="0"/>
              <a:t> </a:t>
            </a:r>
            <a:r>
              <a:rPr lang="en-US" dirty="0" smtClean="0"/>
              <a:t>pragma is called </a:t>
            </a:r>
            <a:r>
              <a:rPr lang="en-US" i="1" dirty="0" smtClean="0"/>
              <a:t>parallel region</a:t>
            </a:r>
          </a:p>
          <a:p>
            <a:r>
              <a:rPr lang="en-US" dirty="0" smtClean="0"/>
              <a:t>All threads execute the same segment of code, in parallel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pragma omp parallel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{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this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is executed by a team of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threads in parallel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How to identify each individual thread inside a parallel block?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#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pragma omp parallel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{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int t = 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omp_get_thread_num()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printf("Hello world from %d!\n", t);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47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OpenMP World!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900" b="1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include &lt;omp.h&gt;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#include &lt;stdio.h&gt;</a:t>
            </a:r>
          </a:p>
          <a:p>
            <a:pPr marL="0" indent="0">
              <a:buNone/>
            </a:pP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int main (int argc, char **argv) {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#pragma omp parallel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tid 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omp_get_thread_num()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    int 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nth 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900" b="1" dirty="0">
                <a:latin typeface="Courier New" pitchFamily="49" charset="0"/>
                <a:cs typeface="Courier New" pitchFamily="49" charset="0"/>
              </a:rPr>
              <a:t>omp_get_num_threads()</a:t>
            </a:r>
            <a:r>
              <a:rPr lang="en-US" sz="19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    printf("Hello World from thread = %d of %d\n</a:t>
            </a: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",tid,nth);</a:t>
            </a:r>
            <a:endParaRPr lang="en-US" sz="19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1900" dirty="0">
                <a:latin typeface="Courier New" pitchFamily="49" charset="0"/>
                <a:cs typeface="Courier New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9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OpenMP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Requires compiler support for OpenMP</a:t>
            </a:r>
          </a:p>
          <a:p>
            <a:pPr lvl="1"/>
            <a:r>
              <a:rPr lang="en-US" dirty="0" smtClean="0"/>
              <a:t>Most modern compilers support OpenMP</a:t>
            </a:r>
          </a:p>
          <a:p>
            <a:pPr lvl="2"/>
            <a:r>
              <a:rPr lang="en-US" dirty="0" smtClean="0">
                <a:cs typeface="Courier New" pitchFamily="49" charset="0"/>
              </a:rPr>
              <a:t>GNU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 smtClean="0">
                <a:cs typeface="Courier New" pitchFamily="49" charset="0"/>
              </a:rPr>
              <a:t>), LLVM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clang</a:t>
            </a:r>
            <a:r>
              <a:rPr lang="en-US" dirty="0" smtClean="0">
                <a:cs typeface="Courier New" pitchFamily="49" charset="0"/>
              </a:rPr>
              <a:t>), </a:t>
            </a:r>
            <a:r>
              <a:rPr lang="en-US" dirty="0" smtClean="0">
                <a:cs typeface="Courier New" pitchFamily="49" charset="0"/>
              </a:rPr>
              <a:t>Intel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icc</a:t>
            </a:r>
            <a:r>
              <a:rPr lang="en-US" dirty="0" smtClean="0">
                <a:cs typeface="Courier New" pitchFamily="49" charset="0"/>
              </a:rPr>
              <a:t>), Portland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pgcc</a:t>
            </a:r>
            <a:r>
              <a:rPr lang="en-US" dirty="0" smtClean="0">
                <a:cs typeface="Courier New" pitchFamily="49" charset="0"/>
              </a:rPr>
              <a:t>), IBM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xlc</a:t>
            </a:r>
            <a:r>
              <a:rPr lang="en-US" dirty="0" smtClean="0">
                <a:cs typeface="Courier New" pitchFamily="49" charset="0"/>
              </a:rPr>
              <a:t>), Oracle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suncc</a:t>
            </a:r>
            <a:r>
              <a:rPr lang="en-US" dirty="0">
                <a:cs typeface="Courier New" pitchFamily="49" charset="0"/>
              </a:rPr>
              <a:t>)</a:t>
            </a:r>
            <a:r>
              <a:rPr lang="en-US" dirty="0" smtClean="0">
                <a:cs typeface="Courier New" pitchFamily="49" charset="0"/>
              </a:rPr>
              <a:t>,</a:t>
            </a:r>
            <a:r>
              <a:rPr lang="en-US" dirty="0" smtClean="0"/>
              <a:t> Microsoft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cl.exe</a:t>
            </a:r>
            <a:r>
              <a:rPr lang="en-US" dirty="0" smtClean="0"/>
              <a:t>) and many more</a:t>
            </a:r>
          </a:p>
          <a:p>
            <a:r>
              <a:rPr lang="en-US" dirty="0" smtClean="0"/>
              <a:t>GCC:</a:t>
            </a:r>
            <a:endParaRPr lang="en-US" dirty="0" smtClean="0"/>
          </a:p>
          <a:p>
            <a:pPr marL="419100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-fopenmp hello_omp.c –o hello_omp</a:t>
            </a:r>
          </a:p>
          <a:p>
            <a:r>
              <a:rPr lang="en-US" dirty="0" smtClean="0"/>
              <a:t>Intel:</a:t>
            </a:r>
            <a:endParaRPr lang="en-US" dirty="0" smtClean="0"/>
          </a:p>
          <a:p>
            <a:pPr marL="419100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icc -qopenmp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hello_omp.c –o hello_omp</a:t>
            </a:r>
          </a:p>
          <a:p>
            <a:r>
              <a:rPr lang="en-US" dirty="0" smtClean="0"/>
              <a:t>Intel (older versions</a:t>
            </a:r>
            <a:r>
              <a:rPr lang="en-US" dirty="0" smtClean="0"/>
              <a:t>):</a:t>
            </a:r>
            <a:endParaRPr lang="en-US" dirty="0" smtClean="0"/>
          </a:p>
          <a:p>
            <a:pPr marL="419100" lvl="1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icc -openmp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hello_omp.c –o hello_omp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Calibri" charset="0"/>
                <a:ea typeface="Calibri" charset="0"/>
                <a:cs typeface="Calibri" charset="0"/>
              </a:rPr>
              <a:t>VI-SEEM REG CL, 11-13 Oct 2017 			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9582254"/>
      </p:ext>
    </p:extLst>
  </p:cSld>
  <p:clrMapOvr>
    <a:masterClrMapping/>
  </p:clrMapOvr>
</p:sld>
</file>

<file path=ppt/theme/theme1.xml><?xml version="1.0" encoding="utf-8"?>
<a:theme xmlns:a="http://schemas.openxmlformats.org/drawingml/2006/main" name="SEEGRID-pp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EEGRID-ppt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3740</TotalTime>
  <Words>3517</Words>
  <Application>Microsoft Office PowerPoint</Application>
  <PresentationFormat>A4 Paper (210x297 mm)</PresentationFormat>
  <Paragraphs>586</Paragraphs>
  <Slides>49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SEEGRID-ppt-template</vt:lpstr>
      <vt:lpstr>Parallel programming with OpenMP and MPI</vt:lpstr>
      <vt:lpstr>Agenda</vt:lpstr>
      <vt:lpstr>Memory models</vt:lpstr>
      <vt:lpstr>Introduction to OpenMP</vt:lpstr>
      <vt:lpstr>Fork–Join model</vt:lpstr>
      <vt:lpstr>Directives</vt:lpstr>
      <vt:lpstr>Parallel regions</vt:lpstr>
      <vt:lpstr>Hello OpenMP World!</vt:lpstr>
      <vt:lpstr>Compiling OpenMP programs</vt:lpstr>
      <vt:lpstr>Loop parallelism</vt:lpstr>
      <vt:lpstr>Execution of parallel region</vt:lpstr>
      <vt:lpstr>Loop scheduling</vt:lpstr>
      <vt:lpstr>More loop scheduling</vt:lpstr>
      <vt:lpstr>Sections</vt:lpstr>
      <vt:lpstr>Single/Master</vt:lpstr>
      <vt:lpstr>Data scope</vt:lpstr>
      <vt:lpstr>Data scope example</vt:lpstr>
      <vt:lpstr>Synchronization</vt:lpstr>
      <vt:lpstr>Barriers and nowait</vt:lpstr>
      <vt:lpstr>Critical sections and atomic operations</vt:lpstr>
      <vt:lpstr>Example</vt:lpstr>
      <vt:lpstr>More OpenMP topics</vt:lpstr>
      <vt:lpstr>MPI</vt:lpstr>
      <vt:lpstr>What MPI provides?</vt:lpstr>
      <vt:lpstr>MPI basics</vt:lpstr>
      <vt:lpstr>Hello MPI World!</vt:lpstr>
      <vt:lpstr>Compile &amp; run</vt:lpstr>
      <vt:lpstr>Error handling</vt:lpstr>
      <vt:lpstr>Basic communication operations</vt:lpstr>
      <vt:lpstr>Send/Receive example</vt:lpstr>
      <vt:lpstr>Blocking communication</vt:lpstr>
      <vt:lpstr>Non-blocking communication</vt:lpstr>
      <vt:lpstr>Collective operations</vt:lpstr>
      <vt:lpstr>Illustration of collective operations</vt:lpstr>
      <vt:lpstr>Datatypes</vt:lpstr>
      <vt:lpstr>MPI input and output operations</vt:lpstr>
      <vt:lpstr>Example</vt:lpstr>
      <vt:lpstr>One-sided communication</vt:lpstr>
      <vt:lpstr>Remote Memory Access</vt:lpstr>
      <vt:lpstr>One-sided communication concepts</vt:lpstr>
      <vt:lpstr>Synchronization in one-sided operations</vt:lpstr>
      <vt:lpstr>Active synchronization</vt:lpstr>
      <vt:lpstr>Passive synchronization</vt:lpstr>
      <vt:lpstr>Example</vt:lpstr>
      <vt:lpstr>Hybrid programming</vt:lpstr>
      <vt:lpstr>Thread safety in (hybrid) MPI programs</vt:lpstr>
      <vt:lpstr>Example</vt:lpstr>
      <vt:lpstr>Summary</vt:lpstr>
      <vt:lpstr>Additional resources</vt:lpstr>
    </vt:vector>
  </TitlesOfParts>
  <Company>edet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 &lt;Presentation Subtitle&gt;</dc:title>
  <dc:creator>nvog</dc:creator>
  <cp:lastModifiedBy>Bender</cp:lastModifiedBy>
  <cp:revision>607</cp:revision>
  <cp:lastPrinted>2016-01-29T13:21:48Z</cp:lastPrinted>
  <dcterms:created xsi:type="dcterms:W3CDTF">2004-04-29T08:03:52Z</dcterms:created>
  <dcterms:modified xsi:type="dcterms:W3CDTF">2017-10-11T14:55:47Z</dcterms:modified>
</cp:coreProperties>
</file>