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</p:sldMasterIdLst>
  <p:notesMasterIdLst>
    <p:notesMasterId r:id="rId12"/>
  </p:notesMasterIdLst>
  <p:handoutMasterIdLst>
    <p:handoutMasterId r:id="rId13"/>
  </p:handoutMasterIdLst>
  <p:sldIdLst>
    <p:sldId id="286" r:id="rId2"/>
    <p:sldId id="288" r:id="rId3"/>
    <p:sldId id="289" r:id="rId4"/>
    <p:sldId id="291" r:id="rId5"/>
    <p:sldId id="290" r:id="rId6"/>
    <p:sldId id="292" r:id="rId7"/>
    <p:sldId id="297" r:id="rId8"/>
    <p:sldId id="293" r:id="rId9"/>
    <p:sldId id="294" r:id="rId10"/>
    <p:sldId id="295" r:id="rId11"/>
  </p:sldIdLst>
  <p:sldSz cx="9906000" cy="6858000" type="A4"/>
  <p:notesSz cx="10234613" cy="7099300"/>
  <p:defaultTextStyle>
    <a:defPPr>
      <a:defRPr lang="en-US"/>
    </a:defPPr>
    <a:lvl1pPr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20000"/>
      </a:spcBef>
      <a:spcAft>
        <a:spcPct val="0"/>
      </a:spcAft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7">
          <p15:clr>
            <a:srgbClr val="A4A3A4"/>
          </p15:clr>
        </p15:guide>
        <p15:guide id="2" pos="3107">
          <p15:clr>
            <a:srgbClr val="A4A3A4"/>
          </p15:clr>
        </p15:guide>
        <p15:guide id="3" orient="horz" pos="2235">
          <p15:clr>
            <a:srgbClr val="A4A3A4"/>
          </p15:clr>
        </p15:guide>
        <p15:guide id="4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8AC"/>
    <a:srgbClr val="0B7BCF"/>
    <a:srgbClr val="0879BE"/>
    <a:srgbClr val="CF4901"/>
    <a:srgbClr val="EDCFCB"/>
    <a:srgbClr val="E85E15"/>
    <a:srgbClr val="F6E9E7"/>
    <a:srgbClr val="F8C092"/>
    <a:srgbClr val="919789"/>
    <a:srgbClr val="8D9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85" autoAdjust="0"/>
    <p:restoredTop sz="94407" autoAdjust="0"/>
  </p:normalViewPr>
  <p:slideViewPr>
    <p:cSldViewPr snapToGrid="0">
      <p:cViewPr varScale="1">
        <p:scale>
          <a:sx n="123" d="100"/>
          <a:sy n="123" d="100"/>
        </p:scale>
        <p:origin x="1984" y="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098" y="-78"/>
      </p:cViewPr>
      <p:guideLst>
        <p:guide orient="horz" pos="2127"/>
        <p:guide pos="3107"/>
        <p:guide orient="horz" pos="2235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HPC</c:v>
                </c:pt>
                <c:pt idx="1">
                  <c:v>Grid</c:v>
                </c:pt>
                <c:pt idx="2">
                  <c:v>Cloud</c:v>
                </c:pt>
                <c:pt idx="3">
                  <c:v>Storage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6595" y="0"/>
            <a:ext cx="4436371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250"/>
            <a:ext cx="4434725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6595" y="6742250"/>
            <a:ext cx="4436371" cy="3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DC3300D-5115-4BAB-93FC-246CDC56F3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47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888" y="0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97225" y="531813"/>
            <a:ext cx="3846513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518" y="3373628"/>
            <a:ext cx="7507579" cy="319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888" y="6743917"/>
            <a:ext cx="4434725" cy="35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8" tIns="47659" rIns="95318" bIns="4765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67882BFB-C195-4ABC-8201-A723AE96FA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"/>
            <a:ext cx="9906000" cy="1116282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 dirty="0">
              <a:solidFill>
                <a:schemeClr val="tx1"/>
              </a:solidFill>
            </a:endParaRPr>
          </a:p>
        </p:txBody>
      </p:sp>
      <p:sp>
        <p:nvSpPr>
          <p:cNvPr id="6" name="Rectangle 25"/>
          <p:cNvSpPr>
            <a:spLocks noChangeArrowheads="1"/>
          </p:cNvSpPr>
          <p:nvPr userDrawn="1"/>
        </p:nvSpPr>
        <p:spPr bwMode="auto">
          <a:xfrm>
            <a:off x="523982" y="1644328"/>
            <a:ext cx="593873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kern="1200" dirty="0" smtClean="0">
                <a:solidFill>
                  <a:schemeClr val="accent5"/>
                </a:solidFill>
                <a:effectLst/>
                <a:latin typeface="Arial" charset="0"/>
                <a:ea typeface="+mn-ea"/>
                <a:cs typeface="Arial" charset="0"/>
              </a:rPr>
              <a:t>VRE for regional Interdisciplinary communities in Southeast Europe and the Eastern Mediterranean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531476" name="Rectangle 20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73063" y="3090167"/>
            <a:ext cx="6059487" cy="862012"/>
          </a:xfrm>
          <a:noFill/>
          <a:ln>
            <a:solidFill>
              <a:srgbClr val="CF4901"/>
            </a:solidFill>
          </a:ln>
        </p:spPr>
        <p:txBody>
          <a:bodyPr lIns="91440" tIns="45720" rIns="91440" bIns="45720"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Presentation Title</a:t>
            </a:r>
            <a:endParaRPr lang="el-GR" dirty="0"/>
          </a:p>
        </p:txBody>
      </p:sp>
      <p:sp>
        <p:nvSpPr>
          <p:cNvPr id="531484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7176" y="4870305"/>
            <a:ext cx="6076950" cy="1042988"/>
          </a:xfrm>
        </p:spPr>
        <p:txBody>
          <a:bodyPr lIns="91440" tIns="45720" rIns="91440" bIns="45720"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l-GR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78600"/>
            <a:ext cx="9906000" cy="293688"/>
          </a:xfrm>
          <a:solidFill>
            <a:srgbClr val="FA7F34"/>
          </a:solidFill>
        </p:spPr>
        <p:txBody>
          <a:bodyPr/>
          <a:lstStyle>
            <a:lvl1pPr>
              <a:defRPr sz="120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The VI-SEEM project is funded by the European Commission under the Horizon 2020 Research Infrastructures contract no. 675121</a:t>
            </a:r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99617" cy="1125538"/>
          </a:xfrm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A76B4658-FCC5-4CDB-9784-5FF6DD787B1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17" y="0"/>
            <a:ext cx="1106384" cy="114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1863" y="-4763"/>
            <a:ext cx="2428875" cy="6578601"/>
          </a:xfrm>
        </p:spPr>
        <p:txBody>
          <a:bodyPr vert="eaVert"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-4763" y="-4763"/>
            <a:ext cx="7134226" cy="6578601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B930F3A1-B166-4D69-8477-CCAB873DA52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8803486" cy="1125538"/>
          </a:xfrm>
          <a:solidFill>
            <a:srgbClr val="FA7F34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solidFill>
            <a:srgbClr val="FA7F34"/>
          </a:solidFill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70F2B333-24EA-4DE2-9D5F-F92EB537375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486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0853997F-61B1-49DA-BEC2-58B8ACB1542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88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613" y="1652588"/>
            <a:ext cx="4683125" cy="4921250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DE6330F6-36BC-487E-AE94-F059D3DE287E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7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A2DD1F75-6E2B-46FE-8A0E-E34258FCE06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5361" cy="1125538"/>
          </a:xfrm>
        </p:spPr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</a:t>
            </a:r>
            <a:fld id="{27FE842A-F356-44CB-A48B-DADF02F474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pic>
        <p:nvPicPr>
          <p:cNvPr id="5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361" y="0"/>
            <a:ext cx="109064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C4F27B07-17D4-47C8-8354-F713D299616C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</a:t>
            </a:r>
            <a:r>
              <a:rPr lang="en-US" dirty="0" smtClean="0"/>
              <a:t>					</a:t>
            </a:r>
            <a:fld id="{25213920-E3B8-4A6D-8C9A-E5B568FD3FE9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9E5E8B-E1C6-4771-B7BC-F2F414FDFFE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134351" cy="1125538"/>
          </a:xfrm>
          <a:prstGeom prst="rect">
            <a:avLst/>
          </a:prstGeom>
          <a:solidFill>
            <a:srgbClr val="FA7F34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5785" tIns="47892" rIns="95785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652588"/>
            <a:ext cx="9518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64313"/>
            <a:ext cx="9906000" cy="293687"/>
          </a:xfrm>
          <a:prstGeom prst="rect">
            <a:avLst/>
          </a:prstGeom>
          <a:solidFill>
            <a:srgbClr val="FA7F34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300" b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+mn-lt"/>
              </a:rPr>
              <a:t>&lt;Event&gt; – &lt;Place&gt; &lt;Date (DD-Month-YYYY)&gt;	</a:t>
            </a:r>
            <a:r>
              <a:rPr lang="en-US" dirty="0" smtClean="0"/>
              <a:t>				</a:t>
            </a:r>
            <a:fld id="{711545AC-028C-461E-87A2-BB0A701371CB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59828"/>
            <a:ext cx="9906000" cy="49480"/>
          </a:xfrm>
          <a:prstGeom prst="rect">
            <a:avLst/>
          </a:prstGeom>
          <a:solidFill>
            <a:srgbClr val="CF4901"/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114301"/>
            <a:ext cx="9906000" cy="4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5785" tIns="47892" rIns="95785" bIns="47892"/>
          <a:lstStyle/>
          <a:p>
            <a:pPr algn="ctr" defTabSz="958850" eaLnBrk="0" hangingPunct="0">
              <a:spcBef>
                <a:spcPct val="0"/>
              </a:spcBef>
              <a:defRPr/>
            </a:pPr>
            <a:endParaRPr lang="el-GR" sz="1300" b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1" r:id="rId5"/>
    <p:sldLayoutId id="2147483699" r:id="rId6"/>
    <p:sldLayoutId id="2147483692" r:id="rId7"/>
    <p:sldLayoutId id="2147483693" r:id="rId8"/>
    <p:sldLayoutId id="2147483700" r:id="rId9"/>
    <p:sldLayoutId id="2147483701" r:id="rId10"/>
    <p:sldLayoutId id="2147483694" r:id="rId11"/>
  </p:sldLayoutIdLst>
  <p:hf hdr="0" dt="0"/>
  <p:txStyles>
    <p:titleStyle>
      <a:lvl1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2pPr>
      <a:lvl3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3pPr>
      <a:lvl4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4pPr>
      <a:lvl5pPr algn="r" defTabSz="95885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Verdana" pitchFamily="34" charset="0"/>
          <a:cs typeface="Arial" charset="0"/>
        </a:defRPr>
      </a:lvl5pPr>
      <a:lvl6pPr marL="4572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6pPr>
      <a:lvl7pPr marL="9144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7pPr>
      <a:lvl8pPr marL="13716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8pPr>
      <a:lvl9pPr marL="1828800" algn="r" defTabSz="958850" rtl="0" fontAlgn="base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defTabSz="95885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2pPr>
      <a:lvl3pPr marL="1196975" indent="-238125" algn="l" defTabSz="958850" rtl="0" eaLnBrk="0" fontAlgn="base" hangingPunct="0">
        <a:spcBef>
          <a:spcPct val="20000"/>
        </a:spcBef>
        <a:spcAft>
          <a:spcPct val="0"/>
        </a:spcAft>
        <a:buClr>
          <a:srgbClr val="2164A8"/>
        </a:buClr>
        <a:buSzPct val="75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3pPr>
      <a:lvl4pPr marL="1674813" indent="-238125" algn="l" defTabSz="958850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155825" indent="-239713" algn="l" defTabSz="958850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6130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30702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5274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984625" indent="-239713" algn="l" defTabSz="958850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i-seem.eu/2016/10/27/1st-call-for-proposals-for-projects-accessing-vi-seem-services/" TargetMode="External"/><Relationship Id="rId3" Type="http://schemas.openxmlformats.org/officeDocument/2006/relationships/hyperlink" Target="https://vi-seem.eu/1st-cal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rvices.vi-seem.eu/" TargetMode="Externa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vi-seem.eu/" TargetMode="External"/><Relationship Id="rId4" Type="http://schemas.openxmlformats.org/officeDocument/2006/relationships/hyperlink" Target="https://gocdb.vi-seem.eu/portal/" TargetMode="External"/><Relationship Id="rId5" Type="http://schemas.openxmlformats.org/officeDocument/2006/relationships/hyperlink" Target="https://code.vi-seem.eu/" TargetMode="External"/><Relationship Id="rId6" Type="http://schemas.openxmlformats.org/officeDocument/2006/relationships/hyperlink" Target="https://support.vi-seem.eu/" TargetMode="External"/><Relationship Id="rId7" Type="http://schemas.openxmlformats.org/officeDocument/2006/relationships/hyperlink" Target="https://wiki.vi-seem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rvices.vi-seem.eu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 sz="quarter"/>
          </p:nvPr>
        </p:nvSpPr>
        <p:spPr>
          <a:xfrm>
            <a:off x="373063" y="3259574"/>
            <a:ext cx="6059487" cy="806823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sz="3600" dirty="0" smtClean="0"/>
              <a:t>VI-SEEM </a:t>
            </a:r>
            <a:br>
              <a:rPr lang="en-US" sz="3600" dirty="0" smtClean="0"/>
            </a:br>
            <a:r>
              <a:rPr lang="en-US" sz="3600" dirty="0" smtClean="0"/>
              <a:t>Virtual Research Environment</a:t>
            </a:r>
            <a:endParaRPr lang="en-US" sz="36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sz="quarter" idx="1"/>
          </p:nvPr>
        </p:nvSpPr>
        <p:spPr>
          <a:xfrm>
            <a:off x="373062" y="5099356"/>
            <a:ext cx="6059488" cy="1341126"/>
          </a:xfrm>
        </p:spPr>
        <p:txBody>
          <a:bodyPr/>
          <a:lstStyle/>
          <a:p>
            <a:pPr eaLnBrk="1" hangingPunct="1"/>
            <a:r>
              <a:rPr lang="en-US" sz="2000" b="0" dirty="0" err="1" smtClean="0"/>
              <a:t>Antun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Balaz</a:t>
            </a:r>
            <a:endParaRPr lang="en-US" sz="2000" b="0" dirty="0" smtClean="0"/>
          </a:p>
          <a:p>
            <a:pPr eaLnBrk="1" hangingPunct="1"/>
            <a:r>
              <a:rPr lang="en-US" sz="2000" b="0" dirty="0"/>
              <a:t>Scientific Computing </a:t>
            </a:r>
            <a:r>
              <a:rPr lang="en-US" sz="2000" b="0" dirty="0" smtClean="0"/>
              <a:t>Laboratory</a:t>
            </a:r>
          </a:p>
          <a:p>
            <a:pPr eaLnBrk="1" hangingPunct="1"/>
            <a:r>
              <a:rPr lang="en-US" sz="2000" b="0" dirty="0"/>
              <a:t>Center for the Study of Complex System</a:t>
            </a:r>
            <a:endParaRPr lang="en-US" sz="2000" b="0" dirty="0" smtClean="0"/>
          </a:p>
          <a:p>
            <a:pPr eaLnBrk="1" hangingPunct="1"/>
            <a:r>
              <a:rPr lang="en-US" sz="2000" b="0" dirty="0" smtClean="0"/>
              <a:t>Institute of Physics Belgrade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pPr defTabSz="958850"/>
            <a:r>
              <a:rPr lang="en-US" dirty="0"/>
              <a:t>The </a:t>
            </a:r>
            <a:r>
              <a:rPr lang="en-US" dirty="0" smtClean="0"/>
              <a:t>VI-SEEM project initiative </a:t>
            </a:r>
            <a:r>
              <a:rPr lang="en-US" dirty="0"/>
              <a:t>is co-funded by the European Commission under the </a:t>
            </a:r>
            <a:r>
              <a:rPr lang="en-US" dirty="0" smtClean="0"/>
              <a:t>H2020 Research </a:t>
            </a:r>
            <a:r>
              <a:rPr lang="en-US" dirty="0"/>
              <a:t>Infrastructures contract no. </a:t>
            </a:r>
            <a:r>
              <a:rPr lang="en-US" b="1" dirty="0"/>
              <a:t>675121 </a:t>
            </a:r>
            <a:endParaRPr lang="en-US" dirty="0"/>
          </a:p>
          <a:p>
            <a:pPr defTabSz="958850"/>
            <a:endParaRPr lang="el-GR" dirty="0"/>
          </a:p>
        </p:txBody>
      </p:sp>
      <p:pic>
        <p:nvPicPr>
          <p:cNvPr id="1026" name="Picture 2" descr="\\isnogood\WP\Texnika\PROJECTS\SEE-INFRA\VI-SEEM\WP2-Communication-Marketing-Innovation\VI-SEEM-logo\logo_VISEEM_FINAL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031" y="1235376"/>
            <a:ext cx="2662101" cy="274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PB-logo-black-beta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71" y="5289856"/>
            <a:ext cx="1089257" cy="1042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77" y="5092826"/>
            <a:ext cx="930992" cy="13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B</a:t>
            </a:r>
            <a:r>
              <a:rPr lang="en-US" dirty="0" smtClean="0"/>
              <a:t>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3808"/>
            <a:ext cx="9518650" cy="4921250"/>
          </a:xfrm>
        </p:spPr>
        <p:txBody>
          <a:bodyPr/>
          <a:lstStyle/>
          <a:p>
            <a:r>
              <a:rPr lang="en-US" dirty="0"/>
              <a:t>Access to VI-SEEM VRE through 3 distinct open </a:t>
            </a:r>
            <a:r>
              <a:rPr lang="en-US" dirty="0" smtClean="0"/>
              <a:t>calls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Oct 2016 (announced in Aug 2016)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Mar 2017 </a:t>
            </a:r>
            <a:r>
              <a:rPr lang="en-US" dirty="0" smtClean="0"/>
              <a:t>(announced </a:t>
            </a:r>
            <a:r>
              <a:rPr lang="en-US" dirty="0"/>
              <a:t>in Jan/Feb 2017)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Jan 2018 (to be announced in Nov/Dec </a:t>
            </a:r>
            <a:r>
              <a:rPr lang="en-US" dirty="0" smtClean="0"/>
              <a:t>2017)</a:t>
            </a:r>
          </a:p>
          <a:p>
            <a:pPr marL="0" indent="0" algn="ctr">
              <a:buNone/>
            </a:pPr>
            <a:endParaRPr lang="en-US" sz="20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vi-seem.eu/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82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3808"/>
            <a:ext cx="9518650" cy="4921250"/>
          </a:xfrm>
        </p:spPr>
        <p:txBody>
          <a:bodyPr/>
          <a:lstStyle/>
          <a:p>
            <a:r>
              <a:rPr lang="en-US" dirty="0"/>
              <a:t>Administrative Details and </a:t>
            </a:r>
            <a:r>
              <a:rPr lang="en-US" dirty="0" smtClean="0"/>
              <a:t>Historical Context</a:t>
            </a:r>
          </a:p>
          <a:p>
            <a:r>
              <a:rPr lang="en-US" dirty="0" smtClean="0"/>
              <a:t>Project Objectives</a:t>
            </a:r>
          </a:p>
          <a:p>
            <a:r>
              <a:rPr lang="en-US" dirty="0" err="1" smtClean="0"/>
              <a:t>eInfrastructure</a:t>
            </a:r>
            <a:r>
              <a:rPr lang="en-US" dirty="0" smtClean="0"/>
              <a:t> services</a:t>
            </a:r>
          </a:p>
          <a:p>
            <a:r>
              <a:rPr lang="en-US" dirty="0"/>
              <a:t>Data management </a:t>
            </a:r>
            <a:r>
              <a:rPr lang="en-US" dirty="0" smtClean="0"/>
              <a:t>services</a:t>
            </a:r>
          </a:p>
          <a:p>
            <a:r>
              <a:rPr lang="en-US" dirty="0"/>
              <a:t>Domain-specific </a:t>
            </a:r>
            <a:r>
              <a:rPr lang="en-US" dirty="0" smtClean="0"/>
              <a:t>services</a:t>
            </a:r>
          </a:p>
          <a:p>
            <a:r>
              <a:rPr lang="en-US" dirty="0"/>
              <a:t>Access to VI-SEEM VRE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73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</a:t>
            </a:r>
            <a:r>
              <a:rPr lang="en-US" dirty="0"/>
              <a:t>D</a:t>
            </a:r>
            <a:r>
              <a:rPr lang="en-US" dirty="0" smtClean="0"/>
              <a:t>etails and </a:t>
            </a:r>
            <a:br>
              <a:rPr lang="en-US" dirty="0" smtClean="0"/>
            </a:br>
            <a:r>
              <a:rPr lang="en-US" dirty="0" smtClean="0"/>
              <a:t>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3808"/>
            <a:ext cx="9518650" cy="4921250"/>
          </a:xfrm>
        </p:spPr>
        <p:txBody>
          <a:bodyPr/>
          <a:lstStyle/>
          <a:p>
            <a:r>
              <a:rPr lang="en-US" dirty="0" smtClean="0"/>
              <a:t>Administrative details: 1 Oct 2015, 36 months, 715 PMs, 3.3 MEUR</a:t>
            </a:r>
          </a:p>
          <a:p>
            <a:r>
              <a:rPr lang="en-US" dirty="0"/>
              <a:t>Merging of </a:t>
            </a:r>
            <a:r>
              <a:rPr lang="en-US" dirty="0" smtClean="0"/>
              <a:t>South East Europe and </a:t>
            </a:r>
            <a:r>
              <a:rPr lang="en-US" dirty="0"/>
              <a:t>Eastern </a:t>
            </a:r>
            <a:r>
              <a:rPr lang="en-US" dirty="0" smtClean="0"/>
              <a:t>Mediterranean regions </a:t>
            </a:r>
            <a:endParaRPr lang="en-US" dirty="0"/>
          </a:p>
          <a:p>
            <a:r>
              <a:rPr lang="en-US" dirty="0"/>
              <a:t>South East </a:t>
            </a:r>
            <a:r>
              <a:rPr lang="en-US" dirty="0" smtClean="0"/>
              <a:t>Europe initiatives</a:t>
            </a:r>
          </a:p>
          <a:p>
            <a:pPr lvl="1"/>
            <a:r>
              <a:rPr lang="en-US" dirty="0" smtClean="0"/>
              <a:t>Built </a:t>
            </a:r>
            <a:r>
              <a:rPr lang="en-US" dirty="0"/>
              <a:t>up the regional (and national) NRENs, NGI and HPC models</a:t>
            </a:r>
            <a:endParaRPr lang="en-US" dirty="0" smtClean="0"/>
          </a:p>
          <a:p>
            <a:pPr lvl="1"/>
            <a:r>
              <a:rPr lang="en-US" dirty="0" smtClean="0"/>
              <a:t>Network: SEEREN1/2</a:t>
            </a:r>
          </a:p>
          <a:p>
            <a:pPr lvl="1"/>
            <a:r>
              <a:rPr lang="en-US" dirty="0" smtClean="0"/>
              <a:t>Grid: SEE-GRID-1/2/SCI</a:t>
            </a:r>
          </a:p>
          <a:p>
            <a:pPr lvl="1"/>
            <a:r>
              <a:rPr lang="en-US" dirty="0" smtClean="0"/>
              <a:t>HPC: HP-SEE</a:t>
            </a:r>
            <a:endParaRPr lang="en-US" dirty="0"/>
          </a:p>
          <a:p>
            <a:r>
              <a:rPr lang="en-US" dirty="0"/>
              <a:t>Eastern </a:t>
            </a:r>
            <a:r>
              <a:rPr lang="en-US" dirty="0" smtClean="0"/>
              <a:t>Mediterranean initiatives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inked </a:t>
            </a:r>
            <a:r>
              <a:rPr lang="en-US" dirty="0"/>
              <a:t>the </a:t>
            </a:r>
            <a:r>
              <a:rPr lang="en-US" dirty="0" smtClean="0"/>
              <a:t>EM HPC </a:t>
            </a:r>
            <a:r>
              <a:rPr lang="en-US" dirty="0"/>
              <a:t>facilities</a:t>
            </a:r>
            <a:endParaRPr lang="en-US" dirty="0" smtClean="0"/>
          </a:p>
          <a:p>
            <a:pPr lvl="1"/>
            <a:r>
              <a:rPr lang="en-US" dirty="0" smtClean="0"/>
              <a:t>HPC: LinkSCEEM1/2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22" y="3223259"/>
            <a:ext cx="4905678" cy="3333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714" y="1227058"/>
            <a:ext cx="539285" cy="53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VI-SEEM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3808"/>
            <a:ext cx="9518650" cy="4921250"/>
          </a:xfrm>
        </p:spPr>
        <p:txBody>
          <a:bodyPr/>
          <a:lstStyle/>
          <a:p>
            <a:r>
              <a:rPr lang="en-US" dirty="0"/>
              <a:t>VI-SEEM unifies SEE and EM for </a:t>
            </a:r>
            <a:r>
              <a:rPr lang="en-US" dirty="0" smtClean="0"/>
              <a:t>the </a:t>
            </a:r>
            <a:r>
              <a:rPr lang="en-US" dirty="0"/>
              <a:t>benefit of 3 large regional </a:t>
            </a:r>
            <a:r>
              <a:rPr lang="en-US" dirty="0" smtClean="0"/>
              <a:t>communities</a:t>
            </a:r>
          </a:p>
          <a:p>
            <a:r>
              <a:rPr lang="en-US" dirty="0"/>
              <a:t>Overall objective: Provide user-friendly integrated e-Infrastructure platform for Scientific </a:t>
            </a:r>
            <a:r>
              <a:rPr lang="en-US" dirty="0" smtClean="0"/>
              <a:t>Communities:</a:t>
            </a:r>
          </a:p>
          <a:p>
            <a:pPr lvl="1"/>
            <a:r>
              <a:rPr lang="en-US" dirty="0" smtClean="0"/>
              <a:t>Climatology</a:t>
            </a:r>
          </a:p>
          <a:p>
            <a:pPr lvl="1"/>
            <a:r>
              <a:rPr lang="en-US" dirty="0" smtClean="0"/>
              <a:t>Life Sciences</a:t>
            </a:r>
            <a:endParaRPr lang="en-US" dirty="0"/>
          </a:p>
          <a:p>
            <a:pPr lvl="1"/>
            <a:r>
              <a:rPr lang="en-US" dirty="0" smtClean="0"/>
              <a:t>Cultural </a:t>
            </a:r>
            <a:r>
              <a:rPr lang="en-US" dirty="0"/>
              <a:t>Heritage </a:t>
            </a:r>
          </a:p>
          <a:p>
            <a:pPr marL="357188" indent="0">
              <a:buNone/>
            </a:pPr>
            <a:r>
              <a:rPr lang="en-US" dirty="0" smtClean="0"/>
              <a:t>for </a:t>
            </a:r>
            <a:r>
              <a:rPr lang="en-US" dirty="0"/>
              <a:t>the SEEM </a:t>
            </a:r>
            <a:r>
              <a:rPr lang="en-US" dirty="0" smtClean="0"/>
              <a:t>region</a:t>
            </a:r>
            <a:r>
              <a:rPr lang="en-US" dirty="0"/>
              <a:t>; by linking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</a:t>
            </a:r>
            <a:r>
              <a:rPr lang="en-US" dirty="0"/>
              <a:t>, data, </a:t>
            </a:r>
            <a:r>
              <a:rPr lang="en-US" dirty="0" smtClean="0"/>
              <a:t>and </a:t>
            </a:r>
            <a:r>
              <a:rPr lang="en-US" dirty="0"/>
              <a:t>visualization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as </a:t>
            </a:r>
            <a:r>
              <a:rPr lang="en-US" dirty="0"/>
              <a:t>well </a:t>
            </a:r>
            <a:r>
              <a:rPr lang="en-US" dirty="0" smtClean="0"/>
              <a:t>as </a:t>
            </a:r>
            <a:r>
              <a:rPr lang="en-US" dirty="0"/>
              <a:t>services,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software </a:t>
            </a:r>
            <a:r>
              <a:rPr lang="en-US" dirty="0"/>
              <a:t>and </a:t>
            </a:r>
            <a:r>
              <a:rPr lang="en-US" dirty="0" smtClean="0"/>
              <a:t>tools</a:t>
            </a:r>
            <a:endParaRPr lang="en-US" dirty="0"/>
          </a:p>
          <a:p>
            <a:r>
              <a:rPr lang="en-US" dirty="0" smtClean="0"/>
              <a:t>Services are </a:t>
            </a:r>
            <a:r>
              <a:rPr lang="en-US" dirty="0"/>
              <a:t>provided through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service catalogue</a:t>
            </a:r>
            <a:br>
              <a:rPr lang="en-US" dirty="0"/>
            </a:br>
            <a:r>
              <a:rPr lang="en-US" dirty="0">
                <a:hlinkClick r:id="rId2"/>
              </a:rPr>
              <a:t>https://services.vi-seem.eu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90" y="2750819"/>
            <a:ext cx="4731189" cy="37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VI-SEEM Objectives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33" y="1306869"/>
            <a:ext cx="4389120" cy="51389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94" y="1504989"/>
            <a:ext cx="4316566" cy="109127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Provide scientists with access to state of the art e-Infrastructure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43420" y="4815979"/>
            <a:ext cx="3979699" cy="10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Promote capacity building in the region and foster interdisciplinary </a:t>
            </a:r>
            <a:r>
              <a:rPr lang="en-US" sz="2000" b="0" kern="0" dirty="0" smtClean="0"/>
              <a:t>approaches</a:t>
            </a:r>
            <a:endParaRPr lang="en-US" sz="2000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43420" y="1279552"/>
            <a:ext cx="3979699" cy="7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Provide functions to facilitate data management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941819" y="2274229"/>
            <a:ext cx="2905607" cy="242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Integrate the underlying e-Infrastructure layers with </a:t>
            </a:r>
            <a:r>
              <a:rPr lang="en-US" sz="2000" b="0" kern="0" dirty="0" smtClean="0"/>
              <a:t>generic </a:t>
            </a:r>
            <a:r>
              <a:rPr lang="en-US" sz="2000" b="0" kern="0" dirty="0"/>
              <a:t>as well as domain-specific services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63994" y="5141628"/>
            <a:ext cx="4361813" cy="10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kern="0" dirty="0"/>
              <a:t>Provide adequate user support and training </a:t>
            </a:r>
            <a:r>
              <a:rPr lang="en-US" sz="2000" b="0" kern="0" dirty="0" err="1"/>
              <a:t>programmes</a:t>
            </a:r>
            <a:endParaRPr lang="en-US" sz="2000" b="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3995" y="3518168"/>
            <a:ext cx="2845905" cy="118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5" tIns="47892" rIns="95785" bIns="47892" numCol="1" anchor="t" anchorCtr="0" compatLnSpc="1">
            <a:prstTxWarp prst="textNoShape">
              <a:avLst/>
            </a:prstTxWarp>
          </a:bodyPr>
          <a:lstStyle>
            <a:lvl1pPr marL="358775" indent="-358775" algn="l" defTabSz="958850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875" indent="-300038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2pPr>
            <a:lvl3pPr marL="1196975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64A8"/>
              </a:buClr>
              <a:buSzPct val="75000"/>
              <a:buFont typeface="Wingdings" pitchFamily="2" charset="2"/>
              <a:buChar char="q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3pPr>
            <a:lvl4pPr marL="1674813" indent="-238125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4pPr>
            <a:lvl5pPr marL="2155825" indent="-239713" algn="l" defTabSz="95885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defRPr>
            </a:lvl5pPr>
            <a:lvl6pPr marL="26130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30702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5274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984625" indent="-239713" algn="l" defTabSz="958850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kern="0" dirty="0" smtClean="0"/>
              <a:t>Enable </a:t>
            </a:r>
            <a:r>
              <a:rPr lang="en-US" sz="2000" b="0" kern="0" dirty="0"/>
              <a:t>research activities of international standing in the selected fields</a:t>
            </a:r>
          </a:p>
        </p:txBody>
      </p:sp>
    </p:spTree>
    <p:extLst>
      <p:ext uri="{BB962C8B-B14F-4D97-AF65-F5344CB8AC3E}">
        <p14:creationId xmlns:p14="http://schemas.microsoft.com/office/powerpoint/2010/main" val="17110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64" y="1583290"/>
            <a:ext cx="792480" cy="792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e-Infrastructure S</a:t>
            </a:r>
            <a:r>
              <a:rPr lang="en-US" dirty="0" smtClean="0"/>
              <a:t>ervices [1/2]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6</a:t>
            </a:fld>
            <a:endParaRPr lang="el-GR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4654629"/>
              </p:ext>
            </p:extLst>
          </p:nvPr>
        </p:nvGraphicFramePr>
        <p:xfrm>
          <a:off x="2150586" y="1960416"/>
          <a:ext cx="5162867" cy="376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 flipV="1">
            <a:off x="4617720" y="1577340"/>
            <a:ext cx="0" cy="647700"/>
          </a:xfrm>
          <a:prstGeom prst="line">
            <a:avLst/>
          </a:prstGeom>
          <a:noFill/>
          <a:ln w="139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4617720" y="1645920"/>
            <a:ext cx="480060" cy="0"/>
          </a:xfrm>
          <a:prstGeom prst="line">
            <a:avLst/>
          </a:prstGeom>
          <a:noFill/>
          <a:ln w="139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080790" y="1238372"/>
            <a:ext cx="1518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HPC 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002780" y="3710940"/>
            <a:ext cx="350520" cy="320040"/>
          </a:xfrm>
          <a:prstGeom prst="line">
            <a:avLst/>
          </a:prstGeom>
          <a:noFill/>
          <a:ln w="139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330472" y="3726180"/>
            <a:ext cx="718028" cy="0"/>
          </a:xfrm>
          <a:prstGeom prst="line">
            <a:avLst/>
          </a:prstGeom>
          <a:noFill/>
          <a:ln w="139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632976" y="1256836"/>
            <a:ext cx="1548822" cy="161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ARIS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Cy-Tera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Avitohol</a:t>
            </a:r>
            <a:endParaRPr lang="en-US" sz="105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PARADOX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NIIFI SC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Leo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InfraGRID</a:t>
            </a:r>
            <a:endParaRPr lang="en-US" sz="1050" b="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ICAM </a:t>
            </a:r>
            <a:r>
              <a:rPr lang="en-US" sz="1050" b="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BlueGene</a:t>
            </a: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/P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18717" y="1249534"/>
            <a:ext cx="1742785" cy="141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UPT-HPC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MK-03-FINKI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Armcluster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BA-HPC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Gamma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Zaina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IMAN1-Booster/King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9254" y="2889409"/>
            <a:ext cx="29931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21,500 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CPU </a:t>
            </a: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cores </a:t>
            </a:r>
            <a:b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325,000 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GP-GPU cores </a:t>
            </a: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18,500 </a:t>
            </a:r>
            <a:r>
              <a:rPr lang="en-US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Intel Xeon Phi cores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61609" y="4287433"/>
            <a:ext cx="114807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GRID</a:t>
            </a:r>
          </a:p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53" y="3874032"/>
            <a:ext cx="1080000" cy="10800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377437" y="4786976"/>
            <a:ext cx="1569660" cy="161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Hellas Grid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BG01-IPP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AEGIS01-IPB-SCL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MK-03-FINKI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MREN01CIS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MD-GRID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ArmCluster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GE-01-GRENA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4843961" y="5417820"/>
            <a:ext cx="0" cy="603249"/>
          </a:xfrm>
          <a:prstGeom prst="line">
            <a:avLst/>
          </a:prstGeom>
          <a:noFill/>
          <a:ln w="139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358640" y="5951220"/>
            <a:ext cx="555209" cy="0"/>
          </a:xfrm>
          <a:prstGeom prst="line">
            <a:avLst/>
          </a:prstGeom>
          <a:noFill/>
          <a:ln w="139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968146" y="5839096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2,900 CPU cores</a:t>
            </a:r>
            <a:endParaRPr lang="en-US" sz="14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6273" y="2130460"/>
            <a:ext cx="11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CLOUD</a:t>
            </a:r>
            <a:b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2082" y="5520690"/>
            <a:ext cx="864000" cy="8640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829060" y="4277389"/>
            <a:ext cx="1667444" cy="1223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ARIS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ONYX, Cy-Tera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Avitohol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PARADOX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NIIFI HSM Service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NIIFI iSCSI </a:t>
            </a: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Service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3235" y="5907969"/>
            <a:ext cx="769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11 </a:t>
            </a:r>
            <a:r>
              <a:rPr lang="cs-CZ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PB</a:t>
            </a:r>
            <a:endParaRPr lang="en-US" sz="14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7883" y="4285690"/>
            <a:ext cx="1685077" cy="1417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UVT HPC </a:t>
            </a: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GPFS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ETFBL-CS01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MK-04-FINK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RENAMstor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IIAP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BA-IA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IUCC-</a:t>
            </a:r>
            <a:r>
              <a:rPr lang="en-US" sz="1050" b="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InfinityCloud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2529163" y="3953618"/>
            <a:ext cx="648000" cy="0"/>
          </a:xfrm>
          <a:prstGeom prst="line">
            <a:avLst/>
          </a:prstGeom>
          <a:noFill/>
          <a:ln w="139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2120106" y="3597593"/>
            <a:ext cx="455454" cy="373602"/>
          </a:xfrm>
          <a:prstGeom prst="line">
            <a:avLst/>
          </a:prstGeom>
          <a:noFill/>
          <a:ln w="139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Box 74"/>
          <p:cNvSpPr txBox="1"/>
          <p:nvPr/>
        </p:nvSpPr>
        <p:spPr>
          <a:xfrm>
            <a:off x="2343506" y="5831026"/>
            <a:ext cx="1148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STORAGE </a:t>
            </a:r>
            <a:b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2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RESOURCES</a:t>
            </a:r>
            <a:endParaRPr lang="en-US" sz="12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50725" y="1504399"/>
            <a:ext cx="1802096" cy="199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Okeanos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CyI</a:t>
            </a: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Cloud Facility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Avitohol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InfraGRID</a:t>
            </a: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 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UPT-Cloud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ETFBL-CC01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MK-04-FINKI_CLOUD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MD-Cloud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IIAP Cloud</a:t>
            </a:r>
          </a:p>
          <a:p>
            <a:pPr marL="171450" indent="-171450" algn="l">
              <a:buFont typeface="Wingdings" charset="2"/>
              <a:buChar char="§"/>
            </a:pPr>
            <a:r>
              <a:rPr lang="en-US" sz="1050" b="0" dirty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IUCC </a:t>
            </a:r>
            <a:r>
              <a:rPr lang="en-US" sz="1050" b="0" dirty="0" err="1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InfinityCloud</a:t>
            </a:r>
            <a:endParaRPr lang="en-US" sz="105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55" y="2609701"/>
            <a:ext cx="893707" cy="893707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072964" y="1344619"/>
            <a:ext cx="1863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sz="14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10,500 VM cores</a:t>
            </a:r>
            <a:endParaRPr lang="en-US" sz="14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42420" y="3031557"/>
            <a:ext cx="2173734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CLIMATE</a:t>
            </a:r>
            <a:r>
              <a:rPr lang="en-US" sz="1600" b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600" b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/>
            </a:r>
            <a:b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LIFE SCIENCES</a:t>
            </a:r>
          </a:p>
          <a:p>
            <a:pPr algn="ctr"/>
            <a:endParaRPr lang="en-US" sz="16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1600" b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t>DIGITAL CULTURAL HERITAGE</a:t>
            </a:r>
            <a:endParaRPr lang="en-US" sz="1600" b="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e-Infrastructure </a:t>
            </a:r>
            <a:r>
              <a:rPr lang="en-US" dirty="0" smtClean="0"/>
              <a:t>Services [2/2</a:t>
            </a:r>
            <a:r>
              <a:rPr lang="en-US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3808"/>
            <a:ext cx="9518650" cy="4921250"/>
          </a:xfrm>
        </p:spPr>
        <p:txBody>
          <a:bodyPr/>
          <a:lstStyle/>
          <a:p>
            <a:r>
              <a:rPr lang="en-US" dirty="0"/>
              <a:t>Service catalog/portfolio</a:t>
            </a:r>
            <a:br>
              <a:rPr lang="en-US" dirty="0"/>
            </a:br>
            <a:r>
              <a:rPr lang="en-US" dirty="0">
                <a:hlinkClick r:id="rId2"/>
              </a:rPr>
              <a:t>https://services.vi-seem.eu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Set of operational tools</a:t>
            </a:r>
          </a:p>
          <a:p>
            <a:pPr lvl="1"/>
            <a:r>
              <a:rPr lang="en-US" dirty="0" smtClean="0"/>
              <a:t>Monitoring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https://mon.vi-seem.eu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GOCDB, </a:t>
            </a:r>
            <a:r>
              <a:rPr lang="en-US" dirty="0">
                <a:hlinkClick r:id="rId4"/>
              </a:rPr>
              <a:t>https://gocdb.vi-seem.eu/portal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Accounting</a:t>
            </a:r>
          </a:p>
          <a:p>
            <a:pPr lvl="1"/>
            <a:r>
              <a:rPr lang="en-US" dirty="0"/>
              <a:t>Source code repository,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code.vi-seem.eu/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Helpdesk,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support.vi-seem.eu/</a:t>
            </a:r>
            <a:endParaRPr lang="en-US" dirty="0" smtClean="0"/>
          </a:p>
          <a:p>
            <a:pPr lvl="1"/>
            <a:r>
              <a:rPr lang="en-US" dirty="0"/>
              <a:t>Technical wiki, </a:t>
            </a:r>
            <a:r>
              <a:rPr lang="en-US" dirty="0">
                <a:hlinkClick r:id="rId7"/>
              </a:rPr>
              <a:t>https://wiki.vi-seem.eu</a:t>
            </a:r>
            <a:r>
              <a:rPr lang="en-US" dirty="0" smtClean="0">
                <a:hlinkClick r:id="rId7"/>
              </a:rPr>
              <a:t>/</a:t>
            </a:r>
            <a:endParaRPr lang="en-US" dirty="0"/>
          </a:p>
          <a:p>
            <a:r>
              <a:rPr lang="en-US" dirty="0"/>
              <a:t>Authentication and Authorization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Service for uniform managing of access to the resources (regardless of their type</a:t>
            </a:r>
            <a:r>
              <a:rPr lang="en-US" dirty="0"/>
              <a:t> </a:t>
            </a:r>
            <a:r>
              <a:rPr lang="en-US" dirty="0" smtClean="0"/>
              <a:t>or location)</a:t>
            </a:r>
          </a:p>
          <a:p>
            <a:pPr lvl="1"/>
            <a:r>
              <a:rPr lang="en-US" dirty="0" smtClean="0"/>
              <a:t>Users are able to use their federated identities in order to access resources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6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Management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3808"/>
            <a:ext cx="9518650" cy="4921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Archival </a:t>
            </a:r>
            <a:r>
              <a:rPr lang="en-US" dirty="0" smtClean="0"/>
              <a:t>Service</a:t>
            </a:r>
          </a:p>
          <a:p>
            <a:pPr lvl="1"/>
            <a:r>
              <a:rPr lang="en-US" dirty="0" smtClean="0"/>
              <a:t>Data that are </a:t>
            </a:r>
            <a:r>
              <a:rPr lang="en-US" dirty="0"/>
              <a:t>important for future reference and reproducibility of scientific </a:t>
            </a:r>
            <a:r>
              <a:rPr lang="en-US" dirty="0" smtClean="0"/>
              <a:t>simulations</a:t>
            </a:r>
          </a:p>
          <a:p>
            <a:pPr lvl="1"/>
            <a:r>
              <a:rPr lang="en-US" dirty="0" smtClean="0"/>
              <a:t>Important for </a:t>
            </a:r>
            <a:r>
              <a:rPr lang="en-US" dirty="0"/>
              <a:t>regulatory and audit purposes</a:t>
            </a:r>
            <a:endParaRPr lang="en-US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on a less frequent </a:t>
            </a:r>
            <a:r>
              <a:rPr lang="en-US" dirty="0" smtClean="0"/>
              <a:t>fashion</a:t>
            </a:r>
            <a:endParaRPr lang="en-US" dirty="0"/>
          </a:p>
          <a:p>
            <a:r>
              <a:rPr lang="en-US" dirty="0" smtClean="0"/>
              <a:t>Simple Storage Service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and sync research data on various </a:t>
            </a:r>
            <a:r>
              <a:rPr lang="en-US" dirty="0" smtClean="0"/>
              <a:t>devices</a:t>
            </a:r>
          </a:p>
          <a:p>
            <a:pPr lvl="1"/>
            <a:r>
              <a:rPr lang="en-US" dirty="0" smtClean="0"/>
              <a:t>Useful </a:t>
            </a:r>
            <a:r>
              <a:rPr lang="en-US" dirty="0"/>
              <a:t>tool in collaborative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Access </a:t>
            </a:r>
            <a:r>
              <a:rPr lang="en-US" dirty="0"/>
              <a:t>is enabled via web browsers, desktop and mobile </a:t>
            </a:r>
            <a:r>
              <a:rPr lang="en-US" dirty="0" smtClean="0"/>
              <a:t>clients</a:t>
            </a:r>
          </a:p>
          <a:p>
            <a:r>
              <a:rPr lang="en-US" dirty="0"/>
              <a:t>Repository </a:t>
            </a:r>
            <a:r>
              <a:rPr lang="en-US" dirty="0" smtClean="0"/>
              <a:t>Service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osting </a:t>
            </a:r>
            <a:r>
              <a:rPr lang="en-US" dirty="0"/>
              <a:t>the r</a:t>
            </a:r>
            <a:r>
              <a:rPr lang="en-US" dirty="0" smtClean="0"/>
              <a:t>egional community datasets</a:t>
            </a:r>
          </a:p>
          <a:p>
            <a:pPr lvl="1"/>
            <a:r>
              <a:rPr lang="en-US" dirty="0" smtClean="0"/>
              <a:t>Publications </a:t>
            </a:r>
            <a:r>
              <a:rPr lang="en-US" dirty="0"/>
              <a:t>and their associated data as well as software or references to software and workflows, used to generate such data and </a:t>
            </a:r>
            <a:r>
              <a:rPr lang="en-US" dirty="0" smtClean="0"/>
              <a:t>publications</a:t>
            </a:r>
          </a:p>
          <a:p>
            <a:r>
              <a:rPr lang="en-US" dirty="0" smtClean="0"/>
              <a:t>Data analysis</a:t>
            </a:r>
            <a:endParaRPr lang="en-US" dirty="0"/>
          </a:p>
          <a:p>
            <a:pPr lvl="1"/>
            <a:r>
              <a:rPr lang="en-US" dirty="0" smtClean="0"/>
              <a:t>Hadoop, </a:t>
            </a:r>
            <a:r>
              <a:rPr lang="en-US" dirty="0" err="1" smtClean="0"/>
              <a:t>IPython</a:t>
            </a:r>
            <a:r>
              <a:rPr lang="en-US" dirty="0" smtClean="0"/>
              <a:t> notebook,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06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</a:t>
            </a:r>
            <a:r>
              <a:rPr lang="en-US" dirty="0"/>
              <a:t>S</a:t>
            </a:r>
            <a:r>
              <a:rPr lang="en-US" dirty="0" smtClean="0"/>
              <a:t>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88" y="1453808"/>
            <a:ext cx="9518650" cy="4921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Regional Community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access and information regarding datasets of regional importance for the scientific communities of </a:t>
            </a:r>
            <a:r>
              <a:rPr lang="en-US" dirty="0" smtClean="0"/>
              <a:t>interest</a:t>
            </a:r>
          </a:p>
          <a:p>
            <a:r>
              <a:rPr lang="en-US" dirty="0"/>
              <a:t>Scientific Application </a:t>
            </a:r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access and information to </a:t>
            </a:r>
            <a:r>
              <a:rPr lang="en-US" dirty="0" smtClean="0"/>
              <a:t>modules (optimized </a:t>
            </a:r>
            <a:r>
              <a:rPr lang="en-US" dirty="0"/>
              <a:t>applications and libraries, VM images and list of </a:t>
            </a:r>
            <a:r>
              <a:rPr lang="en-US" dirty="0" smtClean="0"/>
              <a:t>codes) </a:t>
            </a:r>
            <a:r>
              <a:rPr lang="en-US" dirty="0"/>
              <a:t>relevant for the work of the regional scientific </a:t>
            </a:r>
            <a:r>
              <a:rPr lang="en-US" dirty="0" smtClean="0"/>
              <a:t>communities</a:t>
            </a:r>
          </a:p>
          <a:p>
            <a:r>
              <a:rPr lang="en-US" dirty="0"/>
              <a:t>Live Access </a:t>
            </a:r>
            <a:r>
              <a:rPr lang="en-US" dirty="0" smtClean="0"/>
              <a:t>Server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flexible access to geo-referenced scientific data</a:t>
            </a:r>
          </a:p>
          <a:p>
            <a:r>
              <a:rPr lang="en-US" dirty="0" err="1" smtClean="0"/>
              <a:t>ChemBioServer</a:t>
            </a:r>
            <a:endParaRPr lang="en-US" dirty="0" smtClean="0"/>
          </a:p>
          <a:p>
            <a:pPr lvl="1"/>
            <a:r>
              <a:rPr lang="en-US" dirty="0" smtClean="0"/>
              <a:t>Web-application </a:t>
            </a:r>
            <a:r>
              <a:rPr lang="en-US" dirty="0"/>
              <a:t>for effectively mining and filtering chemical compounds used in drug </a:t>
            </a:r>
            <a:r>
              <a:rPr lang="en-US" dirty="0" smtClean="0"/>
              <a:t>discovery</a:t>
            </a:r>
          </a:p>
          <a:p>
            <a:r>
              <a:rPr lang="en-US" dirty="0" smtClean="0"/>
              <a:t>Workflow repository</a:t>
            </a:r>
          </a:p>
          <a:p>
            <a:pPr lvl="1"/>
            <a:r>
              <a:rPr lang="en-US" dirty="0" smtClean="0"/>
              <a:t>Domain-specific workflows</a:t>
            </a:r>
          </a:p>
          <a:p>
            <a:r>
              <a:rPr lang="en-US" dirty="0"/>
              <a:t>VI-SEEM </a:t>
            </a:r>
            <a:r>
              <a:rPr lang="en-US" dirty="0" smtClean="0"/>
              <a:t>Clowder</a:t>
            </a:r>
          </a:p>
          <a:p>
            <a:pPr lvl="1"/>
            <a:r>
              <a:rPr lang="en-US" dirty="0" smtClean="0"/>
              <a:t>System for metadata extraction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VI-SEEM REG CL, 11-13 Oct 2017 			</a:t>
            </a:r>
            <a:r>
              <a:rPr lang="en-US" dirty="0"/>
              <a:t>					</a:t>
            </a:r>
            <a:fld id="{70F2B333-24EA-4DE2-9D5F-F92EB537375C}" type="slidenum">
              <a:rPr lang="el-GR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GRID-ppt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5885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EEGRID-ppt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EGRID-ppt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EGRID-ppt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3008</TotalTime>
  <Words>594</Words>
  <Application>Microsoft Macintosh PowerPoint</Application>
  <PresentationFormat>A4 Paper (210x297 mm)</PresentationFormat>
  <Paragraphs>154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Unicode MS</vt:lpstr>
      <vt:lpstr>Calibri</vt:lpstr>
      <vt:lpstr>Tahoma</vt:lpstr>
      <vt:lpstr>Times New Roman</vt:lpstr>
      <vt:lpstr>Verdana</vt:lpstr>
      <vt:lpstr>Wingdings</vt:lpstr>
      <vt:lpstr>Arial</vt:lpstr>
      <vt:lpstr>SEEGRID-ppt-template</vt:lpstr>
      <vt:lpstr>VI-SEEM  Virtual Research Environment</vt:lpstr>
      <vt:lpstr>Overview</vt:lpstr>
      <vt:lpstr>Administrative Details and  Historical Context</vt:lpstr>
      <vt:lpstr>VI-SEEM Project</vt:lpstr>
      <vt:lpstr>VI-SEEM Objectives</vt:lpstr>
      <vt:lpstr>e-Infrastructure Services [1/2]</vt:lpstr>
      <vt:lpstr>e-Infrastructure Services [2/2]</vt:lpstr>
      <vt:lpstr>Data Management Services</vt:lpstr>
      <vt:lpstr>Domain-Specific Services</vt:lpstr>
      <vt:lpstr>Capacity Building</vt:lpstr>
    </vt:vector>
  </TitlesOfParts>
  <Manager/>
  <Company>Institute of Physics Belgrade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VI-SEEM Virtual Research Environment</dc:title>
  <dc:subject/>
  <dc:creator>Dušan Vudragović</dc:creator>
  <cp:keywords/>
  <dc:description/>
  <cp:lastModifiedBy>Dusan Vudragovic</cp:lastModifiedBy>
  <cp:revision>1437</cp:revision>
  <cp:lastPrinted>2016-01-29T13:21:48Z</cp:lastPrinted>
  <dcterms:created xsi:type="dcterms:W3CDTF">2004-04-29T08:03:52Z</dcterms:created>
  <dcterms:modified xsi:type="dcterms:W3CDTF">2017-10-11T08:05:08Z</dcterms:modified>
  <cp:category/>
</cp:coreProperties>
</file>