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31"/>
  </p:notesMasterIdLst>
  <p:handoutMasterIdLst>
    <p:handoutMasterId r:id="rId32"/>
  </p:handoutMasterIdLst>
  <p:sldIdLst>
    <p:sldId id="286" r:id="rId2"/>
    <p:sldId id="290" r:id="rId3"/>
    <p:sldId id="323" r:id="rId4"/>
    <p:sldId id="324" r:id="rId5"/>
    <p:sldId id="298" r:id="rId6"/>
    <p:sldId id="289" r:id="rId7"/>
    <p:sldId id="326" r:id="rId8"/>
    <p:sldId id="327" r:id="rId9"/>
    <p:sldId id="325" r:id="rId10"/>
    <p:sldId id="329" r:id="rId11"/>
    <p:sldId id="291" r:id="rId12"/>
    <p:sldId id="292" r:id="rId13"/>
    <p:sldId id="319" r:id="rId14"/>
    <p:sldId id="293" r:id="rId15"/>
    <p:sldId id="294" r:id="rId16"/>
    <p:sldId id="303" r:id="rId17"/>
    <p:sldId id="320" r:id="rId18"/>
    <p:sldId id="321" r:id="rId19"/>
    <p:sldId id="306" r:id="rId20"/>
    <p:sldId id="309" r:id="rId21"/>
    <p:sldId id="310" r:id="rId22"/>
    <p:sldId id="311" r:id="rId23"/>
    <p:sldId id="312" r:id="rId24"/>
    <p:sldId id="313" r:id="rId25"/>
    <p:sldId id="314" r:id="rId26"/>
    <p:sldId id="328" r:id="rId27"/>
    <p:sldId id="304" r:id="rId28"/>
    <p:sldId id="305" r:id="rId29"/>
    <p:sldId id="322" r:id="rId30"/>
  </p:sldIdLst>
  <p:sldSz cx="9906000" cy="6858000" type="A4"/>
  <p:notesSz cx="10234613" cy="7099300"/>
  <p:defaultTextStyle>
    <a:defPPr>
      <a:defRPr lang="en-US"/>
    </a:defPPr>
    <a:lvl1pPr algn="r" rtl="0" fontAlgn="base">
      <a:spcBef>
        <a:spcPct val="20000"/>
      </a:spcBef>
      <a:spcAft>
        <a:spcPct val="0"/>
      </a:spcAft>
      <a:defRPr sz="2400" b="1" kern="1200">
        <a:solidFill>
          <a:schemeClr val="accent2"/>
        </a:solidFill>
        <a:latin typeface="Arial" charset="0"/>
        <a:ea typeface="+mn-ea"/>
        <a:cs typeface="Arial" charset="0"/>
      </a:defRPr>
    </a:lvl1pPr>
    <a:lvl2pPr marL="457200" algn="r" rtl="0" fontAlgn="base">
      <a:spcBef>
        <a:spcPct val="20000"/>
      </a:spcBef>
      <a:spcAft>
        <a:spcPct val="0"/>
      </a:spcAft>
      <a:defRPr sz="2400" b="1" kern="1200">
        <a:solidFill>
          <a:schemeClr val="accent2"/>
        </a:solidFill>
        <a:latin typeface="Arial" charset="0"/>
        <a:ea typeface="+mn-ea"/>
        <a:cs typeface="Arial" charset="0"/>
      </a:defRPr>
    </a:lvl2pPr>
    <a:lvl3pPr marL="914400" algn="r" rtl="0" fontAlgn="base">
      <a:spcBef>
        <a:spcPct val="20000"/>
      </a:spcBef>
      <a:spcAft>
        <a:spcPct val="0"/>
      </a:spcAft>
      <a:defRPr sz="2400" b="1" kern="1200">
        <a:solidFill>
          <a:schemeClr val="accent2"/>
        </a:solidFill>
        <a:latin typeface="Arial" charset="0"/>
        <a:ea typeface="+mn-ea"/>
        <a:cs typeface="Arial" charset="0"/>
      </a:defRPr>
    </a:lvl3pPr>
    <a:lvl4pPr marL="1371600" algn="r" rtl="0" fontAlgn="base">
      <a:spcBef>
        <a:spcPct val="20000"/>
      </a:spcBef>
      <a:spcAft>
        <a:spcPct val="0"/>
      </a:spcAft>
      <a:defRPr sz="2400" b="1" kern="1200">
        <a:solidFill>
          <a:schemeClr val="accent2"/>
        </a:solidFill>
        <a:latin typeface="Arial" charset="0"/>
        <a:ea typeface="+mn-ea"/>
        <a:cs typeface="Arial" charset="0"/>
      </a:defRPr>
    </a:lvl4pPr>
    <a:lvl5pPr marL="1828800" algn="r" rtl="0" fontAlgn="base">
      <a:spcBef>
        <a:spcPct val="20000"/>
      </a:spcBef>
      <a:spcAft>
        <a:spcPct val="0"/>
      </a:spcAft>
      <a:defRPr sz="2400" b="1" kern="1200">
        <a:solidFill>
          <a:schemeClr val="accent2"/>
        </a:solidFill>
        <a:latin typeface="Arial" charset="0"/>
        <a:ea typeface="+mn-ea"/>
        <a:cs typeface="Arial" charset="0"/>
      </a:defRPr>
    </a:lvl5pPr>
    <a:lvl6pPr marL="2286000" algn="l" defTabSz="914400" rtl="0" eaLnBrk="1" latinLnBrk="0" hangingPunct="1">
      <a:defRPr sz="2400" b="1" kern="1200">
        <a:solidFill>
          <a:schemeClr val="accent2"/>
        </a:solidFill>
        <a:latin typeface="Arial" charset="0"/>
        <a:ea typeface="+mn-ea"/>
        <a:cs typeface="Arial" charset="0"/>
      </a:defRPr>
    </a:lvl6pPr>
    <a:lvl7pPr marL="2743200" algn="l" defTabSz="914400" rtl="0" eaLnBrk="1" latinLnBrk="0" hangingPunct="1">
      <a:defRPr sz="2400" b="1" kern="1200">
        <a:solidFill>
          <a:schemeClr val="accent2"/>
        </a:solidFill>
        <a:latin typeface="Arial" charset="0"/>
        <a:ea typeface="+mn-ea"/>
        <a:cs typeface="Arial" charset="0"/>
      </a:defRPr>
    </a:lvl7pPr>
    <a:lvl8pPr marL="3200400" algn="l" defTabSz="914400" rtl="0" eaLnBrk="1" latinLnBrk="0" hangingPunct="1">
      <a:defRPr sz="2400" b="1" kern="1200">
        <a:solidFill>
          <a:schemeClr val="accent2"/>
        </a:solidFill>
        <a:latin typeface="Arial" charset="0"/>
        <a:ea typeface="+mn-ea"/>
        <a:cs typeface="Arial" charset="0"/>
      </a:defRPr>
    </a:lvl8pPr>
    <a:lvl9pPr marL="3657600" algn="l" defTabSz="914400" rtl="0" eaLnBrk="1" latinLnBrk="0" hangingPunct="1">
      <a:defRPr sz="2400" b="1" kern="1200">
        <a:solidFill>
          <a:schemeClr val="accent2"/>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2127">
          <p15:clr>
            <a:srgbClr val="A4A3A4"/>
          </p15:clr>
        </p15:guide>
        <p15:guide id="2" pos="3107">
          <p15:clr>
            <a:srgbClr val="A4A3A4"/>
          </p15:clr>
        </p15:guide>
        <p15:guide id="3" orient="horz" pos="2235">
          <p15:clr>
            <a:srgbClr val="A4A3A4"/>
          </p15:clr>
        </p15:guide>
        <p15:guide id="4" pos="32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78AC"/>
    <a:srgbClr val="0B7BCF"/>
    <a:srgbClr val="0879BE"/>
    <a:srgbClr val="CF4901"/>
    <a:srgbClr val="EDCFCB"/>
    <a:srgbClr val="E85E15"/>
    <a:srgbClr val="F6E9E7"/>
    <a:srgbClr val="F8C092"/>
    <a:srgbClr val="919789"/>
    <a:srgbClr val="8D998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7" autoAdjust="0"/>
    <p:restoredTop sz="94407" autoAdjust="0"/>
  </p:normalViewPr>
  <p:slideViewPr>
    <p:cSldViewPr snapToGrid="0">
      <p:cViewPr>
        <p:scale>
          <a:sx n="119" d="100"/>
          <a:sy n="119" d="100"/>
        </p:scale>
        <p:origin x="-456" y="81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098" y="-78"/>
      </p:cViewPr>
      <p:guideLst>
        <p:guide orient="horz" pos="2127"/>
        <p:guide orient="horz" pos="2235"/>
        <p:guide pos="3107"/>
        <p:guide pos="322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4434725"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algn="l" eaLnBrk="0" hangingPunct="0">
              <a:spcBef>
                <a:spcPct val="0"/>
              </a:spcBef>
              <a:defRPr sz="1300" b="0">
                <a:solidFill>
                  <a:schemeClr val="tx1"/>
                </a:solidFill>
                <a:latin typeface="Times New Roman" pitchFamily="18" charset="0"/>
              </a:defRPr>
            </a:lvl1pPr>
          </a:lstStyle>
          <a:p>
            <a:pPr>
              <a:defRPr/>
            </a:pPr>
            <a:endParaRPr lang="el-GR"/>
          </a:p>
        </p:txBody>
      </p:sp>
      <p:sp>
        <p:nvSpPr>
          <p:cNvPr id="46083" name="Rectangle 3"/>
          <p:cNvSpPr>
            <a:spLocks noGrp="1" noChangeArrowheads="1"/>
          </p:cNvSpPr>
          <p:nvPr>
            <p:ph type="dt" sz="quarter" idx="1"/>
          </p:nvPr>
        </p:nvSpPr>
        <p:spPr bwMode="auto">
          <a:xfrm>
            <a:off x="5796595" y="0"/>
            <a:ext cx="4436371"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eaLnBrk="0" hangingPunct="0">
              <a:spcBef>
                <a:spcPct val="0"/>
              </a:spcBef>
              <a:defRPr sz="1300" b="0">
                <a:solidFill>
                  <a:schemeClr val="tx1"/>
                </a:solidFill>
                <a:latin typeface="Times New Roman" pitchFamily="18" charset="0"/>
              </a:defRPr>
            </a:lvl1pPr>
          </a:lstStyle>
          <a:p>
            <a:pPr>
              <a:defRPr/>
            </a:pPr>
            <a:endParaRPr lang="el-GR"/>
          </a:p>
        </p:txBody>
      </p:sp>
      <p:sp>
        <p:nvSpPr>
          <p:cNvPr id="46084" name="Rectangle 4"/>
          <p:cNvSpPr>
            <a:spLocks noGrp="1" noChangeArrowheads="1"/>
          </p:cNvSpPr>
          <p:nvPr>
            <p:ph type="ftr" sz="quarter" idx="2"/>
          </p:nvPr>
        </p:nvSpPr>
        <p:spPr bwMode="auto">
          <a:xfrm>
            <a:off x="0" y="6742250"/>
            <a:ext cx="4434725" cy="355382"/>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algn="l" eaLnBrk="0" hangingPunct="0">
              <a:spcBef>
                <a:spcPct val="0"/>
              </a:spcBef>
              <a:defRPr sz="1300" b="0">
                <a:solidFill>
                  <a:schemeClr val="tx1"/>
                </a:solidFill>
                <a:latin typeface="Times New Roman" pitchFamily="18" charset="0"/>
              </a:defRPr>
            </a:lvl1pPr>
          </a:lstStyle>
          <a:p>
            <a:pPr>
              <a:defRPr/>
            </a:pPr>
            <a:endParaRPr lang="el-GR"/>
          </a:p>
        </p:txBody>
      </p:sp>
      <p:sp>
        <p:nvSpPr>
          <p:cNvPr id="46085" name="Rectangle 5"/>
          <p:cNvSpPr>
            <a:spLocks noGrp="1" noChangeArrowheads="1"/>
          </p:cNvSpPr>
          <p:nvPr>
            <p:ph type="sldNum" sz="quarter" idx="3"/>
          </p:nvPr>
        </p:nvSpPr>
        <p:spPr bwMode="auto">
          <a:xfrm>
            <a:off x="5796595" y="6742250"/>
            <a:ext cx="4436371" cy="355382"/>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eaLnBrk="0" hangingPunct="0">
              <a:spcBef>
                <a:spcPct val="0"/>
              </a:spcBef>
              <a:defRPr sz="1300" b="0">
                <a:solidFill>
                  <a:schemeClr val="tx1"/>
                </a:solidFill>
                <a:latin typeface="Times New Roman" pitchFamily="18" charset="0"/>
              </a:defRPr>
            </a:lvl1pPr>
          </a:lstStyle>
          <a:p>
            <a:pPr>
              <a:defRPr/>
            </a:pPr>
            <a:fld id="{2DC3300D-5115-4BAB-93FC-246CDC56F3C3}" type="slidenum">
              <a:rPr lang="el-GR"/>
              <a:pPr>
                <a:defRPr/>
              </a:pPr>
              <a:t>‹#›</a:t>
            </a:fld>
            <a:endParaRPr lang="el-GR"/>
          </a:p>
        </p:txBody>
      </p:sp>
    </p:spTree>
    <p:extLst>
      <p:ext uri="{BB962C8B-B14F-4D97-AF65-F5344CB8AC3E}">
        <p14:creationId xmlns="" xmlns:p14="http://schemas.microsoft.com/office/powerpoint/2010/main" val="2104723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4434725"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algn="l">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22531" name="Rectangle 3"/>
          <p:cNvSpPr>
            <a:spLocks noGrp="1" noChangeArrowheads="1"/>
          </p:cNvSpPr>
          <p:nvPr>
            <p:ph type="dt" idx="1"/>
          </p:nvPr>
        </p:nvSpPr>
        <p:spPr bwMode="auto">
          <a:xfrm>
            <a:off x="5799888" y="0"/>
            <a:ext cx="4434725"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11268" name="Rectangle 4"/>
          <p:cNvSpPr>
            <a:spLocks noGrp="1" noRot="1" noChangeAspect="1" noChangeArrowheads="1" noTextEdit="1"/>
          </p:cNvSpPr>
          <p:nvPr>
            <p:ph type="sldImg" idx="2"/>
          </p:nvPr>
        </p:nvSpPr>
        <p:spPr bwMode="auto">
          <a:xfrm>
            <a:off x="3197225" y="531813"/>
            <a:ext cx="3846513" cy="266382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1363518" y="3373628"/>
            <a:ext cx="7507579" cy="319343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2534" name="Rectangle 6"/>
          <p:cNvSpPr>
            <a:spLocks noGrp="1" noChangeArrowheads="1"/>
          </p:cNvSpPr>
          <p:nvPr>
            <p:ph type="ftr" sz="quarter" idx="4"/>
          </p:nvPr>
        </p:nvSpPr>
        <p:spPr bwMode="auto">
          <a:xfrm>
            <a:off x="0" y="6743917"/>
            <a:ext cx="4434725" cy="355383"/>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algn="l">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22535" name="Rectangle 7"/>
          <p:cNvSpPr>
            <a:spLocks noGrp="1" noChangeArrowheads="1"/>
          </p:cNvSpPr>
          <p:nvPr>
            <p:ph type="sldNum" sz="quarter" idx="5"/>
          </p:nvPr>
        </p:nvSpPr>
        <p:spPr bwMode="auto">
          <a:xfrm>
            <a:off x="5799888" y="6743917"/>
            <a:ext cx="4434725" cy="355383"/>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fld id="{67882BFB-C195-4ABC-8201-A723AE96FA51}" type="slidenum">
              <a:rPr lang="en-GB"/>
              <a:pPr>
                <a:defRPr/>
              </a:pPr>
              <a:t>‹#›</a:t>
            </a:fld>
            <a:endParaRPr lang="en-GB"/>
          </a:p>
        </p:txBody>
      </p:sp>
    </p:spTree>
    <p:extLst>
      <p:ext uri="{BB962C8B-B14F-4D97-AF65-F5344CB8AC3E}">
        <p14:creationId xmlns="" xmlns:p14="http://schemas.microsoft.com/office/powerpoint/2010/main" val="1933333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
            <a:ext cx="9906000" cy="1116282"/>
          </a:xfrm>
          <a:prstGeom prst="rect">
            <a:avLst/>
          </a:prstGeom>
          <a:solidFill>
            <a:srgbClr val="FA7F34"/>
          </a:solidFill>
          <a:ln w="9525">
            <a:noFill/>
            <a:miter lim="800000"/>
            <a:headEnd/>
            <a:tailEnd/>
          </a:ln>
          <a:effectLst/>
        </p:spPr>
        <p:txBody>
          <a:bodyPr lIns="95785" tIns="47892" rIns="95785" bIns="47892"/>
          <a:lstStyle/>
          <a:p>
            <a:pPr algn="ctr" defTabSz="958850" eaLnBrk="0" hangingPunct="0">
              <a:spcBef>
                <a:spcPct val="0"/>
              </a:spcBef>
              <a:defRPr/>
            </a:pPr>
            <a:endParaRPr lang="el-GR" sz="1300" b="0" dirty="0">
              <a:solidFill>
                <a:schemeClr val="tx1"/>
              </a:solidFill>
            </a:endParaRPr>
          </a:p>
        </p:txBody>
      </p:sp>
      <p:sp>
        <p:nvSpPr>
          <p:cNvPr id="6" name="Rectangle 25"/>
          <p:cNvSpPr>
            <a:spLocks noChangeArrowheads="1"/>
          </p:cNvSpPr>
          <p:nvPr userDrawn="1"/>
        </p:nvSpPr>
        <p:spPr bwMode="auto">
          <a:xfrm>
            <a:off x="523982" y="1644328"/>
            <a:ext cx="5938732" cy="1200329"/>
          </a:xfrm>
          <a:prstGeom prst="rect">
            <a:avLst/>
          </a:prstGeom>
          <a:noFill/>
          <a:ln w="9525" algn="ctr">
            <a:noFill/>
            <a:miter lim="800000"/>
            <a:headEnd/>
            <a:tailEnd/>
          </a:ln>
          <a:effectLst/>
        </p:spPr>
        <p:txBody>
          <a:bodyPr wrap="square">
            <a:spAutoFit/>
          </a:bodyPr>
          <a:lstStyle/>
          <a:p>
            <a:r>
              <a:rPr lang="en-US" sz="2400" b="1" kern="1200" dirty="0" smtClean="0">
                <a:solidFill>
                  <a:schemeClr val="accent5"/>
                </a:solidFill>
                <a:effectLst/>
                <a:latin typeface="Arial" charset="0"/>
                <a:ea typeface="+mn-ea"/>
                <a:cs typeface="Arial" charset="0"/>
              </a:rPr>
              <a:t>VRE for regional Interdisciplinary communities in Southeast Europe and the Eastern Mediterranean </a:t>
            </a:r>
            <a:endParaRPr lang="en-US" sz="2800" dirty="0">
              <a:solidFill>
                <a:schemeClr val="accent5"/>
              </a:solidFill>
            </a:endParaRPr>
          </a:p>
        </p:txBody>
      </p:sp>
      <p:sp>
        <p:nvSpPr>
          <p:cNvPr id="531476" name="Rectangle 20"/>
          <p:cNvSpPr>
            <a:spLocks noGrp="1" noChangeArrowheads="1"/>
          </p:cNvSpPr>
          <p:nvPr>
            <p:ph type="ctrTitle" sz="quarter" hasCustomPrompt="1"/>
          </p:nvPr>
        </p:nvSpPr>
        <p:spPr>
          <a:xfrm>
            <a:off x="373063" y="3090167"/>
            <a:ext cx="6059487" cy="862012"/>
          </a:xfrm>
          <a:noFill/>
          <a:ln>
            <a:solidFill>
              <a:srgbClr val="CF4901"/>
            </a:solidFill>
          </a:ln>
        </p:spPr>
        <p:txBody>
          <a:bodyPr lIns="91440" tIns="45720" rIns="91440" bIns="45720"/>
          <a:lstStyle>
            <a:lvl1pPr>
              <a:defRPr sz="2400">
                <a:solidFill>
                  <a:schemeClr val="tx1">
                    <a:lumMod val="75000"/>
                    <a:lumOff val="25000"/>
                  </a:schemeClr>
                </a:solidFill>
                <a:latin typeface="+mn-lt"/>
                <a:ea typeface="Arial Unicode MS" pitchFamily="34" charset="-128"/>
                <a:cs typeface="Arial Unicode MS" pitchFamily="34" charset="-128"/>
              </a:defRPr>
            </a:lvl1pPr>
          </a:lstStyle>
          <a:p>
            <a:r>
              <a:rPr lang="en-US" dirty="0" smtClean="0"/>
              <a:t>Presentation Title</a:t>
            </a:r>
            <a:endParaRPr lang="el-GR" dirty="0"/>
          </a:p>
        </p:txBody>
      </p:sp>
      <p:sp>
        <p:nvSpPr>
          <p:cNvPr id="531484" name="Rectangle 28"/>
          <p:cNvSpPr>
            <a:spLocks noGrp="1" noChangeArrowheads="1"/>
          </p:cNvSpPr>
          <p:nvPr>
            <p:ph type="subTitle" sz="quarter" idx="1"/>
          </p:nvPr>
        </p:nvSpPr>
        <p:spPr>
          <a:xfrm>
            <a:off x="367176" y="4870305"/>
            <a:ext cx="6076950" cy="1042988"/>
          </a:xfrm>
        </p:spPr>
        <p:txBody>
          <a:bodyPr lIns="91440" tIns="45720" rIns="91440" bIns="45720"/>
          <a:lstStyle>
            <a:lvl1pPr marL="0" indent="0" algn="r">
              <a:buFont typeface="Wingdings" pitchFamily="2" charset="2"/>
              <a:buNone/>
              <a:defRPr sz="1600" b="1">
                <a:solidFill>
                  <a:schemeClr val="tx1">
                    <a:lumMod val="75000"/>
                    <a:lumOff val="25000"/>
                  </a:schemeClr>
                </a:solidFill>
                <a:latin typeface="+mn-lt"/>
                <a:ea typeface="Arial Unicode MS" pitchFamily="34" charset="-128"/>
                <a:cs typeface="Arial Unicode MS" pitchFamily="34" charset="-128"/>
              </a:defRPr>
            </a:lvl1pPr>
          </a:lstStyle>
          <a:p>
            <a:endParaRPr lang="el-GR" dirty="0"/>
          </a:p>
        </p:txBody>
      </p:sp>
      <p:sp>
        <p:nvSpPr>
          <p:cNvPr id="8" name="Rectangle 7"/>
          <p:cNvSpPr>
            <a:spLocks noGrp="1" noChangeArrowheads="1"/>
          </p:cNvSpPr>
          <p:nvPr>
            <p:ph type="ftr" sz="quarter" idx="10"/>
          </p:nvPr>
        </p:nvSpPr>
        <p:spPr>
          <a:xfrm>
            <a:off x="0" y="6578600"/>
            <a:ext cx="9906000" cy="293688"/>
          </a:xfrm>
          <a:solidFill>
            <a:srgbClr val="FA7F34"/>
          </a:solidFill>
        </p:spPr>
        <p:txBody>
          <a:bodyPr/>
          <a:lstStyle>
            <a:lvl1pPr>
              <a:defRPr sz="1200" smtClean="0">
                <a:solidFill>
                  <a:schemeClr val="bg1"/>
                </a:solidFill>
                <a:latin typeface="+mn-lt"/>
                <a:ea typeface="Arial Unicode MS" pitchFamily="34" charset="-128"/>
                <a:cs typeface="Arial Unicode MS" pitchFamily="34" charset="-128"/>
              </a:defRPr>
            </a:lvl1pPr>
          </a:lstStyle>
          <a:p>
            <a:pPr>
              <a:defRPr/>
            </a:pPr>
            <a:r>
              <a:rPr lang="en-US" dirty="0" smtClean="0"/>
              <a:t>The VI-SEEM project is funded by the European Commission under the Horizon 2020 Research Infrastructures contract no. 675121</a:t>
            </a:r>
            <a:endParaRPr lang="el-G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99617" cy="1125538"/>
          </a:xfrm>
        </p:spPr>
        <p:txBody>
          <a:bodyPr/>
          <a:lstStyle>
            <a:lvl1pPr>
              <a:defRPr>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a:solidFill>
                  <a:schemeClr val="tx1">
                    <a:lumMod val="85000"/>
                    <a:lumOff val="15000"/>
                  </a:schemeClr>
                </a:solidFill>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A76B4658-FCC5-4CDB-9784-5FF6DD787B1B}" type="slidenum">
              <a:rPr lang="el-GR" smtClean="0"/>
              <a:pPr>
                <a:defRPr/>
              </a:pPr>
              <a:t>‹#›</a:t>
            </a:fld>
            <a:endParaRPr lang="el-GR" dirty="0"/>
          </a:p>
        </p:txBody>
      </p:sp>
      <p:pic>
        <p:nvPicPr>
          <p:cNvPr id="6" name="Picture 2" descr="\\isnogood\WP\Texnika\PROJECTS\SEE-INFRA\VI-SEEM\WP2-Communication-Marketing-Innovation\VI-SEEM-logo\logo_VISEEM_FINAL_WEB.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799617" y="0"/>
            <a:ext cx="1106384" cy="114178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1863" y="-4763"/>
            <a:ext cx="2428875" cy="6578601"/>
          </a:xfrm>
        </p:spPr>
        <p:txBody>
          <a:bodyPr vert="eaVert"/>
          <a:lstStyle>
            <a:lvl1pPr>
              <a:defRPr>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763" y="-4763"/>
            <a:ext cx="7134226" cy="6578601"/>
          </a:xfrm>
        </p:spPr>
        <p:txBody>
          <a:bodyPr vert="eaVert"/>
          <a:lstStyle>
            <a:lvl1pPr>
              <a:defRPr>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a:solidFill>
                  <a:schemeClr val="tx1">
                    <a:lumMod val="85000"/>
                    <a:lumOff val="15000"/>
                  </a:schemeClr>
                </a:solidFill>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B930F3A1-B166-4D69-8477-CCAB873DA52D}" type="slidenum">
              <a:rPr lang="el-GR" smtClean="0"/>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803486" cy="1125538"/>
          </a:xfrm>
          <a:solidFill>
            <a:srgbClr val="FA7F34"/>
          </a:solidFill>
        </p:spPr>
        <p:txBody>
          <a:bodyPr/>
          <a:lstStyle>
            <a:lvl1pPr>
              <a:defRPr>
                <a:solidFill>
                  <a:schemeClr val="bg1"/>
                </a:solidFill>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a:solidFill>
            <a:srgbClr val="FA7F34"/>
          </a:solidFill>
        </p:spPr>
        <p:txBody>
          <a:bodyPr/>
          <a:lstStyle>
            <a:lvl1pPr>
              <a:defRPr smtClean="0">
                <a:solidFill>
                  <a:schemeClr val="bg1"/>
                </a:solidFill>
              </a:defRPr>
            </a:lvl1pPr>
          </a:lstStyle>
          <a:p>
            <a:pPr>
              <a:defRPr/>
            </a:pPr>
            <a:r>
              <a:rPr lang="en-US" dirty="0" smtClean="0">
                <a:latin typeface="Calibri" charset="0"/>
                <a:ea typeface="Calibri" charset="0"/>
                <a:cs typeface="Calibri" charset="0"/>
              </a:rPr>
              <a:t>VI-SEEM REG CL, 11-13 Oct 2017 			</a:t>
            </a:r>
            <a:r>
              <a:rPr lang="en-US" dirty="0" smtClean="0"/>
              <a:t>					</a:t>
            </a:r>
            <a:fld id="{70F2B333-24EA-4DE2-9D5F-F92EB537375C}" type="slidenum">
              <a:rPr lang="el-GR" smtClean="0"/>
              <a:pPr>
                <a:defRPr/>
              </a:pPr>
              <a:t>‹#›</a:t>
            </a:fld>
            <a:endParaRPr lang="el-GR" dirty="0"/>
          </a:p>
        </p:txBody>
      </p:sp>
      <p:pic>
        <p:nvPicPr>
          <p:cNvPr id="6" name="Picture 2" descr="\\isnogood\WP\Texnika\PROJECTS\SEE-INFRA\VI-SEEM\WP2-Communication-Marketing-Innovation\VI-SEEM-logo\logo_VISEEM_FINAL_WEB.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803486" y="0"/>
            <a:ext cx="1090640" cy="112553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atin typeface="+mn-lt"/>
                <a:ea typeface="Arial Unicode MS" pitchFamily="34" charset="-128"/>
                <a:cs typeface="Arial Unicode MS" pitchFamily="34"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4"/>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0853997F-61B1-49DA-BEC2-58B8ACB1542B}" type="slidenum">
              <a:rPr lang="el-GR" smtClean="0"/>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15361" cy="1125538"/>
          </a:xfrm>
        </p:spPr>
        <p:txBody>
          <a:bodyPr/>
          <a:lstStyle>
            <a:lvl1pPr>
              <a:defRPr>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92088" y="1652588"/>
            <a:ext cx="4683125" cy="4921250"/>
          </a:xfrm>
        </p:spPr>
        <p:txBody>
          <a:bodyPr/>
          <a:lstStyle>
            <a:lvl1pPr>
              <a:defRPr sz="2800">
                <a:solidFill>
                  <a:schemeClr val="tx1">
                    <a:lumMod val="85000"/>
                    <a:lumOff val="15000"/>
                  </a:schemeClr>
                </a:solidFill>
                <a:latin typeface="+mn-lt"/>
                <a:ea typeface="Arial Unicode MS" pitchFamily="34" charset="-128"/>
                <a:cs typeface="Arial Unicode MS" pitchFamily="34" charset="-128"/>
              </a:defRPr>
            </a:lvl1pPr>
            <a:lvl2pPr>
              <a:defRPr sz="2400">
                <a:solidFill>
                  <a:schemeClr val="tx1">
                    <a:lumMod val="85000"/>
                    <a:lumOff val="15000"/>
                  </a:schemeClr>
                </a:solidFill>
                <a:latin typeface="+mn-lt"/>
                <a:ea typeface="Arial Unicode MS" pitchFamily="34" charset="-128"/>
                <a:cs typeface="Arial Unicode MS" pitchFamily="34" charset="-128"/>
              </a:defRPr>
            </a:lvl2pPr>
            <a:lvl3pPr>
              <a:defRPr sz="2000">
                <a:solidFill>
                  <a:schemeClr val="tx1">
                    <a:lumMod val="85000"/>
                    <a:lumOff val="15000"/>
                  </a:schemeClr>
                </a:solidFill>
                <a:latin typeface="+mn-lt"/>
                <a:ea typeface="Arial Unicode MS" pitchFamily="34" charset="-128"/>
                <a:cs typeface="Arial Unicode MS" pitchFamily="34" charset="-128"/>
              </a:defRPr>
            </a:lvl3pPr>
            <a:lvl4pPr>
              <a:defRPr sz="1800">
                <a:solidFill>
                  <a:schemeClr val="tx1">
                    <a:lumMod val="85000"/>
                    <a:lumOff val="15000"/>
                  </a:schemeClr>
                </a:solidFill>
                <a:latin typeface="+mn-lt"/>
                <a:ea typeface="Arial Unicode MS" pitchFamily="34" charset="-128"/>
                <a:cs typeface="Arial Unicode MS" pitchFamily="34" charset="-128"/>
              </a:defRPr>
            </a:lvl4pPr>
            <a:lvl5pPr>
              <a:defRPr sz="1800">
                <a:solidFill>
                  <a:schemeClr val="tx1">
                    <a:lumMod val="85000"/>
                    <a:lumOff val="15000"/>
                  </a:schemeClr>
                </a:solidFill>
                <a:latin typeface="+mn-lt"/>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7613" y="1652588"/>
            <a:ext cx="4683125" cy="4921250"/>
          </a:xfrm>
        </p:spPr>
        <p:txBody>
          <a:bodyPr/>
          <a:lstStyle>
            <a:lvl1pPr>
              <a:defRPr sz="2800">
                <a:solidFill>
                  <a:schemeClr val="tx1">
                    <a:lumMod val="85000"/>
                    <a:lumOff val="15000"/>
                  </a:schemeClr>
                </a:solidFill>
                <a:latin typeface="+mn-lt"/>
                <a:ea typeface="Arial Unicode MS" pitchFamily="34" charset="-128"/>
                <a:cs typeface="Arial Unicode MS" pitchFamily="34" charset="-128"/>
              </a:defRPr>
            </a:lvl1pPr>
            <a:lvl2pPr>
              <a:defRPr sz="2400">
                <a:solidFill>
                  <a:schemeClr val="tx1">
                    <a:lumMod val="85000"/>
                    <a:lumOff val="15000"/>
                  </a:schemeClr>
                </a:solidFill>
                <a:latin typeface="+mn-lt"/>
                <a:ea typeface="Arial Unicode MS" pitchFamily="34" charset="-128"/>
                <a:cs typeface="Arial Unicode MS" pitchFamily="34" charset="-128"/>
              </a:defRPr>
            </a:lvl2pPr>
            <a:lvl3pPr>
              <a:defRPr sz="2000">
                <a:solidFill>
                  <a:schemeClr val="tx1">
                    <a:lumMod val="85000"/>
                    <a:lumOff val="15000"/>
                  </a:schemeClr>
                </a:solidFill>
                <a:latin typeface="+mn-lt"/>
                <a:ea typeface="Arial Unicode MS" pitchFamily="34" charset="-128"/>
                <a:cs typeface="Arial Unicode MS" pitchFamily="34" charset="-128"/>
              </a:defRPr>
            </a:lvl3pPr>
            <a:lvl4pPr>
              <a:defRPr sz="1800">
                <a:solidFill>
                  <a:schemeClr val="tx1">
                    <a:lumMod val="85000"/>
                    <a:lumOff val="15000"/>
                  </a:schemeClr>
                </a:solidFill>
                <a:latin typeface="+mn-lt"/>
                <a:ea typeface="Arial Unicode MS" pitchFamily="34" charset="-128"/>
                <a:cs typeface="Arial Unicode MS" pitchFamily="34" charset="-128"/>
              </a:defRPr>
            </a:lvl4pPr>
            <a:lvl5pPr>
              <a:defRPr sz="1800">
                <a:solidFill>
                  <a:schemeClr val="tx1">
                    <a:lumMod val="85000"/>
                    <a:lumOff val="15000"/>
                  </a:schemeClr>
                </a:solidFill>
                <a:latin typeface="+mn-lt"/>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DE6330F6-36BC-487E-AE94-F059D3DE287E}" type="slidenum">
              <a:rPr lang="el-GR" smtClean="0"/>
              <a:pPr>
                <a:defRPr/>
              </a:pPr>
              <a:t>‹#›</a:t>
            </a:fld>
            <a:endParaRPr lang="el-GR" dirty="0"/>
          </a:p>
        </p:txBody>
      </p:sp>
      <p:pic>
        <p:nvPicPr>
          <p:cNvPr id="7" name="Picture 2" descr="\\isnogood\WP\Texnika\PROJECTS\SEE-INFRA\VI-SEEM\WP2-Communication-Marketing-Innovation\VI-SEEM-logo\logo_VISEEM_FINAL_WEB.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815361" y="0"/>
            <a:ext cx="1090640" cy="112553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18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18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	</a:t>
            </a:r>
            <a:r>
              <a:rPr lang="en-US" dirty="0" smtClean="0"/>
              <a:t>				</a:t>
            </a:r>
            <a:fld id="{A2DD1F75-6E2B-46FE-8A0E-E34258FCE061}" type="slidenum">
              <a:rPr lang="el-GR" smtClean="0"/>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15361" cy="1125538"/>
          </a:xfrm>
        </p:spPr>
        <p:txBody>
          <a:bodyPr/>
          <a:lstStyle>
            <a:lvl1pPr>
              <a:defRPr>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4" name="Rectangle 3"/>
          <p:cNvSpPr>
            <a:spLocks noGrp="1" noChangeArrowheads="1"/>
          </p:cNvSpPr>
          <p:nvPr>
            <p:ph type="ftr" sz="quarter" idx="10"/>
          </p:nvPr>
        </p:nvSpPr>
        <p:spPr/>
        <p:txBody>
          <a:bodyPr/>
          <a:lstStyle>
            <a:lvl1pPr>
              <a:defRPr lang="en-US" smtClean="0"/>
            </a:lvl1pPr>
          </a:lstStyle>
          <a:p>
            <a:pPr>
              <a:defRPr/>
            </a:pPr>
            <a:r>
              <a:rPr lang="en-US" dirty="0" smtClean="0"/>
              <a:t>VI-SEEM PSC02 Meeting – Virtual meeting, 20 April 2016					</a:t>
            </a:r>
            <a:fld id="{70F2B333-24EA-4DE2-9D5F-F92EB537375C}" type="slidenum">
              <a:rPr lang="en-US" smtClean="0"/>
              <a:pPr>
                <a:defRPr/>
              </a:pPr>
              <a:t>‹#›</a:t>
            </a:fld>
            <a:endParaRPr lang="en-US" dirty="0"/>
          </a:p>
        </p:txBody>
      </p:sp>
      <p:pic>
        <p:nvPicPr>
          <p:cNvPr id="5" name="Picture 2" descr="\\isnogood\WP\Texnika\PROJECTS\SEE-INFRA\VI-SEEM\WP2-Communication-Marketing-Innovation\VI-SEEM-logo\logo_VISEEM_FINAL_WEB.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815361" y="0"/>
            <a:ext cx="1090640" cy="112553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	</a:t>
            </a:r>
            <a:r>
              <a:rPr lang="en-US" dirty="0" smtClean="0"/>
              <a:t>				</a:t>
            </a:r>
            <a:fld id="{C4F27B07-17D4-47C8-8354-F713D299616C}" type="slidenum">
              <a:rPr lang="el-GR" smtClean="0"/>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8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25213920-E3B8-4A6D-8C9A-E5B568FD3FE9}" type="slidenum">
              <a:rPr lang="el-GR" smtClean="0"/>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atin typeface="Arial Unicode MS" pitchFamily="34" charset="-128"/>
                <a:ea typeface="Arial Unicode MS" pitchFamily="34" charset="-128"/>
                <a:cs typeface="Arial Unicode MS" pitchFamily="34"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5"/>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	</a:t>
            </a:r>
            <a:r>
              <a:rPr lang="en-US" dirty="0" smtClean="0"/>
              <a:t>				</a:t>
            </a:r>
            <a:fld id="{719E5E8B-E1C6-4771-B7BC-F2F414FDFFE8}" type="slidenum">
              <a:rPr lang="el-GR" smtClean="0"/>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134351" cy="1125538"/>
          </a:xfrm>
          <a:prstGeom prst="rect">
            <a:avLst/>
          </a:prstGeom>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title</a:t>
            </a:r>
            <a:r>
              <a:rPr lang="el-GR" dirty="0" smtClean="0"/>
              <a:t> </a:t>
            </a:r>
            <a:r>
              <a:rPr lang="el-GR" dirty="0" err="1" smtClean="0"/>
              <a:t>style</a:t>
            </a:r>
            <a:endParaRPr lang="el-GR" dirty="0" smtClean="0"/>
          </a:p>
        </p:txBody>
      </p:sp>
      <p:sp>
        <p:nvSpPr>
          <p:cNvPr id="1027" name="Rectangle 3"/>
          <p:cNvSpPr>
            <a:spLocks noGrp="1" noChangeArrowheads="1"/>
          </p:cNvSpPr>
          <p:nvPr>
            <p:ph type="body" idx="1"/>
          </p:nvPr>
        </p:nvSpPr>
        <p:spPr bwMode="auto">
          <a:xfrm>
            <a:off x="192088" y="1652588"/>
            <a:ext cx="9518650" cy="4921250"/>
          </a:xfrm>
          <a:prstGeom prst="rect">
            <a:avLst/>
          </a:prstGeom>
          <a:noFill/>
          <a:ln w="9525">
            <a:noFill/>
            <a:miter lim="800000"/>
            <a:headEnd/>
            <a:tailEnd/>
          </a:ln>
        </p:spPr>
        <p:txBody>
          <a:bodyPr vert="horz" wrap="square" lIns="95785" tIns="47892" rIns="95785" bIns="47892" numCol="1" anchor="t"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text</a:t>
            </a:r>
            <a:r>
              <a:rPr lang="el-GR" dirty="0" smtClean="0"/>
              <a:t> </a:t>
            </a:r>
            <a:r>
              <a:rPr lang="el-GR" dirty="0" err="1" smtClean="0"/>
              <a:t>styles</a:t>
            </a:r>
            <a:endParaRPr lang="el-GR" dirty="0" smtClean="0"/>
          </a:p>
          <a:p>
            <a:pPr lvl="1"/>
            <a:r>
              <a:rPr lang="el-GR" dirty="0" err="1" smtClean="0"/>
              <a:t>Second</a:t>
            </a:r>
            <a:r>
              <a:rPr lang="el-GR" dirty="0" smtClean="0"/>
              <a:t> </a:t>
            </a:r>
            <a:r>
              <a:rPr lang="el-GR" dirty="0" err="1" smtClean="0"/>
              <a:t>level</a:t>
            </a:r>
            <a:endParaRPr lang="el-GR" dirty="0" smtClean="0"/>
          </a:p>
          <a:p>
            <a:pPr lvl="2"/>
            <a:r>
              <a:rPr lang="el-GR" dirty="0" err="1" smtClean="0"/>
              <a:t>Third</a:t>
            </a:r>
            <a:r>
              <a:rPr lang="el-GR" dirty="0" smtClean="0"/>
              <a:t> </a:t>
            </a:r>
            <a:r>
              <a:rPr lang="el-GR" dirty="0" err="1" smtClean="0"/>
              <a:t>level</a:t>
            </a:r>
            <a:endParaRPr lang="el-GR" dirty="0" smtClean="0"/>
          </a:p>
        </p:txBody>
      </p:sp>
      <p:sp>
        <p:nvSpPr>
          <p:cNvPr id="7" name="Rectangle 5"/>
          <p:cNvSpPr>
            <a:spLocks noGrp="1" noChangeArrowheads="1"/>
          </p:cNvSpPr>
          <p:nvPr>
            <p:ph type="ftr" sz="quarter" idx="3"/>
          </p:nvPr>
        </p:nvSpPr>
        <p:spPr bwMode="auto">
          <a:xfrm>
            <a:off x="0" y="6564313"/>
            <a:ext cx="9906000" cy="293687"/>
          </a:xfrm>
          <a:prstGeom prst="rect">
            <a:avLst/>
          </a:prstGeom>
          <a:solidFill>
            <a:srgbClr val="FA7F34"/>
          </a:solidFill>
          <a:ln w="9525">
            <a:noFill/>
            <a:miter lim="800000"/>
            <a:headEnd/>
            <a:tailEnd/>
          </a:ln>
          <a:effectLst/>
        </p:spPr>
        <p:txBody>
          <a:bodyPr vert="horz" wrap="square" lIns="95785" tIns="47892" rIns="95785" bIns="47892" numCol="1" anchor="t" anchorCtr="0" compatLnSpc="1">
            <a:prstTxWarp prst="textNoShape">
              <a:avLst/>
            </a:prstTxWarp>
          </a:bodyPr>
          <a:lstStyle>
            <a:lvl1pPr algn="ctr" eaLnBrk="0" hangingPunct="0">
              <a:spcBef>
                <a:spcPct val="0"/>
              </a:spcBef>
              <a:defRPr sz="1300" b="0" smtClean="0">
                <a:solidFill>
                  <a:schemeClr val="bg1"/>
                </a:solidFill>
                <a:latin typeface="Arial Unicode MS" pitchFamily="34" charset="-128"/>
                <a:ea typeface="Arial Unicode MS" pitchFamily="34" charset="-128"/>
                <a:cs typeface="Arial Unicode MS" pitchFamily="34" charset="-128"/>
              </a:defRPr>
            </a:lvl1pPr>
          </a:lstStyle>
          <a:p>
            <a:pPr>
              <a:defRPr/>
            </a:pPr>
            <a:r>
              <a:rPr lang="en-US" dirty="0" smtClean="0">
                <a:latin typeface="+mn-lt"/>
              </a:rPr>
              <a:t>VI-SEEM PSC02 Meeting – Virtual meeting, 20 April 2016	</a:t>
            </a:r>
            <a:r>
              <a:rPr lang="en-US" dirty="0" smtClean="0"/>
              <a:t>				</a:t>
            </a:r>
            <a:fld id="{711545AC-028C-461E-87A2-BB0A701371CB}" type="slidenum">
              <a:rPr lang="el-GR" smtClean="0"/>
              <a:pPr>
                <a:defRPr/>
              </a:pPr>
              <a:t>‹#›</a:t>
            </a:fld>
            <a:endParaRPr lang="el-GR" dirty="0"/>
          </a:p>
        </p:txBody>
      </p:sp>
      <p:sp>
        <p:nvSpPr>
          <p:cNvPr id="5" name="Rectangle 4"/>
          <p:cNvSpPr>
            <a:spLocks noChangeArrowheads="1"/>
          </p:cNvSpPr>
          <p:nvPr userDrawn="1"/>
        </p:nvSpPr>
        <p:spPr bwMode="auto">
          <a:xfrm>
            <a:off x="0" y="1159828"/>
            <a:ext cx="9906000" cy="49480"/>
          </a:xfrm>
          <a:prstGeom prst="rect">
            <a:avLst/>
          </a:prstGeom>
          <a:solidFill>
            <a:srgbClr val="CF4901"/>
          </a:solidFill>
          <a:ln w="9525">
            <a:noFill/>
            <a:miter lim="800000"/>
            <a:headEnd/>
            <a:tailEnd/>
          </a:ln>
          <a:effectLst/>
        </p:spPr>
        <p:txBody>
          <a:bodyPr lIns="95785" tIns="47892" rIns="95785" bIns="47892"/>
          <a:lstStyle/>
          <a:p>
            <a:pPr algn="ctr" defTabSz="958850" eaLnBrk="0" hangingPunct="0">
              <a:spcBef>
                <a:spcPct val="0"/>
              </a:spcBef>
              <a:defRPr/>
            </a:pPr>
            <a:endParaRPr lang="el-GR" sz="1300" b="0">
              <a:solidFill>
                <a:schemeClr val="bg1"/>
              </a:solidFill>
            </a:endParaRPr>
          </a:p>
        </p:txBody>
      </p:sp>
      <p:sp>
        <p:nvSpPr>
          <p:cNvPr id="6" name="Rectangle 9"/>
          <p:cNvSpPr>
            <a:spLocks noChangeArrowheads="1"/>
          </p:cNvSpPr>
          <p:nvPr userDrawn="1"/>
        </p:nvSpPr>
        <p:spPr bwMode="auto">
          <a:xfrm>
            <a:off x="0" y="1114301"/>
            <a:ext cx="9906000" cy="49480"/>
          </a:xfrm>
          <a:prstGeom prst="rect">
            <a:avLst/>
          </a:prstGeom>
          <a:solidFill>
            <a:schemeClr val="accent5">
              <a:lumMod val="75000"/>
            </a:schemeClr>
          </a:solidFill>
          <a:ln w="9525">
            <a:noFill/>
            <a:miter lim="800000"/>
            <a:headEnd/>
            <a:tailEnd/>
          </a:ln>
          <a:effectLst/>
        </p:spPr>
        <p:txBody>
          <a:bodyPr lIns="95785" tIns="47892" rIns="95785" bIns="47892"/>
          <a:lstStyle/>
          <a:p>
            <a:pPr algn="ctr" defTabSz="958850" eaLnBrk="0" hangingPunct="0">
              <a:spcBef>
                <a:spcPct val="0"/>
              </a:spcBef>
              <a:defRPr/>
            </a:pPr>
            <a:endParaRPr lang="el-GR" sz="1300" b="0">
              <a:solidFill>
                <a:schemeClr val="bg1"/>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1" r:id="rId5"/>
    <p:sldLayoutId id="2147483699" r:id="rId6"/>
    <p:sldLayoutId id="2147483692" r:id="rId7"/>
    <p:sldLayoutId id="2147483693" r:id="rId8"/>
    <p:sldLayoutId id="2147483700" r:id="rId9"/>
    <p:sldLayoutId id="2147483701" r:id="rId10"/>
    <p:sldLayoutId id="2147483694" r:id="rId11"/>
  </p:sldLayoutIdLst>
  <p:hf hdr="0" dt="0"/>
  <p:txStyles>
    <p:titleStyle>
      <a:lvl1pPr algn="r" defTabSz="958850" rtl="0" eaLnBrk="0" fontAlgn="base" hangingPunct="0">
        <a:spcBef>
          <a:spcPct val="0"/>
        </a:spcBef>
        <a:spcAft>
          <a:spcPct val="0"/>
        </a:spcAft>
        <a:defRPr sz="3800" b="1">
          <a:solidFill>
            <a:schemeClr val="bg1"/>
          </a:solidFill>
          <a:latin typeface="+mn-lt"/>
          <a:ea typeface="Arial Unicode MS" pitchFamily="34" charset="-128"/>
          <a:cs typeface="Arial Unicode MS" pitchFamily="34" charset="-128"/>
        </a:defRPr>
      </a:lvl1pPr>
      <a:lvl2pPr algn="r" defTabSz="958850" rtl="0" eaLnBrk="0" fontAlgn="base" hangingPunct="0">
        <a:spcBef>
          <a:spcPct val="0"/>
        </a:spcBef>
        <a:spcAft>
          <a:spcPct val="0"/>
        </a:spcAft>
        <a:defRPr sz="3800" b="1">
          <a:solidFill>
            <a:schemeClr val="bg1"/>
          </a:solidFill>
          <a:latin typeface="Verdana" pitchFamily="34" charset="0"/>
          <a:cs typeface="Arial" charset="0"/>
        </a:defRPr>
      </a:lvl2pPr>
      <a:lvl3pPr algn="r" defTabSz="958850" rtl="0" eaLnBrk="0" fontAlgn="base" hangingPunct="0">
        <a:spcBef>
          <a:spcPct val="0"/>
        </a:spcBef>
        <a:spcAft>
          <a:spcPct val="0"/>
        </a:spcAft>
        <a:defRPr sz="3800" b="1">
          <a:solidFill>
            <a:schemeClr val="bg1"/>
          </a:solidFill>
          <a:latin typeface="Verdana" pitchFamily="34" charset="0"/>
          <a:cs typeface="Arial" charset="0"/>
        </a:defRPr>
      </a:lvl3pPr>
      <a:lvl4pPr algn="r" defTabSz="958850" rtl="0" eaLnBrk="0" fontAlgn="base" hangingPunct="0">
        <a:spcBef>
          <a:spcPct val="0"/>
        </a:spcBef>
        <a:spcAft>
          <a:spcPct val="0"/>
        </a:spcAft>
        <a:defRPr sz="3800" b="1">
          <a:solidFill>
            <a:schemeClr val="bg1"/>
          </a:solidFill>
          <a:latin typeface="Verdana" pitchFamily="34" charset="0"/>
          <a:cs typeface="Arial" charset="0"/>
        </a:defRPr>
      </a:lvl4pPr>
      <a:lvl5pPr algn="r" defTabSz="958850" rtl="0" eaLnBrk="0" fontAlgn="base" hangingPunct="0">
        <a:spcBef>
          <a:spcPct val="0"/>
        </a:spcBef>
        <a:spcAft>
          <a:spcPct val="0"/>
        </a:spcAft>
        <a:defRPr sz="3800" b="1">
          <a:solidFill>
            <a:schemeClr val="bg1"/>
          </a:solidFill>
          <a:latin typeface="Verdana" pitchFamily="34" charset="0"/>
          <a:cs typeface="Arial" charset="0"/>
        </a:defRPr>
      </a:lvl5pPr>
      <a:lvl6pPr marL="457200" algn="r" defTabSz="958850" rtl="0" fontAlgn="base">
        <a:spcBef>
          <a:spcPct val="0"/>
        </a:spcBef>
        <a:spcAft>
          <a:spcPct val="0"/>
        </a:spcAft>
        <a:defRPr sz="3800" b="1">
          <a:solidFill>
            <a:schemeClr val="bg1"/>
          </a:solidFill>
          <a:latin typeface="Arial" charset="0"/>
          <a:cs typeface="Arial" charset="0"/>
        </a:defRPr>
      </a:lvl6pPr>
      <a:lvl7pPr marL="914400" algn="r" defTabSz="958850" rtl="0" fontAlgn="base">
        <a:spcBef>
          <a:spcPct val="0"/>
        </a:spcBef>
        <a:spcAft>
          <a:spcPct val="0"/>
        </a:spcAft>
        <a:defRPr sz="3800" b="1">
          <a:solidFill>
            <a:schemeClr val="bg1"/>
          </a:solidFill>
          <a:latin typeface="Arial" charset="0"/>
          <a:cs typeface="Arial" charset="0"/>
        </a:defRPr>
      </a:lvl7pPr>
      <a:lvl8pPr marL="1371600" algn="r" defTabSz="958850" rtl="0" fontAlgn="base">
        <a:spcBef>
          <a:spcPct val="0"/>
        </a:spcBef>
        <a:spcAft>
          <a:spcPct val="0"/>
        </a:spcAft>
        <a:defRPr sz="3800" b="1">
          <a:solidFill>
            <a:schemeClr val="bg1"/>
          </a:solidFill>
          <a:latin typeface="Arial" charset="0"/>
          <a:cs typeface="Arial" charset="0"/>
        </a:defRPr>
      </a:lvl8pPr>
      <a:lvl9pPr marL="1828800" algn="r" defTabSz="958850" rtl="0" fontAlgn="base">
        <a:spcBef>
          <a:spcPct val="0"/>
        </a:spcBef>
        <a:spcAft>
          <a:spcPct val="0"/>
        </a:spcAft>
        <a:defRPr sz="3800" b="1">
          <a:solidFill>
            <a:schemeClr val="bg1"/>
          </a:solidFill>
          <a:latin typeface="Arial" charset="0"/>
          <a:cs typeface="Arial" charset="0"/>
        </a:defRPr>
      </a:lvl9pPr>
    </p:titleStyle>
    <p:body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ode.vi-seem.eu/petarj/dreamclimat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repo.vi-seem.eu/handle/21.15102/VISEEM-8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dream.ipb.ac.rs/ice_nucleation_forecast.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sz="quarter"/>
          </p:nvPr>
        </p:nvSpPr>
        <p:spPr>
          <a:noFill/>
          <a:ln>
            <a:noFill/>
          </a:ln>
        </p:spPr>
        <p:txBody>
          <a:bodyPr/>
          <a:lstStyle/>
          <a:p>
            <a:pPr eaLnBrk="1" hangingPunct="1"/>
            <a:r>
              <a:rPr lang="en-US" sz="3600" dirty="0" smtClean="0"/>
              <a:t>DREAMCLIMATE application usage</a:t>
            </a:r>
          </a:p>
        </p:txBody>
      </p:sp>
      <p:sp>
        <p:nvSpPr>
          <p:cNvPr id="9219" name="Subtitle 2"/>
          <p:cNvSpPr>
            <a:spLocks noGrp="1"/>
          </p:cNvSpPr>
          <p:nvPr>
            <p:ph type="subTitle" sz="quarter" idx="1"/>
          </p:nvPr>
        </p:nvSpPr>
        <p:spPr>
          <a:xfrm>
            <a:off x="94802" y="4870305"/>
            <a:ext cx="6471368" cy="1042988"/>
          </a:xfrm>
        </p:spPr>
        <p:txBody>
          <a:bodyPr/>
          <a:lstStyle/>
          <a:p>
            <a:pPr eaLnBrk="1" hangingPunct="1"/>
            <a:r>
              <a:rPr lang="en-US" sz="2000" b="0" dirty="0" smtClean="0"/>
              <a:t>Luka Ili</a:t>
            </a:r>
            <a:r>
              <a:rPr lang="sr-Latn-RS" sz="2000" b="0" dirty="0" smtClean="0"/>
              <a:t>ć</a:t>
            </a:r>
            <a:endParaRPr lang="en-US" sz="2000" b="0" dirty="0" smtClean="0"/>
          </a:p>
          <a:p>
            <a:pPr eaLnBrk="1" hangingPunct="1"/>
            <a:r>
              <a:rPr lang="en-US" sz="2000" b="0" dirty="0" smtClean="0"/>
              <a:t>Institute of Physics Belgrade</a:t>
            </a:r>
            <a:endParaRPr lang="en-US" sz="2000" dirty="0">
              <a:solidFill>
                <a:schemeClr val="tx1">
                  <a:lumMod val="75000"/>
                  <a:lumOff val="25000"/>
                </a:schemeClr>
              </a:solidFill>
            </a:endParaRPr>
          </a:p>
        </p:txBody>
      </p:sp>
      <p:sp>
        <p:nvSpPr>
          <p:cNvPr id="9220" name="Rectangle 7"/>
          <p:cNvSpPr>
            <a:spLocks noGrp="1" noChangeArrowheads="1"/>
          </p:cNvSpPr>
          <p:nvPr>
            <p:ph type="ftr" sz="quarter" idx="10"/>
          </p:nvPr>
        </p:nvSpPr>
        <p:spPr/>
        <p:txBody>
          <a:bodyPr/>
          <a:lstStyle/>
          <a:p>
            <a:pPr defTabSz="958850"/>
            <a:r>
              <a:rPr lang="en-US" dirty="0"/>
              <a:t>The </a:t>
            </a:r>
            <a:r>
              <a:rPr lang="en-US" dirty="0" smtClean="0"/>
              <a:t>VI-SEEM project initiative </a:t>
            </a:r>
            <a:r>
              <a:rPr lang="en-US" dirty="0"/>
              <a:t>is co-funded by the European Commission under the </a:t>
            </a:r>
            <a:r>
              <a:rPr lang="en-US" dirty="0" smtClean="0"/>
              <a:t>H2020 Research </a:t>
            </a:r>
            <a:r>
              <a:rPr lang="en-US" dirty="0"/>
              <a:t>Infrastructures contract no. </a:t>
            </a:r>
            <a:r>
              <a:rPr lang="en-US" b="1" dirty="0"/>
              <a:t>675121 </a:t>
            </a:r>
            <a:endParaRPr lang="en-US" dirty="0"/>
          </a:p>
          <a:p>
            <a:pPr defTabSz="958850"/>
            <a:endParaRPr lang="el-GR" dirty="0"/>
          </a:p>
        </p:txBody>
      </p:sp>
      <p:pic>
        <p:nvPicPr>
          <p:cNvPr id="1026" name="Picture 2" descr="\\isnogood\WP\Texnika\PROJECTS\SEE-INFRA\VI-SEEM\WP2-Communication-Marketing-Innovation\VI-SEEM-logo\logo_VISEEM_FINAL_WE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81031" y="1235376"/>
            <a:ext cx="2662101" cy="27472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12741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results from dust effects on health study</a:t>
            </a:r>
            <a:endParaRPr lang="en-US" dirty="0"/>
          </a:p>
        </p:txBody>
      </p:sp>
      <p:pic>
        <p:nvPicPr>
          <p:cNvPr id="7" name="Content Placeholder 6" descr="deltaMcpd5.0.png"/>
          <p:cNvPicPr>
            <a:picLocks noGrp="1" noChangeAspect="1"/>
          </p:cNvPicPr>
          <p:nvPr>
            <p:ph sz="half" idx="1"/>
          </p:nvPr>
        </p:nvPicPr>
        <p:blipFill>
          <a:blip r:embed="rId2" cstate="print"/>
          <a:stretch>
            <a:fillRect/>
          </a:stretch>
        </p:blipFill>
        <p:spPr>
          <a:xfrm>
            <a:off x="192088" y="2357041"/>
            <a:ext cx="4683125" cy="3512344"/>
          </a:xfrm>
        </p:spPr>
      </p:pic>
      <p:pic>
        <p:nvPicPr>
          <p:cNvPr id="8" name="Content Placeholder 7" descr="deltaMcpd7.5.png"/>
          <p:cNvPicPr>
            <a:picLocks noGrp="1" noChangeAspect="1"/>
          </p:cNvPicPr>
          <p:nvPr>
            <p:ph sz="half" idx="2"/>
          </p:nvPr>
        </p:nvPicPr>
        <p:blipFill>
          <a:blip r:embed="rId3" cstate="print"/>
          <a:stretch>
            <a:fillRect/>
          </a:stretch>
        </p:blipFill>
        <p:spPr>
          <a:xfrm>
            <a:off x="5027613" y="2357041"/>
            <a:ext cx="4683125" cy="3512344"/>
          </a:xfrm>
        </p:spPr>
      </p:pic>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DREAM code</a:t>
            </a:r>
            <a:endParaRPr lang="en-US" dirty="0"/>
          </a:p>
        </p:txBody>
      </p:sp>
      <p:sp>
        <p:nvSpPr>
          <p:cNvPr id="3" name="Content Placeholder 2"/>
          <p:cNvSpPr>
            <a:spLocks noGrp="1"/>
          </p:cNvSpPr>
          <p:nvPr>
            <p:ph idx="1"/>
          </p:nvPr>
        </p:nvSpPr>
        <p:spPr/>
        <p:txBody>
          <a:bodyPr/>
          <a:lstStyle/>
          <a:p>
            <a:r>
              <a:rPr lang="en-US" dirty="0" smtClean="0"/>
              <a:t>DREAM is originally implemented as Fortran code </a:t>
            </a:r>
          </a:p>
          <a:p>
            <a:endParaRPr lang="en-US" dirty="0" smtClean="0"/>
          </a:p>
          <a:p>
            <a:r>
              <a:rPr lang="en-US" dirty="0" smtClean="0"/>
              <a:t>Due to the implementation language constraints, various configuration parameters and data were hardcoded directly into the application. </a:t>
            </a:r>
          </a:p>
          <a:p>
            <a:endParaRPr lang="en-US" dirty="0" smtClean="0"/>
          </a:p>
          <a:p>
            <a:r>
              <a:rPr lang="en-US" dirty="0" smtClean="0"/>
              <a:t>Each change in the configuration of the physical system implied recompilation and production of new binaries, which were time and disk-space consuming tasks.</a:t>
            </a:r>
          </a:p>
          <a:p>
            <a:endParaRPr lang="en-US" dirty="0" smtClean="0"/>
          </a:p>
          <a:p>
            <a:r>
              <a:rPr lang="en-US" dirty="0" smtClean="0"/>
              <a:t>Recompilation also required deep technical knowledge of the implementation itself, which reduced usability and dissemination of the model.</a:t>
            </a:r>
          </a:p>
          <a:p>
            <a:endParaRPr lang="en-US" dirty="0"/>
          </a:p>
        </p:txBody>
      </p:sp>
      <p:sp>
        <p:nvSpPr>
          <p:cNvPr id="4" name="Footer Placeholder 3"/>
          <p:cNvSpPr>
            <a:spLocks noGrp="1"/>
          </p:cNvSpPr>
          <p:nvPr>
            <p:ph type="ftr" sz="quarter" idx="10"/>
          </p:nvPr>
        </p:nvSpPr>
        <p:spPr/>
        <p:txBody>
          <a:bodyPr/>
          <a:lstStyle/>
          <a:p>
            <a:pPr>
              <a:defRPr/>
            </a:pPr>
            <a:r>
              <a:rPr lang="en-US" dirty="0" smtClean="0">
                <a:latin typeface="Calibri" charset="0"/>
                <a:ea typeface="Calibri" charset="0"/>
                <a:cs typeface="Calibri" charset="0"/>
              </a:rPr>
              <a:t>VI-SEEM REG CL, 11-13 Oct 2017 			</a:t>
            </a:r>
            <a:r>
              <a:rPr lang="en-US" dirty="0" smtClean="0"/>
              <a:t>					</a:t>
            </a:r>
            <a:fld id="{70F2B333-24EA-4DE2-9D5F-F92EB537375C}" type="slidenum">
              <a:rPr lang="el-GR" smtClean="0"/>
              <a:pPr>
                <a:defRPr/>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DREAMCLIMATE service</a:t>
            </a:r>
            <a:endParaRPr lang="en-US" dirty="0"/>
          </a:p>
        </p:txBody>
      </p:sp>
      <p:sp>
        <p:nvSpPr>
          <p:cNvPr id="3" name="Content Placeholder 2"/>
          <p:cNvSpPr>
            <a:spLocks noGrp="1"/>
          </p:cNvSpPr>
          <p:nvPr>
            <p:ph idx="1"/>
          </p:nvPr>
        </p:nvSpPr>
        <p:spPr/>
        <p:txBody>
          <a:bodyPr/>
          <a:lstStyle/>
          <a:p>
            <a:r>
              <a:rPr lang="en-US" dirty="0" smtClean="0"/>
              <a:t>In collaboration with </a:t>
            </a:r>
            <a:r>
              <a:rPr lang="en-US" dirty="0" err="1" smtClean="0"/>
              <a:t>Petar</a:t>
            </a:r>
            <a:r>
              <a:rPr lang="en-US" dirty="0" smtClean="0"/>
              <a:t> </a:t>
            </a:r>
            <a:r>
              <a:rPr lang="en-US" dirty="0" err="1" smtClean="0"/>
              <a:t>Jovanović</a:t>
            </a:r>
            <a:r>
              <a:rPr lang="en-US" dirty="0" smtClean="0"/>
              <a:t> and </a:t>
            </a:r>
            <a:r>
              <a:rPr lang="en-US" dirty="0" err="1" smtClean="0"/>
              <a:t>Dušan</a:t>
            </a:r>
            <a:r>
              <a:rPr lang="en-US" dirty="0" smtClean="0"/>
              <a:t> </a:t>
            </a:r>
            <a:r>
              <a:rPr lang="en-US" dirty="0" err="1" smtClean="0"/>
              <a:t>Vudragović</a:t>
            </a:r>
            <a:r>
              <a:rPr lang="en-US" dirty="0" smtClean="0"/>
              <a:t> from IPB’s Center for the Study of Complex Systems and its Scientific Computing Laboratory:</a:t>
            </a:r>
          </a:p>
          <a:p>
            <a:r>
              <a:rPr lang="en-US" dirty="0" smtClean="0"/>
              <a:t>the DREAM model was successfully </a:t>
            </a:r>
            <a:r>
              <a:rPr lang="en-US" dirty="0" err="1" smtClean="0"/>
              <a:t>refactored</a:t>
            </a:r>
            <a:r>
              <a:rPr lang="en-US" dirty="0" smtClean="0"/>
              <a:t> and tuned for usage on high-performance computing infrastructures – the DREAMECLIMATE service was developed and deployed. </a:t>
            </a:r>
          </a:p>
          <a:p>
            <a:r>
              <a:rPr lang="en-US" dirty="0" smtClean="0"/>
              <a:t>Configuration of the physical system of interest is separated from the source code of the application, and grouped into a single configuration file. </a:t>
            </a:r>
          </a:p>
          <a:p>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DREAMCLIMATE service</a:t>
            </a:r>
            <a:endParaRPr lang="en-US" dirty="0"/>
          </a:p>
        </p:txBody>
      </p:sp>
      <p:sp>
        <p:nvSpPr>
          <p:cNvPr id="3" name="Content Placeholder 2"/>
          <p:cNvSpPr>
            <a:spLocks noGrp="1"/>
          </p:cNvSpPr>
          <p:nvPr>
            <p:ph idx="1"/>
          </p:nvPr>
        </p:nvSpPr>
        <p:spPr/>
        <p:txBody>
          <a:bodyPr/>
          <a:lstStyle/>
          <a:p>
            <a:r>
              <a:rPr lang="en-US" dirty="0" smtClean="0"/>
              <a:t>New configuration approach enables more user-friendly way to configure various model setups, without diving into the code and technical details of the implementation.</a:t>
            </a:r>
          </a:p>
          <a:p>
            <a:endParaRPr lang="en-US" dirty="0" smtClean="0"/>
          </a:p>
          <a:p>
            <a:r>
              <a:rPr lang="en-US" dirty="0" smtClean="0"/>
              <a:t>This also enables multiple users to run their model instances independently from each other. </a:t>
            </a:r>
          </a:p>
          <a:p>
            <a:endParaRPr lang="en-US" dirty="0" smtClean="0"/>
          </a:p>
          <a:p>
            <a:r>
              <a:rPr lang="en-US" dirty="0" smtClean="0"/>
              <a:t>Disk-space consumption of the application is significantly reduced, and its usage standardized using an environment-module approach.</a:t>
            </a:r>
          </a:p>
          <a:p>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DREAM model copyright</a:t>
            </a:r>
            <a:endParaRPr lang="en-US" dirty="0"/>
          </a:p>
        </p:txBody>
      </p:sp>
      <p:sp>
        <p:nvSpPr>
          <p:cNvPr id="3" name="Content Placeholder 2"/>
          <p:cNvSpPr>
            <a:spLocks noGrp="1"/>
          </p:cNvSpPr>
          <p:nvPr>
            <p:ph idx="1"/>
          </p:nvPr>
        </p:nvSpPr>
        <p:spPr/>
        <p:txBody>
          <a:bodyPr/>
          <a:lstStyle/>
          <a:p>
            <a:r>
              <a:rPr lang="en-US" dirty="0" smtClean="0"/>
              <a:t>The DREAM model is a copyright-protected software, but it can be obtained for research purposes with the permission of the principal investigator (professor Slobodan </a:t>
            </a:r>
            <a:r>
              <a:rPr lang="en-US" dirty="0" err="1" smtClean="0"/>
              <a:t>Ničković</a:t>
            </a:r>
            <a:r>
              <a:rPr lang="en-US" dirty="0" smtClean="0"/>
              <a:t>).</a:t>
            </a:r>
          </a:p>
          <a:p>
            <a:r>
              <a:rPr lang="en-US" dirty="0" smtClean="0"/>
              <a:t>Therefore, the DREAMECLIMATE service source code is only internally available at the VI-SEEM code repository (</a:t>
            </a:r>
            <a:r>
              <a:rPr lang="en-US" u="sng" dirty="0" smtClean="0">
                <a:hlinkClick r:id="rId2"/>
              </a:rPr>
              <a:t>https://code.vi-seem.eu/petarj/dreamclimate</a:t>
            </a:r>
            <a:r>
              <a:rPr lang="en-US" dirty="0" smtClean="0"/>
              <a:t>).</a:t>
            </a:r>
          </a:p>
          <a:p>
            <a:r>
              <a:rPr lang="en-US" dirty="0" smtClean="0"/>
              <a:t>Transfer of the software to third parties or its use for commercial purposes is not permitted, unless a written permission from the author is received.</a:t>
            </a:r>
          </a:p>
          <a:p>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DREAMCLIMATE dataset</a:t>
            </a:r>
            <a:endParaRPr lang="en-US" dirty="0"/>
          </a:p>
        </p:txBody>
      </p:sp>
      <p:sp>
        <p:nvSpPr>
          <p:cNvPr id="3" name="Content Placeholder 2"/>
          <p:cNvSpPr>
            <a:spLocks noGrp="1"/>
          </p:cNvSpPr>
          <p:nvPr>
            <p:ph idx="1"/>
          </p:nvPr>
        </p:nvSpPr>
        <p:spPr/>
        <p:txBody>
          <a:bodyPr/>
          <a:lstStyle/>
          <a:p>
            <a:r>
              <a:rPr lang="en-US" dirty="0" smtClean="0"/>
              <a:t>Using the DREAMCLIMATE service at PARADOX cluster, IPB team successfully produced a dataset with aerosol optical thickness and surface dust concentration for the period of one year. </a:t>
            </a:r>
          </a:p>
          <a:p>
            <a:r>
              <a:rPr lang="en-US" dirty="0" smtClean="0"/>
              <a:t>The dataset is registered within the VI-SEEM data repository and made publicly available in December 2016 at:</a:t>
            </a:r>
          </a:p>
          <a:p>
            <a:r>
              <a:rPr lang="en-US" u="sng" dirty="0" smtClean="0">
                <a:hlinkClick r:id="rId2"/>
              </a:rPr>
              <a:t>https://repo.vi-seem.eu/handle/21.15102/VISEEM-86</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DREAMCLIMATE system structure</a:t>
            </a:r>
            <a:endParaRPr lang="en-US" dirty="0"/>
          </a:p>
        </p:txBody>
      </p:sp>
      <p:sp>
        <p:nvSpPr>
          <p:cNvPr id="3" name="Content Placeholder 2"/>
          <p:cNvSpPr>
            <a:spLocks noGrp="1"/>
          </p:cNvSpPr>
          <p:nvPr>
            <p:ph idx="1"/>
          </p:nvPr>
        </p:nvSpPr>
        <p:spPr/>
        <p:txBody>
          <a:bodyPr/>
          <a:lstStyle/>
          <a:p>
            <a:r>
              <a:rPr lang="en-GB" sz="2000" dirty="0" smtClean="0"/>
              <a:t>Each folder contains the </a:t>
            </a:r>
            <a:r>
              <a:rPr lang="en-GB" sz="2000" i="1" dirty="0" err="1" smtClean="0"/>
              <a:t>Makefile</a:t>
            </a:r>
            <a:r>
              <a:rPr lang="en-GB" sz="2000" i="1" dirty="0" smtClean="0"/>
              <a:t> </a:t>
            </a:r>
            <a:r>
              <a:rPr lang="en-GB" sz="2000" dirty="0" smtClean="0"/>
              <a:t>for its compilation and 2 (or more) subdirectories: </a:t>
            </a:r>
            <a:endParaRPr lang="en-US" sz="2000" dirty="0" smtClean="0"/>
          </a:p>
          <a:p>
            <a:r>
              <a:rPr lang="en-GB" sz="2000" b="1" dirty="0" smtClean="0"/>
              <a:t>/</a:t>
            </a:r>
            <a:r>
              <a:rPr lang="en-GB" sz="2000" b="1" dirty="0" err="1" smtClean="0"/>
              <a:t>src</a:t>
            </a:r>
            <a:r>
              <a:rPr lang="en-GB" sz="2000" b="1" dirty="0" smtClean="0"/>
              <a:t>/</a:t>
            </a:r>
            <a:r>
              <a:rPr lang="en-GB" sz="2000" dirty="0" smtClean="0"/>
              <a:t> which contains the corresponded FORTRAN subroutines</a:t>
            </a:r>
            <a:endParaRPr lang="en-US" sz="2000" dirty="0" smtClean="0"/>
          </a:p>
          <a:p>
            <a:r>
              <a:rPr lang="en-GB" sz="2000" b="1" dirty="0" smtClean="0"/>
              <a:t>/exe/</a:t>
            </a:r>
            <a:r>
              <a:rPr lang="en-GB" sz="2000" dirty="0" smtClean="0"/>
              <a:t> which contains the executable files produced by the compilation</a:t>
            </a:r>
            <a:endParaRPr lang="en-US" sz="2000" dirty="0" smtClean="0"/>
          </a:p>
          <a:p>
            <a:pPr lvl="0"/>
            <a:r>
              <a:rPr lang="en-GB" sz="2000" i="1" dirty="0" smtClean="0"/>
              <a:t>Pre-Processing System</a:t>
            </a:r>
            <a:r>
              <a:rPr lang="en-GB" sz="2000" dirty="0" smtClean="0"/>
              <a:t>: Its functions include two parts,</a:t>
            </a:r>
            <a:endParaRPr lang="en-US" sz="2000" dirty="0" smtClean="0"/>
          </a:p>
          <a:p>
            <a:pPr lvl="1"/>
            <a:r>
              <a:rPr lang="en-GB" dirty="0" smtClean="0"/>
              <a:t>The </a:t>
            </a:r>
            <a:r>
              <a:rPr lang="en-GB" i="1" dirty="0" smtClean="0"/>
              <a:t>Set-up:</a:t>
            </a:r>
            <a:r>
              <a:rPr lang="en-GB" dirty="0" smtClean="0"/>
              <a:t> Definition of simulation domains and model configuration and the interpolation of terrestrial data (such as terrain, land use, and soil types) to the simulation domain. This part is only executed when the model is installed (compiled) and the model domain configured.</a:t>
            </a:r>
            <a:endParaRPr lang="en-US" dirty="0" smtClean="0"/>
          </a:p>
          <a:p>
            <a:pPr lvl="1"/>
            <a:r>
              <a:rPr lang="en-GB" i="1" dirty="0" smtClean="0"/>
              <a:t>Pre-processing: </a:t>
            </a:r>
            <a:r>
              <a:rPr lang="en-GB" dirty="0" smtClean="0"/>
              <a:t>Interpolation of the meteorological input data from the global meteorological model to this simulation domain, as well as, the initial and boundary conditions for the dust model.</a:t>
            </a:r>
            <a:endParaRPr lang="en-US" dirty="0" smtClean="0"/>
          </a:p>
          <a:p>
            <a:pPr lvl="0"/>
            <a:r>
              <a:rPr lang="en-GB" sz="2000" i="1" dirty="0" smtClean="0"/>
              <a:t>Model Operational System</a:t>
            </a:r>
            <a:r>
              <a:rPr lang="en-GB" sz="2000" dirty="0" smtClean="0"/>
              <a:t>: This is the key component of the </a:t>
            </a:r>
            <a:r>
              <a:rPr lang="en-GB" sz="2000" dirty="0" err="1" smtClean="0"/>
              <a:t>modeling</a:t>
            </a:r>
            <a:r>
              <a:rPr lang="en-GB" sz="2000" dirty="0" smtClean="0"/>
              <a:t> system, which is composed of numerical integration program. </a:t>
            </a:r>
            <a:endParaRPr lang="en-US" sz="2000" dirty="0" smtClean="0"/>
          </a:p>
          <a:p>
            <a:pPr lvl="0"/>
            <a:r>
              <a:rPr lang="en-GB" sz="2000" i="1" dirty="0" smtClean="0"/>
              <a:t>Post-Processing &amp; Visualization tools</a:t>
            </a:r>
            <a:r>
              <a:rPr lang="en-GB" sz="2000" dirty="0" smtClean="0"/>
              <a:t>: This includes the </a:t>
            </a:r>
            <a:r>
              <a:rPr lang="en-GB" sz="2000" dirty="0" err="1" smtClean="0"/>
              <a:t>GrADS</a:t>
            </a:r>
            <a:r>
              <a:rPr lang="en-GB" sz="2000" dirty="0" smtClean="0"/>
              <a:t> a with the conversion from E-Arakawa grid to </a:t>
            </a:r>
            <a:r>
              <a:rPr lang="en-GB" sz="2000" dirty="0" err="1" smtClean="0"/>
              <a:t>georeferenced</a:t>
            </a:r>
            <a:r>
              <a:rPr lang="en-GB" sz="2000" dirty="0" smtClean="0"/>
              <a:t> grid and plots.</a:t>
            </a:r>
            <a:endParaRPr lang="en-US" sz="2000" dirty="0" smtClean="0"/>
          </a:p>
          <a:p>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Configuration of the model  - Configuration file</a:t>
            </a:r>
            <a:endParaRPr lang="en-US" dirty="0"/>
          </a:p>
        </p:txBody>
      </p:sp>
      <p:sp>
        <p:nvSpPr>
          <p:cNvPr id="3" name="Content Placeholder 2"/>
          <p:cNvSpPr>
            <a:spLocks noGrp="1"/>
          </p:cNvSpPr>
          <p:nvPr>
            <p:ph sz="half" idx="1"/>
          </p:nvPr>
        </p:nvSpPr>
        <p:spPr/>
        <p:txBody>
          <a:bodyPr/>
          <a:lstStyle/>
          <a:p>
            <a:r>
              <a:rPr lang="en-US" sz="800" dirty="0" smtClean="0"/>
              <a:t>[DEFAULT]</a:t>
            </a:r>
          </a:p>
          <a:p>
            <a:r>
              <a:rPr lang="en-US" sz="800" dirty="0" err="1" smtClean="0"/>
              <a:t>def_workdir</a:t>
            </a:r>
            <a:r>
              <a:rPr lang="en-US" sz="800" dirty="0" smtClean="0"/>
              <a:t>  = /home/</a:t>
            </a:r>
            <a:r>
              <a:rPr lang="en-US" sz="800" dirty="0" err="1" smtClean="0"/>
              <a:t>petarj</a:t>
            </a:r>
            <a:r>
              <a:rPr lang="en-US" sz="800" dirty="0" smtClean="0"/>
              <a:t>/workspace/</a:t>
            </a:r>
            <a:r>
              <a:rPr lang="en-US" sz="800" dirty="0" err="1" smtClean="0"/>
              <a:t>dctest</a:t>
            </a:r>
            <a:endParaRPr lang="en-US" sz="800" dirty="0" smtClean="0"/>
          </a:p>
          <a:p>
            <a:r>
              <a:rPr lang="en-US" sz="800" dirty="0" err="1" smtClean="0"/>
              <a:t>def_outdir</a:t>
            </a:r>
            <a:r>
              <a:rPr lang="en-US" sz="800" dirty="0" smtClean="0"/>
              <a:t>   = /home/</a:t>
            </a:r>
            <a:r>
              <a:rPr lang="en-US" sz="800" dirty="0" err="1" smtClean="0"/>
              <a:t>petarj</a:t>
            </a:r>
            <a:r>
              <a:rPr lang="en-US" sz="800" dirty="0" smtClean="0"/>
              <a:t>/workspace/</a:t>
            </a:r>
            <a:r>
              <a:rPr lang="en-US" sz="800" dirty="0" err="1" smtClean="0"/>
              <a:t>dctest</a:t>
            </a:r>
            <a:r>
              <a:rPr lang="en-US" sz="800" dirty="0" smtClean="0"/>
              <a:t>/run/output</a:t>
            </a:r>
          </a:p>
          <a:p>
            <a:r>
              <a:rPr lang="en-US" sz="800" dirty="0" err="1" smtClean="0"/>
              <a:t>def_rundir</a:t>
            </a:r>
            <a:r>
              <a:rPr lang="en-US" sz="800" dirty="0" smtClean="0"/>
              <a:t>   = /home/</a:t>
            </a:r>
            <a:r>
              <a:rPr lang="en-US" sz="800" dirty="0" err="1" smtClean="0"/>
              <a:t>petarj</a:t>
            </a:r>
            <a:r>
              <a:rPr lang="en-US" sz="800" dirty="0" smtClean="0"/>
              <a:t>/workspace/</a:t>
            </a:r>
            <a:r>
              <a:rPr lang="en-US" sz="800" dirty="0" err="1" smtClean="0"/>
              <a:t>dctest</a:t>
            </a:r>
            <a:r>
              <a:rPr lang="en-US" sz="800" dirty="0" smtClean="0"/>
              <a:t>/run</a:t>
            </a:r>
          </a:p>
          <a:p>
            <a:endParaRPr lang="en-US" sz="800" dirty="0" smtClean="0"/>
          </a:p>
          <a:p>
            <a:r>
              <a:rPr lang="en-US" sz="800" dirty="0" smtClean="0"/>
              <a:t>[DECODING_NL]</a:t>
            </a:r>
          </a:p>
          <a:p>
            <a:r>
              <a:rPr lang="en-US" sz="800" dirty="0" err="1" smtClean="0"/>
              <a:t>fn_grib</a:t>
            </a:r>
            <a:r>
              <a:rPr lang="en-US" sz="800" dirty="0" smtClean="0"/>
              <a:t>      = "" </a:t>
            </a:r>
          </a:p>
          <a:p>
            <a:r>
              <a:rPr lang="en-US" sz="800" dirty="0" err="1" smtClean="0"/>
              <a:t>fn_ncarsst</a:t>
            </a:r>
            <a:r>
              <a:rPr lang="en-US" sz="800" dirty="0" smtClean="0"/>
              <a:t>   = %(</a:t>
            </a:r>
            <a:r>
              <a:rPr lang="en-US" sz="800" dirty="0" err="1" smtClean="0"/>
              <a:t>def_workdir</a:t>
            </a:r>
            <a:r>
              <a:rPr lang="en-US" sz="800" dirty="0" smtClean="0"/>
              <a:t>)s/</a:t>
            </a:r>
            <a:r>
              <a:rPr lang="en-US" sz="800" dirty="0" err="1" smtClean="0"/>
              <a:t>input_data</a:t>
            </a:r>
            <a:r>
              <a:rPr lang="en-US" sz="800" dirty="0" smtClean="0"/>
              <a:t>/SSTNH</a:t>
            </a:r>
          </a:p>
          <a:p>
            <a:r>
              <a:rPr lang="en-US" sz="800" dirty="0" err="1" smtClean="0"/>
              <a:t>fn_llspl</a:t>
            </a:r>
            <a:r>
              <a:rPr lang="en-US" sz="800" dirty="0" smtClean="0"/>
              <a:t>     = %(</a:t>
            </a:r>
            <a:r>
              <a:rPr lang="en-US" sz="800" dirty="0" err="1" smtClean="0"/>
              <a:t>def_outdir</a:t>
            </a:r>
            <a:r>
              <a:rPr lang="en-US" sz="800" dirty="0" smtClean="0"/>
              <a:t>)s/</a:t>
            </a:r>
            <a:r>
              <a:rPr lang="en-US" sz="800" dirty="0" err="1" smtClean="0"/>
              <a:t>decoding_mf</a:t>
            </a:r>
            <a:r>
              <a:rPr lang="en-US" sz="800" dirty="0" smtClean="0"/>
              <a:t>_</a:t>
            </a:r>
          </a:p>
          <a:p>
            <a:r>
              <a:rPr lang="en-US" sz="800" dirty="0" err="1" smtClean="0"/>
              <a:t>fn_llsst</a:t>
            </a:r>
            <a:r>
              <a:rPr lang="en-US" sz="800" dirty="0" smtClean="0"/>
              <a:t>     = %(</a:t>
            </a:r>
            <a:r>
              <a:rPr lang="en-US" sz="800" dirty="0" err="1" smtClean="0"/>
              <a:t>def_outdir</a:t>
            </a:r>
            <a:r>
              <a:rPr lang="en-US" sz="800" dirty="0" smtClean="0"/>
              <a:t>)s/</a:t>
            </a:r>
            <a:r>
              <a:rPr lang="en-US" sz="800" dirty="0" err="1" smtClean="0"/>
              <a:t>decoding.llsst</a:t>
            </a:r>
            <a:endParaRPr lang="en-US" sz="800" dirty="0" smtClean="0"/>
          </a:p>
          <a:p>
            <a:r>
              <a:rPr lang="en-US" sz="800" dirty="0" err="1" smtClean="0"/>
              <a:t>fn_llsurft</a:t>
            </a:r>
            <a:r>
              <a:rPr lang="en-US" sz="800" dirty="0" smtClean="0"/>
              <a:t>   = %(</a:t>
            </a:r>
            <a:r>
              <a:rPr lang="en-US" sz="800" dirty="0" err="1" smtClean="0"/>
              <a:t>def_outdir</a:t>
            </a:r>
            <a:r>
              <a:rPr lang="en-US" sz="800" dirty="0" smtClean="0"/>
              <a:t>)s/</a:t>
            </a:r>
            <a:r>
              <a:rPr lang="en-US" sz="800" dirty="0" err="1" smtClean="0"/>
              <a:t>decoding.llsurft</a:t>
            </a:r>
            <a:endParaRPr lang="en-US" sz="800" dirty="0" smtClean="0"/>
          </a:p>
          <a:p>
            <a:r>
              <a:rPr lang="en-US" sz="800" dirty="0" err="1" smtClean="0"/>
              <a:t>fn_llsurfw</a:t>
            </a:r>
            <a:r>
              <a:rPr lang="en-US" sz="800" dirty="0" smtClean="0"/>
              <a:t>   = %(</a:t>
            </a:r>
            <a:r>
              <a:rPr lang="en-US" sz="800" dirty="0" err="1" smtClean="0"/>
              <a:t>def_outdir</a:t>
            </a:r>
            <a:r>
              <a:rPr lang="en-US" sz="800" dirty="0" smtClean="0"/>
              <a:t>)s/</a:t>
            </a:r>
            <a:r>
              <a:rPr lang="en-US" sz="800" dirty="0" err="1" smtClean="0"/>
              <a:t>decoding.llsurfw</a:t>
            </a:r>
            <a:endParaRPr lang="en-US" sz="800" dirty="0" smtClean="0"/>
          </a:p>
          <a:p>
            <a:r>
              <a:rPr lang="en-US" sz="800" dirty="0" err="1" smtClean="0"/>
              <a:t>fn_lsm</a:t>
            </a:r>
            <a:r>
              <a:rPr lang="en-US" sz="800" dirty="0" smtClean="0"/>
              <a:t>       = %(</a:t>
            </a:r>
            <a:r>
              <a:rPr lang="en-US" sz="800" dirty="0" err="1" smtClean="0"/>
              <a:t>def_outdir</a:t>
            </a:r>
            <a:r>
              <a:rPr lang="en-US" sz="800" dirty="0" smtClean="0"/>
              <a:t>)s/lsm.eco</a:t>
            </a:r>
          </a:p>
          <a:p>
            <a:r>
              <a:rPr lang="en-US" sz="800" dirty="0" err="1" smtClean="0"/>
              <a:t>fn_lllsm</a:t>
            </a:r>
            <a:r>
              <a:rPr lang="en-US" sz="800" dirty="0" smtClean="0"/>
              <a:t>     = %(</a:t>
            </a:r>
            <a:r>
              <a:rPr lang="en-US" sz="800" dirty="0" err="1" smtClean="0"/>
              <a:t>def_outdir</a:t>
            </a:r>
            <a:r>
              <a:rPr lang="en-US" sz="800" dirty="0" smtClean="0"/>
              <a:t>)s/</a:t>
            </a:r>
            <a:r>
              <a:rPr lang="en-US" sz="800" dirty="0" err="1" smtClean="0"/>
              <a:t>decoding.lllsm</a:t>
            </a:r>
            <a:endParaRPr lang="en-US" sz="800" dirty="0" smtClean="0"/>
          </a:p>
          <a:p>
            <a:endParaRPr lang="en-US" sz="800" dirty="0" smtClean="0"/>
          </a:p>
          <a:p>
            <a:r>
              <a:rPr lang="en-US" sz="800" dirty="0" smtClean="0"/>
              <a:t>[SOIL_NL]</a:t>
            </a:r>
          </a:p>
          <a:p>
            <a:r>
              <a:rPr lang="en-US" sz="800" dirty="0" err="1" smtClean="0"/>
              <a:t>fn_srz</a:t>
            </a:r>
            <a:r>
              <a:rPr lang="en-US" sz="800" dirty="0" smtClean="0"/>
              <a:t>       = %(</a:t>
            </a:r>
            <a:r>
              <a:rPr lang="en-US" sz="800" dirty="0" err="1" smtClean="0"/>
              <a:t>def_workdir</a:t>
            </a:r>
            <a:r>
              <a:rPr lang="en-US" sz="800" dirty="0" smtClean="0"/>
              <a:t>)s/</a:t>
            </a:r>
            <a:r>
              <a:rPr lang="en-US" sz="800" dirty="0" err="1" smtClean="0"/>
              <a:t>input_data</a:t>
            </a:r>
            <a:r>
              <a:rPr lang="en-US" sz="800" dirty="0" smtClean="0"/>
              <a:t>/srztext.dat</a:t>
            </a:r>
          </a:p>
          <a:p>
            <a:r>
              <a:rPr lang="en-US" sz="800" dirty="0" err="1" smtClean="0"/>
              <a:t>fn_fao</a:t>
            </a:r>
            <a:r>
              <a:rPr lang="en-US" sz="800" dirty="0" smtClean="0"/>
              <a:t>       = %(</a:t>
            </a:r>
            <a:r>
              <a:rPr lang="en-US" sz="800" dirty="0" err="1" smtClean="0"/>
              <a:t>def_workdir</a:t>
            </a:r>
            <a:r>
              <a:rPr lang="en-US" sz="800" dirty="0" smtClean="0"/>
              <a:t>)s/</a:t>
            </a:r>
            <a:r>
              <a:rPr lang="en-US" sz="800" dirty="0" err="1" smtClean="0"/>
              <a:t>input_data</a:t>
            </a:r>
            <a:r>
              <a:rPr lang="en-US" sz="800" dirty="0" smtClean="0"/>
              <a:t>/faosoil.dat</a:t>
            </a:r>
          </a:p>
          <a:p>
            <a:r>
              <a:rPr lang="en-US" sz="800" dirty="0" smtClean="0"/>
              <a:t>fn_t4einc    = ../</a:t>
            </a:r>
            <a:r>
              <a:rPr lang="en-US" sz="800" dirty="0" err="1" smtClean="0"/>
              <a:t>src</a:t>
            </a:r>
            <a:r>
              <a:rPr lang="en-US" sz="800" dirty="0" smtClean="0"/>
              <a:t>/textparm.inc</a:t>
            </a:r>
          </a:p>
          <a:p>
            <a:r>
              <a:rPr lang="en-US" sz="800" dirty="0" err="1" smtClean="0"/>
              <a:t>fn_smask</a:t>
            </a:r>
            <a:r>
              <a:rPr lang="en-US" sz="800" dirty="0" smtClean="0"/>
              <a:t>     = %(</a:t>
            </a:r>
            <a:r>
              <a:rPr lang="en-US" sz="800" dirty="0" err="1" smtClean="0"/>
              <a:t>def_outdir</a:t>
            </a:r>
            <a:r>
              <a:rPr lang="en-US" sz="800" dirty="0" smtClean="0"/>
              <a:t>)s/smask.dat</a:t>
            </a:r>
          </a:p>
          <a:p>
            <a:r>
              <a:rPr lang="en-US" sz="800" dirty="0" smtClean="0"/>
              <a:t>fn_text4eta  = %(</a:t>
            </a:r>
            <a:r>
              <a:rPr lang="en-US" sz="800" dirty="0" err="1" smtClean="0"/>
              <a:t>def_outdir</a:t>
            </a:r>
            <a:r>
              <a:rPr lang="en-US" sz="800" dirty="0" smtClean="0"/>
              <a:t>)s/soil.text4eta</a:t>
            </a:r>
          </a:p>
          <a:p>
            <a:r>
              <a:rPr lang="en-US" sz="800" dirty="0" err="1" smtClean="0"/>
              <a:t>fn_texteta</a:t>
            </a:r>
            <a:r>
              <a:rPr lang="en-US" sz="800" dirty="0" smtClean="0"/>
              <a:t>   = %(</a:t>
            </a:r>
            <a:r>
              <a:rPr lang="en-US" sz="800" dirty="0" err="1" smtClean="0"/>
              <a:t>def_outdir</a:t>
            </a:r>
            <a:r>
              <a:rPr lang="en-US" sz="800" dirty="0" smtClean="0"/>
              <a:t>)s/</a:t>
            </a:r>
            <a:r>
              <a:rPr lang="en-US" sz="800" dirty="0" err="1" smtClean="0"/>
              <a:t>soil.texteta</a:t>
            </a:r>
            <a:endParaRPr lang="en-US" sz="800" dirty="0" smtClean="0"/>
          </a:p>
          <a:p>
            <a:r>
              <a:rPr lang="en-US" sz="800" dirty="0" err="1" smtClean="0"/>
              <a:t>fn_soil</a:t>
            </a:r>
            <a:r>
              <a:rPr lang="en-US" sz="800" dirty="0" smtClean="0"/>
              <a:t>      = %(</a:t>
            </a:r>
            <a:r>
              <a:rPr lang="en-US" sz="800" dirty="0" err="1" smtClean="0"/>
              <a:t>def_outdir</a:t>
            </a:r>
            <a:r>
              <a:rPr lang="en-US" sz="800" dirty="0" smtClean="0"/>
              <a:t>)s/</a:t>
            </a:r>
            <a:r>
              <a:rPr lang="en-US" sz="800" dirty="0" err="1" smtClean="0"/>
              <a:t>soil.soil</a:t>
            </a:r>
            <a:endParaRPr lang="en-US" sz="800" dirty="0" smtClean="0"/>
          </a:p>
          <a:p>
            <a:r>
              <a:rPr lang="en-US" sz="800" dirty="0" err="1" smtClean="0"/>
              <a:t>fn_owe</a:t>
            </a:r>
            <a:r>
              <a:rPr lang="en-US" sz="800" dirty="0" smtClean="0"/>
              <a:t>       = %(</a:t>
            </a:r>
            <a:r>
              <a:rPr lang="en-US" sz="800" dirty="0" err="1" smtClean="0"/>
              <a:t>def_workdir</a:t>
            </a:r>
            <a:r>
              <a:rPr lang="en-US" sz="800" dirty="0" smtClean="0"/>
              <a:t>)s/</a:t>
            </a:r>
            <a:r>
              <a:rPr lang="en-US" sz="800" dirty="0" err="1" smtClean="0"/>
              <a:t>input_data</a:t>
            </a:r>
            <a:r>
              <a:rPr lang="en-US" sz="800" dirty="0" smtClean="0"/>
              <a:t>/owe14.img</a:t>
            </a:r>
          </a:p>
          <a:p>
            <a:r>
              <a:rPr lang="en-US" sz="800" dirty="0" err="1" smtClean="0"/>
              <a:t>fn_veg</a:t>
            </a:r>
            <a:r>
              <a:rPr lang="en-US" sz="800" dirty="0" smtClean="0"/>
              <a:t>       = %(</a:t>
            </a:r>
            <a:r>
              <a:rPr lang="en-US" sz="800" dirty="0" err="1" smtClean="0"/>
              <a:t>def_outdir</a:t>
            </a:r>
            <a:r>
              <a:rPr lang="en-US" sz="800" dirty="0" smtClean="0"/>
              <a:t>)s/soil.veg</a:t>
            </a:r>
          </a:p>
          <a:p>
            <a:r>
              <a:rPr lang="en-US" sz="800" dirty="0" err="1" smtClean="0"/>
              <a:t>fn_ntext</a:t>
            </a:r>
            <a:r>
              <a:rPr lang="en-US" sz="800" dirty="0" smtClean="0"/>
              <a:t>     = %(</a:t>
            </a:r>
            <a:r>
              <a:rPr lang="en-US" sz="800" dirty="0" err="1" smtClean="0"/>
              <a:t>def_workdir</a:t>
            </a:r>
            <a:r>
              <a:rPr lang="en-US" sz="800" dirty="0" smtClean="0"/>
              <a:t>)s/</a:t>
            </a:r>
            <a:r>
              <a:rPr lang="en-US" sz="800" dirty="0" err="1" smtClean="0"/>
              <a:t>input_data</a:t>
            </a:r>
            <a:endParaRPr lang="en-US" sz="800" dirty="0" smtClean="0"/>
          </a:p>
          <a:p>
            <a:r>
              <a:rPr lang="en-US" sz="800" dirty="0" smtClean="0"/>
              <a:t>fn_gt30      = %(</a:t>
            </a:r>
            <a:r>
              <a:rPr lang="en-US" sz="800" dirty="0" err="1" smtClean="0"/>
              <a:t>def_workdir</a:t>
            </a:r>
            <a:r>
              <a:rPr lang="en-US" sz="800" dirty="0" smtClean="0"/>
              <a:t>)s/</a:t>
            </a:r>
            <a:r>
              <a:rPr lang="en-US" sz="800" dirty="0" err="1" smtClean="0"/>
              <a:t>input_data</a:t>
            </a:r>
            <a:r>
              <a:rPr lang="en-US" sz="800" dirty="0" smtClean="0"/>
              <a:t>/</a:t>
            </a:r>
          </a:p>
          <a:p>
            <a:r>
              <a:rPr lang="en-US" sz="800" dirty="0" smtClean="0"/>
              <a:t>fn_mount13   = %(</a:t>
            </a:r>
            <a:r>
              <a:rPr lang="en-US" sz="800" dirty="0" err="1" smtClean="0"/>
              <a:t>def_outdir</a:t>
            </a:r>
            <a:r>
              <a:rPr lang="en-US" sz="800" dirty="0" smtClean="0"/>
              <a:t>)s/</a:t>
            </a:r>
            <a:r>
              <a:rPr lang="en-US" sz="800" dirty="0" err="1" smtClean="0"/>
              <a:t>mnts.bilin</a:t>
            </a:r>
            <a:endParaRPr lang="en-US" sz="800" dirty="0" smtClean="0"/>
          </a:p>
          <a:p>
            <a:r>
              <a:rPr lang="en-US" sz="800" dirty="0" err="1" smtClean="0"/>
              <a:t>fn_sourcedat</a:t>
            </a:r>
            <a:r>
              <a:rPr lang="en-US" sz="800" dirty="0" smtClean="0"/>
              <a:t> = %(</a:t>
            </a:r>
            <a:r>
              <a:rPr lang="en-US" sz="800" dirty="0" err="1" smtClean="0"/>
              <a:t>def_outdir</a:t>
            </a:r>
            <a:r>
              <a:rPr lang="en-US" sz="800" dirty="0" smtClean="0"/>
              <a:t>)s/source.dat</a:t>
            </a:r>
          </a:p>
          <a:p>
            <a:r>
              <a:rPr lang="en-US" sz="800" dirty="0" err="1" smtClean="0"/>
              <a:t>fn_claysilt</a:t>
            </a:r>
            <a:r>
              <a:rPr lang="en-US" sz="800" dirty="0" smtClean="0"/>
              <a:t>  = %(</a:t>
            </a:r>
            <a:r>
              <a:rPr lang="en-US" sz="800" dirty="0" err="1" smtClean="0"/>
              <a:t>def_outdir</a:t>
            </a:r>
            <a:r>
              <a:rPr lang="en-US" sz="800" dirty="0" smtClean="0"/>
              <a:t>)s/claysiltnickotex.dat</a:t>
            </a:r>
          </a:p>
          <a:p>
            <a:r>
              <a:rPr lang="en-US" sz="800" dirty="0" err="1" smtClean="0"/>
              <a:t>fn_srcsltcly</a:t>
            </a:r>
            <a:r>
              <a:rPr lang="en-US" sz="800" dirty="0" smtClean="0"/>
              <a:t> = %(</a:t>
            </a:r>
            <a:r>
              <a:rPr lang="en-US" sz="800" dirty="0" err="1" smtClean="0"/>
              <a:t>def_outdir</a:t>
            </a:r>
            <a:r>
              <a:rPr lang="en-US" sz="800" dirty="0" smtClean="0"/>
              <a:t>)s/sourcesltcly.dat</a:t>
            </a:r>
          </a:p>
          <a:p>
            <a:r>
              <a:rPr lang="en-US" sz="800" dirty="0" smtClean="0"/>
              <a:t>fn_a2sltcly  = %(</a:t>
            </a:r>
            <a:r>
              <a:rPr lang="en-US" sz="800" dirty="0" err="1" smtClean="0"/>
              <a:t>def_outdir</a:t>
            </a:r>
            <a:r>
              <a:rPr lang="en-US" sz="800" dirty="0" smtClean="0"/>
              <a:t>)s/ALPHA2.sltcly</a:t>
            </a:r>
          </a:p>
          <a:p>
            <a:r>
              <a:rPr lang="en-US" sz="800" dirty="0" smtClean="0"/>
              <a:t>fn_a2samum   = %(</a:t>
            </a:r>
            <a:r>
              <a:rPr lang="en-US" sz="800" dirty="0" err="1" smtClean="0"/>
              <a:t>def_outdir</a:t>
            </a:r>
            <a:r>
              <a:rPr lang="en-US" sz="800" dirty="0" smtClean="0"/>
              <a:t>)s/ALPHA2.SAMUM</a:t>
            </a:r>
          </a:p>
          <a:p>
            <a:r>
              <a:rPr lang="en-US" sz="800" dirty="0" err="1" smtClean="0"/>
              <a:t>input_dir</a:t>
            </a:r>
            <a:r>
              <a:rPr lang="en-US" sz="800" dirty="0" smtClean="0"/>
              <a:t>    = %(</a:t>
            </a:r>
            <a:r>
              <a:rPr lang="en-US" sz="800" dirty="0" err="1" smtClean="0"/>
              <a:t>def_workdir</a:t>
            </a:r>
            <a:r>
              <a:rPr lang="en-US" sz="800" dirty="0" smtClean="0"/>
              <a:t>)s/</a:t>
            </a:r>
            <a:r>
              <a:rPr lang="en-US" sz="800" dirty="0" err="1" smtClean="0"/>
              <a:t>input_data</a:t>
            </a:r>
            <a:endParaRPr lang="en-US" sz="800" dirty="0" smtClean="0"/>
          </a:p>
          <a:p>
            <a:r>
              <a:rPr lang="en-US" sz="800" dirty="0" err="1" smtClean="0"/>
              <a:t>tmp_dir</a:t>
            </a:r>
            <a:r>
              <a:rPr lang="en-US" sz="800" dirty="0" smtClean="0"/>
              <a:t>      = </a:t>
            </a:r>
            <a:r>
              <a:rPr lang="en-US" sz="800" dirty="0" err="1" smtClean="0"/>
              <a:t>tmp</a:t>
            </a:r>
            <a:endParaRPr lang="en-US" sz="800" dirty="0" smtClean="0"/>
          </a:p>
          <a:p>
            <a:endParaRPr lang="en-US" sz="1000" dirty="0" smtClean="0"/>
          </a:p>
        </p:txBody>
      </p:sp>
      <p:sp>
        <p:nvSpPr>
          <p:cNvPr id="6" name="Content Placeholder 5"/>
          <p:cNvSpPr>
            <a:spLocks noGrp="1"/>
          </p:cNvSpPr>
          <p:nvPr>
            <p:ph sz="half" idx="2"/>
          </p:nvPr>
        </p:nvSpPr>
        <p:spPr/>
        <p:txBody>
          <a:bodyPr/>
          <a:lstStyle/>
          <a:p>
            <a:r>
              <a:rPr lang="en-US" sz="800" dirty="0" smtClean="0"/>
              <a:t>[PREPROC_NL]</a:t>
            </a:r>
          </a:p>
          <a:p>
            <a:r>
              <a:rPr lang="en-US" sz="800" dirty="0" err="1" smtClean="0"/>
              <a:t>fn_anec</a:t>
            </a:r>
            <a:r>
              <a:rPr lang="en-US" sz="800" dirty="0" smtClean="0"/>
              <a:t>      = %(</a:t>
            </a:r>
            <a:r>
              <a:rPr lang="en-US" sz="800" dirty="0" err="1" smtClean="0"/>
              <a:t>def_outdir</a:t>
            </a:r>
            <a:r>
              <a:rPr lang="en-US" sz="800" dirty="0" smtClean="0"/>
              <a:t>)s/</a:t>
            </a:r>
            <a:r>
              <a:rPr lang="en-US" sz="800" dirty="0" err="1" smtClean="0"/>
              <a:t>preproc.anec</a:t>
            </a:r>
            <a:r>
              <a:rPr lang="en-US" sz="800" dirty="0" smtClean="0"/>
              <a:t>.</a:t>
            </a:r>
          </a:p>
          <a:p>
            <a:r>
              <a:rPr lang="en-US" sz="800" dirty="0" err="1" smtClean="0"/>
              <a:t>fn_sst</a:t>
            </a:r>
            <a:r>
              <a:rPr lang="en-US" sz="800" dirty="0" smtClean="0"/>
              <a:t>       = %(</a:t>
            </a:r>
            <a:r>
              <a:rPr lang="en-US" sz="800" dirty="0" err="1" smtClean="0"/>
              <a:t>def_outdir</a:t>
            </a:r>
            <a:r>
              <a:rPr lang="en-US" sz="800" dirty="0" smtClean="0"/>
              <a:t>)s/sst.16c</a:t>
            </a:r>
          </a:p>
          <a:p>
            <a:r>
              <a:rPr lang="en-US" sz="800" dirty="0" err="1" smtClean="0"/>
              <a:t>fn_surft</a:t>
            </a:r>
            <a:r>
              <a:rPr lang="en-US" sz="800" dirty="0" smtClean="0"/>
              <a:t>     = %(</a:t>
            </a:r>
            <a:r>
              <a:rPr lang="en-US" sz="800" dirty="0" err="1" smtClean="0"/>
              <a:t>def_outdir</a:t>
            </a:r>
            <a:r>
              <a:rPr lang="en-US" sz="800" dirty="0" smtClean="0"/>
              <a:t>)s/</a:t>
            </a:r>
            <a:r>
              <a:rPr lang="en-US" sz="800" dirty="0" err="1" smtClean="0"/>
              <a:t>preproc.anec.surft</a:t>
            </a:r>
            <a:endParaRPr lang="en-US" sz="800" dirty="0" smtClean="0"/>
          </a:p>
          <a:p>
            <a:r>
              <a:rPr lang="en-US" sz="800" dirty="0" err="1" smtClean="0"/>
              <a:t>fn_surfw</a:t>
            </a:r>
            <a:r>
              <a:rPr lang="en-US" sz="800" dirty="0" smtClean="0"/>
              <a:t>     = %(</a:t>
            </a:r>
            <a:r>
              <a:rPr lang="en-US" sz="800" dirty="0" err="1" smtClean="0"/>
              <a:t>def_outdir</a:t>
            </a:r>
            <a:r>
              <a:rPr lang="en-US" sz="800" dirty="0" smtClean="0"/>
              <a:t>)s/</a:t>
            </a:r>
            <a:r>
              <a:rPr lang="en-US" sz="800" dirty="0" err="1" smtClean="0"/>
              <a:t>preproc.anec.surfw</a:t>
            </a:r>
            <a:endParaRPr lang="en-US" sz="800" dirty="0" smtClean="0"/>
          </a:p>
          <a:p>
            <a:r>
              <a:rPr lang="en-US" sz="800" dirty="0" err="1" smtClean="0"/>
              <a:t>fn_nfcste</a:t>
            </a:r>
            <a:r>
              <a:rPr lang="en-US" sz="800" dirty="0" smtClean="0"/>
              <a:t>    = %(</a:t>
            </a:r>
            <a:r>
              <a:rPr lang="en-US" sz="800" dirty="0" err="1" smtClean="0"/>
              <a:t>def_outdir</a:t>
            </a:r>
            <a:r>
              <a:rPr lang="en-US" sz="800" dirty="0" smtClean="0"/>
              <a:t>)s/</a:t>
            </a:r>
            <a:r>
              <a:rPr lang="en-US" sz="800" dirty="0" err="1" smtClean="0"/>
              <a:t>preproc.pteta.nfcste</a:t>
            </a:r>
            <a:endParaRPr lang="en-US" sz="800" dirty="0" smtClean="0"/>
          </a:p>
          <a:p>
            <a:r>
              <a:rPr lang="en-US" sz="800" dirty="0" err="1" smtClean="0"/>
              <a:t>fn_nbce</a:t>
            </a:r>
            <a:r>
              <a:rPr lang="en-US" sz="800" dirty="0" smtClean="0"/>
              <a:t>      = %(</a:t>
            </a:r>
            <a:r>
              <a:rPr lang="en-US" sz="800" dirty="0" err="1" smtClean="0"/>
              <a:t>def_outdir</a:t>
            </a:r>
            <a:r>
              <a:rPr lang="en-US" sz="800" dirty="0" smtClean="0"/>
              <a:t>)s/</a:t>
            </a:r>
            <a:r>
              <a:rPr lang="en-US" sz="800" dirty="0" err="1" smtClean="0"/>
              <a:t>preproc.pteta.nbce</a:t>
            </a:r>
            <a:r>
              <a:rPr lang="en-US" sz="800" dirty="0" smtClean="0"/>
              <a:t>.</a:t>
            </a:r>
          </a:p>
          <a:p>
            <a:r>
              <a:rPr lang="en-US" sz="800" dirty="0" err="1" smtClean="0"/>
              <a:t>fn_nfcst</a:t>
            </a:r>
            <a:r>
              <a:rPr lang="en-US" sz="800" dirty="0" smtClean="0"/>
              <a:t>     = %(</a:t>
            </a:r>
            <a:r>
              <a:rPr lang="en-US" sz="800" dirty="0" err="1" smtClean="0"/>
              <a:t>def_outdir</a:t>
            </a:r>
            <a:r>
              <a:rPr lang="en-US" sz="800" dirty="0" smtClean="0"/>
              <a:t>)s/</a:t>
            </a:r>
            <a:r>
              <a:rPr lang="en-US" sz="800" dirty="0" err="1" smtClean="0"/>
              <a:t>preproc.const.nfcst</a:t>
            </a:r>
            <a:endParaRPr lang="en-US" sz="800" dirty="0" smtClean="0"/>
          </a:p>
          <a:p>
            <a:r>
              <a:rPr lang="en-US" sz="800" dirty="0" smtClean="0"/>
              <a:t>fn_nfcst2d   = %(</a:t>
            </a:r>
            <a:r>
              <a:rPr lang="en-US" sz="800" dirty="0" err="1" smtClean="0"/>
              <a:t>def_outdir</a:t>
            </a:r>
            <a:r>
              <a:rPr lang="en-US" sz="800" dirty="0" smtClean="0"/>
              <a:t>)s/preproc.const.nfcst2d</a:t>
            </a:r>
          </a:p>
          <a:p>
            <a:r>
              <a:rPr lang="en-US" sz="800" dirty="0" err="1" smtClean="0"/>
              <a:t>fn_nbc</a:t>
            </a:r>
            <a:r>
              <a:rPr lang="en-US" sz="800" dirty="0" smtClean="0"/>
              <a:t>       = %(</a:t>
            </a:r>
            <a:r>
              <a:rPr lang="en-US" sz="800" dirty="0" err="1" smtClean="0"/>
              <a:t>def_outdir</a:t>
            </a:r>
            <a:r>
              <a:rPr lang="en-US" sz="800" dirty="0" smtClean="0"/>
              <a:t>)s/</a:t>
            </a:r>
            <a:r>
              <a:rPr lang="en-US" sz="800" dirty="0" err="1" smtClean="0"/>
              <a:t>preproc.boco.nbc</a:t>
            </a:r>
            <a:r>
              <a:rPr lang="en-US" sz="800" dirty="0" smtClean="0"/>
              <a:t>.</a:t>
            </a:r>
          </a:p>
          <a:p>
            <a:r>
              <a:rPr lang="en-US" sz="800" dirty="0" err="1" smtClean="0"/>
              <a:t>fn_nhibu</a:t>
            </a:r>
            <a:r>
              <a:rPr lang="en-US" sz="800" dirty="0" smtClean="0"/>
              <a:t>     = %(</a:t>
            </a:r>
            <a:r>
              <a:rPr lang="en-US" sz="800" dirty="0" err="1" smtClean="0"/>
              <a:t>def_outdir</a:t>
            </a:r>
            <a:r>
              <a:rPr lang="en-US" sz="800" dirty="0" smtClean="0"/>
              <a:t>)s/</a:t>
            </a:r>
            <a:r>
              <a:rPr lang="en-US" sz="800" dirty="0" err="1" smtClean="0"/>
              <a:t>preproc.const.nhibu</a:t>
            </a:r>
            <a:endParaRPr lang="en-US" sz="800" dirty="0" smtClean="0"/>
          </a:p>
          <a:p>
            <a:r>
              <a:rPr lang="en-US" sz="800" dirty="0" smtClean="0"/>
              <a:t>fn_nhibu2d   = %(</a:t>
            </a:r>
            <a:r>
              <a:rPr lang="en-US" sz="800" dirty="0" err="1" smtClean="0"/>
              <a:t>def_outdir</a:t>
            </a:r>
            <a:r>
              <a:rPr lang="en-US" sz="800" dirty="0" smtClean="0"/>
              <a:t>)s/preproc.const.nhibu2d</a:t>
            </a:r>
          </a:p>
          <a:p>
            <a:r>
              <a:rPr lang="en-US" sz="800" dirty="0" err="1" smtClean="0"/>
              <a:t>fn_masks</a:t>
            </a:r>
            <a:r>
              <a:rPr lang="en-US" sz="800" dirty="0" smtClean="0"/>
              <a:t>     = %(</a:t>
            </a:r>
            <a:r>
              <a:rPr lang="en-US" sz="800" dirty="0" err="1" smtClean="0"/>
              <a:t>def_outdir</a:t>
            </a:r>
            <a:r>
              <a:rPr lang="en-US" sz="800" dirty="0" smtClean="0"/>
              <a:t>)s/</a:t>
            </a:r>
            <a:r>
              <a:rPr lang="en-US" sz="800" dirty="0" err="1" smtClean="0"/>
              <a:t>preproc.const.masks</a:t>
            </a:r>
            <a:endParaRPr lang="en-US" sz="800" dirty="0" smtClean="0"/>
          </a:p>
          <a:p>
            <a:r>
              <a:rPr lang="en-US" sz="800" dirty="0" err="1" smtClean="0"/>
              <a:t>fn_outdir</a:t>
            </a:r>
            <a:r>
              <a:rPr lang="en-US" sz="800" dirty="0" smtClean="0"/>
              <a:t>    = %(</a:t>
            </a:r>
            <a:r>
              <a:rPr lang="en-US" sz="800" dirty="0" err="1" smtClean="0"/>
              <a:t>def_outdir</a:t>
            </a:r>
            <a:r>
              <a:rPr lang="en-US" sz="800" dirty="0" smtClean="0"/>
              <a:t>)s</a:t>
            </a:r>
          </a:p>
          <a:p>
            <a:r>
              <a:rPr lang="en-US" sz="800" dirty="0" err="1" smtClean="0"/>
              <a:t>fn_sousam</a:t>
            </a:r>
            <a:r>
              <a:rPr lang="en-US" sz="800" dirty="0" smtClean="0"/>
              <a:t>    = %(</a:t>
            </a:r>
            <a:r>
              <a:rPr lang="en-US" sz="800" dirty="0" err="1" smtClean="0"/>
              <a:t>def_outdir</a:t>
            </a:r>
            <a:r>
              <a:rPr lang="en-US" sz="800" dirty="0" smtClean="0"/>
              <a:t>)s/sourcesam.dat</a:t>
            </a:r>
          </a:p>
          <a:p>
            <a:r>
              <a:rPr lang="en-US" sz="800" dirty="0" smtClean="0"/>
              <a:t>fn_mnt13     = %(</a:t>
            </a:r>
            <a:r>
              <a:rPr lang="en-US" sz="800" dirty="0" err="1" smtClean="0"/>
              <a:t>def_outdir</a:t>
            </a:r>
            <a:r>
              <a:rPr lang="en-US" sz="800" dirty="0" smtClean="0"/>
              <a:t>)s/</a:t>
            </a:r>
            <a:r>
              <a:rPr lang="en-US" sz="800" dirty="0" err="1" smtClean="0"/>
              <a:t>mnts.bilin</a:t>
            </a:r>
            <a:endParaRPr lang="en-US" sz="800" dirty="0" smtClean="0"/>
          </a:p>
          <a:p>
            <a:r>
              <a:rPr lang="en-US" sz="800" dirty="0" smtClean="0"/>
              <a:t>fn_s8bin     = %(</a:t>
            </a:r>
            <a:r>
              <a:rPr lang="en-US" sz="800" dirty="0" err="1" smtClean="0"/>
              <a:t>def_outdir</a:t>
            </a:r>
            <a:r>
              <a:rPr lang="en-US" sz="800" dirty="0" smtClean="0"/>
              <a:t>)s/s8.bin</a:t>
            </a:r>
          </a:p>
          <a:p>
            <a:r>
              <a:rPr lang="en-US" sz="800" dirty="0" err="1" smtClean="0"/>
              <a:t>fn_albedo</a:t>
            </a:r>
            <a:r>
              <a:rPr lang="en-US" sz="800" dirty="0" smtClean="0"/>
              <a:t>    = %(</a:t>
            </a:r>
            <a:r>
              <a:rPr lang="en-US" sz="800" dirty="0" err="1" smtClean="0"/>
              <a:t>def_outdir</a:t>
            </a:r>
            <a:r>
              <a:rPr lang="en-US" sz="800" dirty="0" smtClean="0"/>
              <a:t>)s/albedo.16</a:t>
            </a:r>
          </a:p>
          <a:p>
            <a:r>
              <a:rPr lang="en-US" sz="800" dirty="0" err="1" smtClean="0"/>
              <a:t>fn_greenf</a:t>
            </a:r>
            <a:r>
              <a:rPr lang="en-US" sz="800" dirty="0" smtClean="0"/>
              <a:t>    = %(</a:t>
            </a:r>
            <a:r>
              <a:rPr lang="en-US" sz="800" dirty="0" err="1" smtClean="0"/>
              <a:t>def_outdir</a:t>
            </a:r>
            <a:r>
              <a:rPr lang="en-US" sz="800" dirty="0" smtClean="0"/>
              <a:t>)s/greenf.16</a:t>
            </a:r>
          </a:p>
          <a:p>
            <a:r>
              <a:rPr lang="en-US" sz="800" dirty="0" smtClean="0"/>
              <a:t>fn_nprep0    = %(</a:t>
            </a:r>
            <a:r>
              <a:rPr lang="en-US" sz="800" dirty="0" err="1" smtClean="0"/>
              <a:t>def_outdir</a:t>
            </a:r>
            <a:r>
              <a:rPr lang="en-US" sz="800" dirty="0" smtClean="0"/>
              <a:t>)s/nprep.000</a:t>
            </a:r>
          </a:p>
          <a:p>
            <a:r>
              <a:rPr lang="en-US" sz="800" dirty="0" err="1" smtClean="0"/>
              <a:t>fn_decoding</a:t>
            </a:r>
            <a:r>
              <a:rPr lang="en-US" sz="800" dirty="0" smtClean="0"/>
              <a:t>  = %(</a:t>
            </a:r>
            <a:r>
              <a:rPr lang="en-US" sz="800" dirty="0" err="1" smtClean="0"/>
              <a:t>def_outdir</a:t>
            </a:r>
            <a:r>
              <a:rPr lang="en-US" sz="800" dirty="0" smtClean="0"/>
              <a:t>)s/decoding.llsst000</a:t>
            </a:r>
          </a:p>
          <a:p>
            <a:r>
              <a:rPr lang="en-US" sz="800" dirty="0" err="1" smtClean="0"/>
              <a:t>fn_ppsmask</a:t>
            </a:r>
            <a:r>
              <a:rPr lang="en-US" sz="800" dirty="0" smtClean="0"/>
              <a:t>   = ../../</a:t>
            </a:r>
            <a:r>
              <a:rPr lang="en-US" sz="800" dirty="0" err="1" smtClean="0"/>
              <a:t>preproc</a:t>
            </a:r>
            <a:r>
              <a:rPr lang="en-US" sz="800" dirty="0" smtClean="0"/>
              <a:t>/</a:t>
            </a:r>
            <a:r>
              <a:rPr lang="en-US" sz="800" dirty="0" err="1" smtClean="0"/>
              <a:t>tmp</a:t>
            </a:r>
            <a:r>
              <a:rPr lang="en-US" sz="800" dirty="0" smtClean="0"/>
              <a:t>/smask.dat</a:t>
            </a:r>
          </a:p>
          <a:p>
            <a:r>
              <a:rPr lang="en-US" sz="800" dirty="0" err="1" smtClean="0"/>
              <a:t>fn_tvegeta</a:t>
            </a:r>
            <a:r>
              <a:rPr lang="en-US" sz="800" dirty="0" smtClean="0"/>
              <a:t>   = ../</a:t>
            </a:r>
            <a:r>
              <a:rPr lang="en-US" sz="800" dirty="0" err="1" smtClean="0"/>
              <a:t>tmp</a:t>
            </a:r>
            <a:r>
              <a:rPr lang="en-US" sz="800" dirty="0" smtClean="0"/>
              <a:t>/vegeta.dat</a:t>
            </a:r>
          </a:p>
          <a:p>
            <a:r>
              <a:rPr lang="en-US" sz="800" dirty="0" err="1" smtClean="0"/>
              <a:t>fn_contam</a:t>
            </a:r>
            <a:r>
              <a:rPr lang="en-US" sz="800" dirty="0" smtClean="0"/>
              <a:t>    = %(</a:t>
            </a:r>
            <a:r>
              <a:rPr lang="en-US" sz="800" dirty="0" err="1" smtClean="0"/>
              <a:t>def_outdir</a:t>
            </a:r>
            <a:r>
              <a:rPr lang="en-US" sz="800" dirty="0" smtClean="0"/>
              <a:t>)s/contam.dat</a:t>
            </a:r>
          </a:p>
          <a:p>
            <a:r>
              <a:rPr lang="en-US" sz="800" dirty="0" err="1" smtClean="0"/>
              <a:t>fn_soilsand</a:t>
            </a:r>
            <a:r>
              <a:rPr lang="en-US" sz="800" dirty="0" smtClean="0"/>
              <a:t>  = %(</a:t>
            </a:r>
            <a:r>
              <a:rPr lang="en-US" sz="800" dirty="0" err="1" smtClean="0"/>
              <a:t>def_outdir</a:t>
            </a:r>
            <a:r>
              <a:rPr lang="en-US" sz="800" dirty="0" smtClean="0"/>
              <a:t>)s/</a:t>
            </a:r>
            <a:r>
              <a:rPr lang="en-US" sz="800" dirty="0" err="1" smtClean="0"/>
              <a:t>soilsand</a:t>
            </a:r>
            <a:endParaRPr lang="en-US" sz="800" dirty="0" smtClean="0"/>
          </a:p>
          <a:p>
            <a:r>
              <a:rPr lang="en-US" sz="800" dirty="0" err="1" smtClean="0"/>
              <a:t>fn_ppthnfst</a:t>
            </a:r>
            <a:r>
              <a:rPr lang="en-US" sz="800" dirty="0" smtClean="0"/>
              <a:t>  = %(</a:t>
            </a:r>
            <a:r>
              <a:rPr lang="en-US" sz="800" dirty="0" err="1" smtClean="0"/>
              <a:t>def_outdir</a:t>
            </a:r>
            <a:r>
              <a:rPr lang="en-US" sz="800" dirty="0" smtClean="0"/>
              <a:t>)s/</a:t>
            </a:r>
            <a:r>
              <a:rPr lang="en-US" sz="800" dirty="0" err="1" smtClean="0"/>
              <a:t>preproc.pteta.nfcsts</a:t>
            </a:r>
            <a:endParaRPr lang="en-US" sz="800" dirty="0" smtClean="0"/>
          </a:p>
          <a:p>
            <a:r>
              <a:rPr lang="en-US" sz="800" dirty="0" err="1" smtClean="0"/>
              <a:t>fn_deta</a:t>
            </a:r>
            <a:r>
              <a:rPr lang="en-US" sz="800" dirty="0" smtClean="0"/>
              <a:t>      = %(</a:t>
            </a:r>
            <a:r>
              <a:rPr lang="en-US" sz="800" dirty="0" err="1" smtClean="0"/>
              <a:t>def_outdir</a:t>
            </a:r>
            <a:r>
              <a:rPr lang="en-US" sz="800" dirty="0" smtClean="0"/>
              <a:t>)s/</a:t>
            </a:r>
            <a:r>
              <a:rPr lang="en-US" sz="800" dirty="0" err="1" smtClean="0"/>
              <a:t>deta</a:t>
            </a:r>
            <a:endParaRPr lang="en-US" sz="800" dirty="0" smtClean="0"/>
          </a:p>
          <a:p>
            <a:r>
              <a:rPr lang="en-US" sz="800" dirty="0" err="1" smtClean="0"/>
              <a:t>fn_nprep</a:t>
            </a:r>
            <a:r>
              <a:rPr lang="en-US" sz="800" dirty="0" smtClean="0"/>
              <a:t>     = %(</a:t>
            </a:r>
            <a:r>
              <a:rPr lang="en-US" sz="800" dirty="0" err="1" smtClean="0"/>
              <a:t>def_outdir</a:t>
            </a:r>
            <a:r>
              <a:rPr lang="en-US" sz="800" dirty="0" smtClean="0"/>
              <a:t>)s/</a:t>
            </a:r>
            <a:r>
              <a:rPr lang="en-US" sz="800" dirty="0" err="1" smtClean="0"/>
              <a:t>nprep</a:t>
            </a:r>
            <a:r>
              <a:rPr lang="en-US" sz="800" dirty="0" smtClean="0"/>
              <a:t>.</a:t>
            </a:r>
          </a:p>
          <a:p>
            <a:endParaRPr lang="en-US" sz="800" dirty="0" smtClean="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of the model  - Configuration file</a:t>
            </a:r>
            <a:endParaRPr lang="en-US" dirty="0"/>
          </a:p>
        </p:txBody>
      </p:sp>
      <p:sp>
        <p:nvSpPr>
          <p:cNvPr id="3" name="Content Placeholder 2"/>
          <p:cNvSpPr>
            <a:spLocks noGrp="1"/>
          </p:cNvSpPr>
          <p:nvPr>
            <p:ph sz="half" idx="1"/>
          </p:nvPr>
        </p:nvSpPr>
        <p:spPr/>
        <p:txBody>
          <a:bodyPr/>
          <a:lstStyle/>
          <a:p>
            <a:r>
              <a:rPr lang="en-US" sz="800" dirty="0" smtClean="0"/>
              <a:t>[HLP5_NL]</a:t>
            </a:r>
          </a:p>
          <a:p>
            <a:r>
              <a:rPr lang="en-US" sz="800" dirty="0" err="1" smtClean="0"/>
              <a:t>fcstdata_fn</a:t>
            </a:r>
            <a:r>
              <a:rPr lang="en-US" sz="800" dirty="0" smtClean="0"/>
              <a:t>  = ../</a:t>
            </a:r>
            <a:r>
              <a:rPr lang="en-US" sz="800" dirty="0" err="1" smtClean="0"/>
              <a:t>src</a:t>
            </a:r>
            <a:r>
              <a:rPr lang="en-US" sz="800" dirty="0" smtClean="0"/>
              <a:t>/fcstdata.parm.as</a:t>
            </a:r>
          </a:p>
          <a:p>
            <a:r>
              <a:rPr lang="en-US" sz="800" dirty="0" err="1" smtClean="0"/>
              <a:t>out_nbc</a:t>
            </a:r>
            <a:r>
              <a:rPr lang="en-US" sz="800" dirty="0" smtClean="0"/>
              <a:t>      = %(</a:t>
            </a:r>
            <a:r>
              <a:rPr lang="en-US" sz="800" dirty="0" err="1" smtClean="0"/>
              <a:t>def_outdir</a:t>
            </a:r>
            <a:r>
              <a:rPr lang="en-US" sz="800" dirty="0" smtClean="0"/>
              <a:t>)s/</a:t>
            </a:r>
            <a:r>
              <a:rPr lang="en-US" sz="800" dirty="0" err="1" smtClean="0"/>
              <a:t>nbc</a:t>
            </a:r>
            <a:endParaRPr lang="en-US" sz="800" dirty="0" smtClean="0"/>
          </a:p>
          <a:p>
            <a:r>
              <a:rPr lang="en-US" sz="800" dirty="0" smtClean="0"/>
              <a:t>out_nfcst2d  = %(</a:t>
            </a:r>
            <a:r>
              <a:rPr lang="en-US" sz="800" dirty="0" err="1" smtClean="0"/>
              <a:t>def_outdir</a:t>
            </a:r>
            <a:r>
              <a:rPr lang="en-US" sz="800" dirty="0" smtClean="0"/>
              <a:t>)s/preproc.const.nfcst2d</a:t>
            </a:r>
          </a:p>
          <a:p>
            <a:r>
              <a:rPr lang="en-US" sz="800" dirty="0" err="1" smtClean="0"/>
              <a:t>out_perf</a:t>
            </a:r>
            <a:r>
              <a:rPr lang="en-US" sz="800" dirty="0" smtClean="0"/>
              <a:t>     = %(</a:t>
            </a:r>
            <a:r>
              <a:rPr lang="en-US" sz="800" dirty="0" err="1" smtClean="0"/>
              <a:t>def_outdir</a:t>
            </a:r>
            <a:r>
              <a:rPr lang="en-US" sz="800" dirty="0" smtClean="0"/>
              <a:t>)s/PREF.DAT</a:t>
            </a:r>
          </a:p>
          <a:p>
            <a:r>
              <a:rPr lang="en-US" sz="800" dirty="0" smtClean="0"/>
              <a:t>out_alpha2   = %(</a:t>
            </a:r>
            <a:r>
              <a:rPr lang="en-US" sz="800" dirty="0" err="1" smtClean="0"/>
              <a:t>def_outdir</a:t>
            </a:r>
            <a:r>
              <a:rPr lang="en-US" sz="800" dirty="0" smtClean="0"/>
              <a:t>)s/ALPHA2.sltcly</a:t>
            </a:r>
          </a:p>
          <a:p>
            <a:r>
              <a:rPr lang="en-US" sz="800" dirty="0" smtClean="0"/>
              <a:t>out_s8bin    = %(</a:t>
            </a:r>
            <a:r>
              <a:rPr lang="en-US" sz="800" dirty="0" err="1" smtClean="0"/>
              <a:t>def_outdir</a:t>
            </a:r>
            <a:r>
              <a:rPr lang="en-US" sz="800" dirty="0" smtClean="0"/>
              <a:t>)s/s8.bin</a:t>
            </a:r>
          </a:p>
          <a:p>
            <a:r>
              <a:rPr lang="en-US" sz="800" dirty="0" smtClean="0"/>
              <a:t>out_co2      = %(</a:t>
            </a:r>
            <a:r>
              <a:rPr lang="en-US" sz="800" dirty="0" err="1" smtClean="0"/>
              <a:t>def_outdir</a:t>
            </a:r>
            <a:r>
              <a:rPr lang="en-US" sz="800" dirty="0" smtClean="0"/>
              <a:t>)s/co2</a:t>
            </a:r>
          </a:p>
          <a:p>
            <a:r>
              <a:rPr lang="en-US" sz="800" dirty="0" err="1" smtClean="0"/>
              <a:t>eta_ulookup</a:t>
            </a:r>
            <a:r>
              <a:rPr lang="en-US" sz="800" dirty="0" smtClean="0"/>
              <a:t>  = ../</a:t>
            </a:r>
            <a:r>
              <a:rPr lang="en-US" sz="800" dirty="0" err="1" smtClean="0"/>
              <a:t>src</a:t>
            </a:r>
            <a:r>
              <a:rPr lang="en-US" sz="800" dirty="0" smtClean="0"/>
              <a:t>/eta_micro_lookup.dat</a:t>
            </a:r>
          </a:p>
          <a:p>
            <a:r>
              <a:rPr lang="en-US" sz="800" dirty="0" err="1" smtClean="0"/>
              <a:t>etampnewdata</a:t>
            </a:r>
            <a:r>
              <a:rPr lang="en-US" sz="800" dirty="0" smtClean="0"/>
              <a:t> = ../</a:t>
            </a:r>
            <a:r>
              <a:rPr lang="en-US" sz="800" dirty="0" err="1" smtClean="0"/>
              <a:t>src</a:t>
            </a:r>
            <a:r>
              <a:rPr lang="en-US" sz="800" dirty="0" smtClean="0"/>
              <a:t>/ETAMPNEW_DATA</a:t>
            </a:r>
          </a:p>
          <a:p>
            <a:r>
              <a:rPr lang="en-US" sz="800" dirty="0" smtClean="0"/>
              <a:t>out_nhibu2d  = %(</a:t>
            </a:r>
            <a:r>
              <a:rPr lang="en-US" sz="800" dirty="0" err="1" smtClean="0"/>
              <a:t>def_outdir</a:t>
            </a:r>
            <a:r>
              <a:rPr lang="en-US" sz="800" dirty="0" smtClean="0"/>
              <a:t>)s/preproc.const.nhibu2d</a:t>
            </a:r>
          </a:p>
          <a:p>
            <a:endParaRPr lang="en-US" sz="800" dirty="0" smtClean="0"/>
          </a:p>
          <a:p>
            <a:r>
              <a:rPr lang="en-US" sz="800" dirty="0" smtClean="0"/>
              <a:t>[MOUNT_NL]</a:t>
            </a:r>
          </a:p>
          <a:p>
            <a:r>
              <a:rPr lang="en-US" sz="800" dirty="0" err="1" smtClean="0"/>
              <a:t>fn_usnavy</a:t>
            </a:r>
            <a:r>
              <a:rPr lang="en-US" sz="800" dirty="0" smtClean="0"/>
              <a:t>    = ""</a:t>
            </a:r>
          </a:p>
          <a:p>
            <a:r>
              <a:rPr lang="en-US" sz="800" dirty="0" smtClean="0"/>
              <a:t>fn_e1        = ""</a:t>
            </a:r>
          </a:p>
          <a:p>
            <a:r>
              <a:rPr lang="en-US" sz="800" dirty="0" smtClean="0"/>
              <a:t>fn_e2        = ""</a:t>
            </a:r>
          </a:p>
          <a:p>
            <a:r>
              <a:rPr lang="en-US" sz="800" dirty="0" smtClean="0"/>
              <a:t>fn_a1        = ""</a:t>
            </a:r>
          </a:p>
          <a:p>
            <a:r>
              <a:rPr lang="en-US" sz="800" dirty="0" smtClean="0"/>
              <a:t>fn_a2        = ""</a:t>
            </a:r>
          </a:p>
          <a:p>
            <a:endParaRPr lang="en-US" sz="800" dirty="0" smtClean="0"/>
          </a:p>
          <a:p>
            <a:r>
              <a:rPr lang="en-US" sz="800" dirty="0" smtClean="0"/>
              <a:t>[MODEL2D_NL]</a:t>
            </a:r>
          </a:p>
          <a:p>
            <a:r>
              <a:rPr lang="en-US" sz="800" dirty="0" err="1" smtClean="0"/>
              <a:t>fn_vout</a:t>
            </a:r>
            <a:r>
              <a:rPr lang="en-US" sz="800" dirty="0" smtClean="0"/>
              <a:t>      = %(</a:t>
            </a:r>
            <a:r>
              <a:rPr lang="en-US" sz="800" dirty="0" err="1" smtClean="0"/>
              <a:t>def_outdir</a:t>
            </a:r>
            <a:r>
              <a:rPr lang="en-US" sz="800" dirty="0" smtClean="0"/>
              <a:t>)s/</a:t>
            </a:r>
            <a:r>
              <a:rPr lang="en-US" sz="800" dirty="0" err="1" smtClean="0"/>
              <a:t>v_out</a:t>
            </a:r>
            <a:r>
              <a:rPr lang="en-US" sz="800" dirty="0" smtClean="0"/>
              <a:t>.</a:t>
            </a:r>
          </a:p>
          <a:p>
            <a:r>
              <a:rPr lang="en-US" sz="800" dirty="0" err="1" smtClean="0"/>
              <a:t>fn_pout</a:t>
            </a:r>
            <a:r>
              <a:rPr lang="en-US" sz="800" dirty="0" smtClean="0"/>
              <a:t>      = %(</a:t>
            </a:r>
            <a:r>
              <a:rPr lang="en-US" sz="800" dirty="0" err="1" smtClean="0"/>
              <a:t>def_outdir</a:t>
            </a:r>
            <a:r>
              <a:rPr lang="en-US" sz="800" dirty="0" smtClean="0"/>
              <a:t>)s/</a:t>
            </a:r>
            <a:r>
              <a:rPr lang="en-US" sz="800" dirty="0" err="1" smtClean="0"/>
              <a:t>p_out</a:t>
            </a:r>
            <a:r>
              <a:rPr lang="en-US" sz="800" dirty="0" smtClean="0"/>
              <a:t>.</a:t>
            </a:r>
          </a:p>
          <a:p>
            <a:r>
              <a:rPr lang="en-US" sz="800" dirty="0" err="1" smtClean="0"/>
              <a:t>fn_sout</a:t>
            </a:r>
            <a:r>
              <a:rPr lang="en-US" sz="800" dirty="0" smtClean="0"/>
              <a:t>      = %(</a:t>
            </a:r>
            <a:r>
              <a:rPr lang="en-US" sz="800" dirty="0" err="1" smtClean="0"/>
              <a:t>def_outdir</a:t>
            </a:r>
            <a:r>
              <a:rPr lang="en-US" sz="800" dirty="0" smtClean="0"/>
              <a:t>)s/</a:t>
            </a:r>
            <a:r>
              <a:rPr lang="en-US" sz="800" dirty="0" err="1" smtClean="0"/>
              <a:t>s_out</a:t>
            </a:r>
            <a:r>
              <a:rPr lang="en-US" sz="800" dirty="0" smtClean="0"/>
              <a:t>.</a:t>
            </a:r>
          </a:p>
          <a:p>
            <a:endParaRPr lang="en-US" sz="800" dirty="0" smtClean="0"/>
          </a:p>
          <a:p>
            <a:endParaRPr lang="en-US" sz="800" dirty="0" smtClean="0"/>
          </a:p>
          <a:p>
            <a:endParaRPr lang="en-US" sz="800" dirty="0" smtClean="0"/>
          </a:p>
          <a:p>
            <a:endParaRPr lang="en-US" sz="800" dirty="0" smtClean="0"/>
          </a:p>
          <a:p>
            <a:endParaRPr lang="en-US" sz="800" dirty="0"/>
          </a:p>
        </p:txBody>
      </p:sp>
      <p:sp>
        <p:nvSpPr>
          <p:cNvPr id="4" name="Content Placeholder 3"/>
          <p:cNvSpPr>
            <a:spLocks noGrp="1"/>
          </p:cNvSpPr>
          <p:nvPr>
            <p:ph sz="half" idx="2"/>
          </p:nvPr>
        </p:nvSpPr>
        <p:spPr/>
        <p:txBody>
          <a:bodyPr/>
          <a:lstStyle/>
          <a:p>
            <a:r>
              <a:rPr lang="en-US" sz="800" dirty="0" smtClean="0"/>
              <a:t>;----------------------------------------------------------------------</a:t>
            </a:r>
          </a:p>
          <a:p>
            <a:endParaRPr lang="en-US" sz="800" dirty="0" smtClean="0"/>
          </a:p>
          <a:p>
            <a:r>
              <a:rPr lang="en-US" sz="800" dirty="0" smtClean="0"/>
              <a:t>[ALLINC]</a:t>
            </a:r>
          </a:p>
          <a:p>
            <a:r>
              <a:rPr lang="en-US" sz="800" dirty="0" smtClean="0"/>
              <a:t>tlm0d        = 18.0</a:t>
            </a:r>
          </a:p>
          <a:p>
            <a:r>
              <a:rPr lang="en-US" sz="800" dirty="0" smtClean="0"/>
              <a:t>tph0d        = 32.0</a:t>
            </a:r>
          </a:p>
          <a:p>
            <a:r>
              <a:rPr lang="en-US" sz="800" dirty="0" err="1" smtClean="0"/>
              <a:t>wbd</a:t>
            </a:r>
            <a:r>
              <a:rPr lang="en-US" sz="800" dirty="0" smtClean="0"/>
              <a:t>          = 44.0</a:t>
            </a:r>
          </a:p>
          <a:p>
            <a:r>
              <a:rPr lang="en-US" sz="800" dirty="0" err="1" smtClean="0"/>
              <a:t>sbd</a:t>
            </a:r>
            <a:r>
              <a:rPr lang="en-US" sz="800" dirty="0" smtClean="0"/>
              <a:t>          = -25.0</a:t>
            </a:r>
          </a:p>
          <a:p>
            <a:r>
              <a:rPr lang="en-US" sz="800" dirty="0" err="1" smtClean="0"/>
              <a:t>dlmd</a:t>
            </a:r>
            <a:r>
              <a:rPr lang="en-US" sz="800" dirty="0" smtClean="0"/>
              <a:t>         = 0.05</a:t>
            </a:r>
          </a:p>
          <a:p>
            <a:r>
              <a:rPr lang="en-US" sz="800" dirty="0" err="1" smtClean="0"/>
              <a:t>dphd</a:t>
            </a:r>
            <a:r>
              <a:rPr lang="en-US" sz="800" dirty="0" smtClean="0"/>
              <a:t>         = 0.2</a:t>
            </a:r>
          </a:p>
          <a:p>
            <a:r>
              <a:rPr lang="en-US" sz="800" dirty="0" err="1" smtClean="0"/>
              <a:t>dtb</a:t>
            </a:r>
            <a:r>
              <a:rPr lang="en-US" sz="800" dirty="0" smtClean="0"/>
              <a:t>          = 72.0</a:t>
            </a:r>
          </a:p>
          <a:p>
            <a:r>
              <a:rPr lang="en-US" sz="800" dirty="0" smtClean="0"/>
              <a:t>lm           = 28</a:t>
            </a:r>
          </a:p>
          <a:p>
            <a:endParaRPr lang="en-US" sz="800" dirty="0" smtClean="0"/>
          </a:p>
          <a:p>
            <a:r>
              <a:rPr lang="en-US" sz="800" dirty="0" smtClean="0"/>
              <a:t>[PARMETA]</a:t>
            </a:r>
          </a:p>
          <a:p>
            <a:r>
              <a:rPr lang="en-US" sz="800" dirty="0" err="1" smtClean="0"/>
              <a:t>parmeta_im</a:t>
            </a:r>
            <a:r>
              <a:rPr lang="en-US" sz="800" dirty="0" smtClean="0"/>
              <a:t>      = 221</a:t>
            </a:r>
          </a:p>
          <a:p>
            <a:r>
              <a:rPr lang="en-US" sz="800" dirty="0" err="1" smtClean="0"/>
              <a:t>parmeta_jm</a:t>
            </a:r>
            <a:r>
              <a:rPr lang="en-US" sz="800" dirty="0" smtClean="0"/>
              <a:t>      = 251</a:t>
            </a:r>
          </a:p>
          <a:p>
            <a:r>
              <a:rPr lang="en-US" sz="800" dirty="0" err="1" smtClean="0"/>
              <a:t>parmeta_lm</a:t>
            </a:r>
            <a:r>
              <a:rPr lang="en-US" sz="800" dirty="0" smtClean="0"/>
              <a:t>      = 28</a:t>
            </a:r>
          </a:p>
          <a:p>
            <a:r>
              <a:rPr lang="en-US" sz="800" dirty="0" err="1" smtClean="0"/>
              <a:t>parmeta_lsm</a:t>
            </a:r>
            <a:r>
              <a:rPr lang="en-US" sz="800" dirty="0" smtClean="0"/>
              <a:t>     = 12</a:t>
            </a:r>
          </a:p>
          <a:p>
            <a:r>
              <a:rPr lang="en-US" sz="800" dirty="0" err="1" smtClean="0"/>
              <a:t>parmeta_kps</a:t>
            </a:r>
            <a:r>
              <a:rPr lang="en-US" sz="800" dirty="0" smtClean="0"/>
              <a:t>     = 8</a:t>
            </a:r>
          </a:p>
          <a:p>
            <a:r>
              <a:rPr lang="en-US" sz="800" dirty="0" err="1" smtClean="0"/>
              <a:t>parmeta_inpes</a:t>
            </a:r>
            <a:r>
              <a:rPr lang="en-US" sz="800" dirty="0" smtClean="0"/>
              <a:t>   = 1</a:t>
            </a:r>
          </a:p>
          <a:p>
            <a:r>
              <a:rPr lang="en-US" sz="800" dirty="0" err="1" smtClean="0"/>
              <a:t>parmeta_jnpes</a:t>
            </a:r>
            <a:r>
              <a:rPr lang="en-US" sz="800" dirty="0" smtClean="0"/>
              <a:t>   = 8</a:t>
            </a:r>
          </a:p>
          <a:p>
            <a:r>
              <a:rPr lang="en-US" sz="800" dirty="0" err="1" smtClean="0"/>
              <a:t>parmeta_igstl</a:t>
            </a:r>
            <a:r>
              <a:rPr lang="en-US" sz="800" dirty="0" smtClean="0"/>
              <a:t>   = -5</a:t>
            </a:r>
          </a:p>
          <a:p>
            <a:r>
              <a:rPr lang="en-US" sz="800" dirty="0" err="1" smtClean="0"/>
              <a:t>parmeta_igstr</a:t>
            </a:r>
            <a:r>
              <a:rPr lang="en-US" sz="800" dirty="0" smtClean="0"/>
              <a:t>   = 5</a:t>
            </a:r>
          </a:p>
          <a:p>
            <a:r>
              <a:rPr lang="en-US" sz="800" dirty="0" err="1" smtClean="0"/>
              <a:t>parmeta_jgstl</a:t>
            </a:r>
            <a:r>
              <a:rPr lang="en-US" sz="800" dirty="0" smtClean="0"/>
              <a:t>   = -5</a:t>
            </a:r>
          </a:p>
          <a:p>
            <a:r>
              <a:rPr lang="en-US" sz="800" dirty="0" err="1" smtClean="0"/>
              <a:t>parmeta_jgstr</a:t>
            </a:r>
            <a:r>
              <a:rPr lang="en-US" sz="800" dirty="0" smtClean="0"/>
              <a:t>   = 5</a:t>
            </a:r>
          </a:p>
          <a:p>
            <a:endParaRPr lang="en-US" sz="800" dirty="0"/>
          </a:p>
        </p:txBody>
      </p:sp>
      <p:sp>
        <p:nvSpPr>
          <p:cNvPr id="5" name="Footer Placeholder 4"/>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DE6330F6-36BC-487E-AE94-F059D3DE287E}" type="slidenum">
              <a:rPr lang="el-GR" smtClean="0"/>
              <a:pPr>
                <a:defRPr/>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Setup and the static files</a:t>
            </a:r>
            <a:endParaRPr lang="en-US" dirty="0"/>
          </a:p>
        </p:txBody>
      </p:sp>
      <p:sp>
        <p:nvSpPr>
          <p:cNvPr id="3" name="Content Placeholder 2"/>
          <p:cNvSpPr>
            <a:spLocks noGrp="1"/>
          </p:cNvSpPr>
          <p:nvPr>
            <p:ph idx="1"/>
          </p:nvPr>
        </p:nvSpPr>
        <p:spPr/>
        <p:txBody>
          <a:bodyPr/>
          <a:lstStyle/>
          <a:p>
            <a:r>
              <a:rPr lang="en-GB" dirty="0" smtClean="0"/>
              <a:t>The static dataset location is already specified to </a:t>
            </a:r>
            <a:r>
              <a:rPr lang="en-GB" dirty="0" err="1" smtClean="0"/>
              <a:t>deafult</a:t>
            </a:r>
            <a:r>
              <a:rPr lang="en-GB" dirty="0" smtClean="0"/>
              <a:t> location</a:t>
            </a:r>
            <a:endParaRPr lang="en-US" dirty="0" smtClean="0"/>
          </a:p>
          <a:p>
            <a:r>
              <a:rPr lang="en-GB" dirty="0" smtClean="0"/>
              <a:t>In order to generate and interpolate vegetation and soil texture for the forecast domain, the following steps are performed:</a:t>
            </a:r>
            <a:endParaRPr lang="en-US" dirty="0" smtClean="0"/>
          </a:p>
          <a:p>
            <a:r>
              <a:rPr lang="en-GB" sz="1200" dirty="0" smtClean="0"/>
              <a:t>mount/</a:t>
            </a:r>
          </a:p>
          <a:p>
            <a:r>
              <a:rPr lang="en-GB" sz="1200" dirty="0" err="1" smtClean="0"/>
              <a:t>cd</a:t>
            </a:r>
            <a:r>
              <a:rPr lang="en-GB" sz="1200" dirty="0" smtClean="0"/>
              <a:t> mount/exe</a:t>
            </a:r>
          </a:p>
          <a:p>
            <a:r>
              <a:rPr lang="en-GB" sz="1200" dirty="0" smtClean="0"/>
              <a:t>./gt30mounth</a:t>
            </a:r>
          </a:p>
          <a:p>
            <a:r>
              <a:rPr lang="en-GB" sz="1200" dirty="0" smtClean="0"/>
              <a:t>soil/</a:t>
            </a:r>
            <a:endParaRPr lang="en-US" sz="1200" dirty="0" smtClean="0"/>
          </a:p>
          <a:p>
            <a:r>
              <a:rPr lang="en-GB" sz="1200" dirty="0" err="1" smtClean="0"/>
              <a:t>cd</a:t>
            </a:r>
            <a:r>
              <a:rPr lang="en-GB" sz="1200" dirty="0" smtClean="0"/>
              <a:t> soil/exe</a:t>
            </a:r>
            <a:endParaRPr lang="en-US" sz="1200" dirty="0" smtClean="0"/>
          </a:p>
          <a:p>
            <a:r>
              <a:rPr lang="en-GB" sz="1200" dirty="0" smtClean="0"/>
              <a:t>./gt30source</a:t>
            </a:r>
            <a:endParaRPr lang="en-US" sz="1200" dirty="0" smtClean="0"/>
          </a:p>
          <a:p>
            <a:r>
              <a:rPr lang="en-GB" sz="1200" dirty="0" smtClean="0"/>
              <a:t>./gt30vegetadirect</a:t>
            </a:r>
            <a:endParaRPr lang="en-US" sz="1200" dirty="0" smtClean="0"/>
          </a:p>
          <a:p>
            <a:r>
              <a:rPr lang="en-GB" sz="1200" dirty="0" smtClean="0"/>
              <a:t>./text4eta</a:t>
            </a:r>
            <a:endParaRPr lang="en-US" sz="1200" dirty="0" smtClean="0"/>
          </a:p>
          <a:p>
            <a:r>
              <a:rPr lang="en-GB" sz="1200" dirty="0" err="1" smtClean="0"/>
              <a:t>cd</a:t>
            </a:r>
            <a:r>
              <a:rPr lang="en-GB" sz="1200" dirty="0" smtClean="0"/>
              <a:t> ..</a:t>
            </a:r>
            <a:endParaRPr lang="en-US" sz="1200" dirty="0" smtClean="0"/>
          </a:p>
          <a:p>
            <a:r>
              <a:rPr lang="en-GB" sz="1200" dirty="0" smtClean="0"/>
              <a:t>make </a:t>
            </a:r>
            <a:r>
              <a:rPr lang="en-GB" sz="1200" dirty="0" err="1" smtClean="0"/>
              <a:t>linux</a:t>
            </a:r>
            <a:endParaRPr lang="en-US" sz="1200" dirty="0" smtClean="0"/>
          </a:p>
          <a:p>
            <a:r>
              <a:rPr lang="en-GB" sz="1200" dirty="0" err="1" smtClean="0"/>
              <a:t>cd</a:t>
            </a:r>
            <a:r>
              <a:rPr lang="en-GB" sz="1200" dirty="0" smtClean="0"/>
              <a:t> exe</a:t>
            </a:r>
            <a:endParaRPr lang="en-US" sz="1200" dirty="0" smtClean="0"/>
          </a:p>
          <a:p>
            <a:r>
              <a:rPr lang="en-GB" sz="1200" dirty="0" smtClean="0"/>
              <a:t>./</a:t>
            </a:r>
            <a:r>
              <a:rPr lang="en-GB" sz="1200" dirty="0" err="1" smtClean="0"/>
              <a:t>texteta</a:t>
            </a:r>
            <a:endParaRPr lang="en-US" sz="1200" dirty="0" smtClean="0"/>
          </a:p>
          <a:p>
            <a:r>
              <a:rPr lang="en-GB" sz="1200" dirty="0" smtClean="0"/>
              <a:t> </a:t>
            </a:r>
            <a:endParaRPr lang="en-US" sz="1200" dirty="0" smtClean="0"/>
          </a:p>
          <a:p>
            <a:r>
              <a:rPr lang="en-GB" sz="1200" dirty="0" smtClean="0"/>
              <a:t>The previous programs generate the following 6 files in</a:t>
            </a:r>
            <a:r>
              <a:rPr lang="en-GB" sz="1200" b="1" dirty="0" smtClean="0"/>
              <a:t> $DREAMCLIMATE_DIR/output/</a:t>
            </a:r>
            <a:endParaRPr lang="en-US" sz="1200" dirty="0" smtClean="0"/>
          </a:p>
          <a:p>
            <a:r>
              <a:rPr lang="en-GB" sz="1200" dirty="0" smtClean="0"/>
              <a:t>mount.13</a:t>
            </a:r>
            <a:endParaRPr lang="en-US" sz="1200" dirty="0" smtClean="0"/>
          </a:p>
          <a:p>
            <a:r>
              <a:rPr lang="en-GB" sz="1200" dirty="0" err="1" smtClean="0"/>
              <a:t>soil.soil</a:t>
            </a:r>
            <a:endParaRPr lang="en-US" sz="1200" dirty="0" smtClean="0"/>
          </a:p>
          <a:p>
            <a:r>
              <a:rPr lang="en-GB" sz="1200" dirty="0" smtClean="0"/>
              <a:t>soil.text4eta</a:t>
            </a:r>
            <a:endParaRPr lang="en-US" sz="1200" dirty="0" smtClean="0"/>
          </a:p>
          <a:p>
            <a:r>
              <a:rPr lang="en-GB" sz="1200" dirty="0" smtClean="0"/>
              <a:t>soil.veg</a:t>
            </a:r>
            <a:endParaRPr lang="en-US" sz="1200" dirty="0" smtClean="0"/>
          </a:p>
          <a:p>
            <a:r>
              <a:rPr lang="en-GB" sz="1200" dirty="0" smtClean="0"/>
              <a:t>source.dat</a:t>
            </a:r>
            <a:endParaRPr lang="en-US" sz="1200" dirty="0" smtClean="0"/>
          </a:p>
          <a:p>
            <a:r>
              <a:rPr lang="en-GB" sz="1200" dirty="0" smtClean="0"/>
              <a:t>smask.dat</a:t>
            </a:r>
            <a:endParaRPr lang="en-US" sz="1200" dirty="0" smtClean="0"/>
          </a:p>
          <a:p>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Regional Atmospheric Model - DREAM</a:t>
            </a:r>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2</a:t>
            </a:fld>
            <a:endParaRPr lang="el-GR" dirty="0"/>
          </a:p>
        </p:txBody>
      </p:sp>
      <p:graphicFrame>
        <p:nvGraphicFramePr>
          <p:cNvPr id="1027" name="Object 3"/>
          <p:cNvGraphicFramePr>
            <a:graphicFrameLocks noChangeAspect="1"/>
          </p:cNvGraphicFramePr>
          <p:nvPr/>
        </p:nvGraphicFramePr>
        <p:xfrm>
          <a:off x="723900" y="4730416"/>
          <a:ext cx="8343900" cy="787400"/>
        </p:xfrm>
        <a:graphic>
          <a:graphicData uri="http://schemas.openxmlformats.org/presentationml/2006/ole">
            <p:oleObj spid="_x0000_s1027" name="Ecuación" r:id="rId3" imgW="5537200" imgH="444500" progId="Equation.3">
              <p:embed/>
            </p:oleObj>
          </a:graphicData>
        </a:graphic>
      </p:graphicFrame>
      <p:sp>
        <p:nvSpPr>
          <p:cNvPr id="7" name="TextBox 6"/>
          <p:cNvSpPr txBox="1"/>
          <p:nvPr/>
        </p:nvSpPr>
        <p:spPr>
          <a:xfrm>
            <a:off x="184483" y="2294021"/>
            <a:ext cx="9504949" cy="2825389"/>
          </a:xfrm>
          <a:prstGeom prst="rect">
            <a:avLst/>
          </a:prstGeom>
          <a:noFill/>
        </p:spPr>
        <p:txBody>
          <a:bodyPr wrap="square" rtlCol="0">
            <a:spAutoFit/>
          </a:bodyPr>
          <a:lstStyle/>
          <a:p>
            <a:pPr algn="l"/>
            <a:r>
              <a:rPr lang="en-US" b="0" dirty="0" smtClean="0">
                <a:solidFill>
                  <a:schemeClr val="tx1"/>
                </a:solidFill>
                <a:latin typeface="+mn-lt"/>
              </a:rPr>
              <a:t>DREAM model is developed as add-on component of an atmospheric model and is designed to simulate and/or predict the atmospheric cycle of mineral dust aerosol. </a:t>
            </a:r>
          </a:p>
          <a:p>
            <a:pPr algn="l"/>
            <a:r>
              <a:rPr lang="en-US" b="0" dirty="0" smtClean="0">
                <a:solidFill>
                  <a:schemeClr val="tx1"/>
                </a:solidFill>
                <a:latin typeface="+mn-lt"/>
              </a:rPr>
              <a:t>It solves the Euler-type partial differential nonlinear equation for dust mass continuity. </a:t>
            </a:r>
          </a:p>
          <a:p>
            <a:pPr algn="l"/>
            <a:r>
              <a:rPr lang="en-US" b="0" dirty="0" smtClean="0">
                <a:solidFill>
                  <a:schemeClr val="tx1"/>
                </a:solidFill>
                <a:latin typeface="+mn-lt"/>
              </a:rPr>
              <a:t> </a:t>
            </a:r>
            <a:endParaRPr lang="en-US" altLang="en-US" b="0" dirty="0" smtClean="0">
              <a:solidFill>
                <a:schemeClr val="tx1"/>
              </a:solidFill>
              <a:latin typeface="+mn-lt"/>
            </a:endParaRPr>
          </a:p>
          <a:p>
            <a:pPr algn="l" eaLnBrk="1" hangingPunct="1">
              <a:spcBef>
                <a:spcPct val="0"/>
              </a:spcBef>
              <a:buFontTx/>
              <a:buNone/>
            </a:pPr>
            <a:endParaRPr lang="en-US" altLang="en-US" b="0" dirty="0">
              <a:solidFill>
                <a:schemeClr val="tx1"/>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Downloading and decoding of meteorological global forecast data</a:t>
            </a:r>
            <a:endParaRPr lang="en-US" dirty="0"/>
          </a:p>
        </p:txBody>
      </p:sp>
      <p:sp>
        <p:nvSpPr>
          <p:cNvPr id="3" name="Content Placeholder 2"/>
          <p:cNvSpPr>
            <a:spLocks noGrp="1"/>
          </p:cNvSpPr>
          <p:nvPr>
            <p:ph idx="1"/>
          </p:nvPr>
        </p:nvSpPr>
        <p:spPr/>
        <p:txBody>
          <a:bodyPr/>
          <a:lstStyle/>
          <a:p>
            <a:r>
              <a:rPr lang="en-GB" dirty="0" smtClean="0"/>
              <a:t>The meteorological fields used as initial and boundary conditions most commonly come from a global model.</a:t>
            </a:r>
          </a:p>
          <a:p>
            <a:r>
              <a:rPr lang="en-GB" dirty="0" smtClean="0"/>
              <a:t>ECMWF and GFS have been successfully used.</a:t>
            </a:r>
          </a:p>
          <a:p>
            <a:r>
              <a:rPr lang="en-GB" dirty="0" smtClean="0"/>
              <a:t>These are usually provided in GRIB code. </a:t>
            </a:r>
          </a:p>
          <a:p>
            <a:r>
              <a:rPr lang="en-GB" dirty="0" smtClean="0"/>
              <a:t>In order to introduce this data in the forecast system a decoding process of these meteorological files is required. </a:t>
            </a:r>
            <a:endParaRPr lang="en-US" dirty="0" smtClean="0"/>
          </a:p>
          <a:p>
            <a:r>
              <a:rPr lang="en-GB" dirty="0" smtClean="0"/>
              <a:t>H, U, V and Q meteorological fields from larger area (larger scale) model are extracted.</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Pre-processing</a:t>
            </a:r>
            <a:endParaRPr lang="en-US" dirty="0"/>
          </a:p>
        </p:txBody>
      </p:sp>
      <p:sp>
        <p:nvSpPr>
          <p:cNvPr id="3" name="Content Placeholder 2"/>
          <p:cNvSpPr>
            <a:spLocks noGrp="1"/>
          </p:cNvSpPr>
          <p:nvPr>
            <p:ph idx="1"/>
          </p:nvPr>
        </p:nvSpPr>
        <p:spPr/>
        <p:txBody>
          <a:bodyPr/>
          <a:lstStyle/>
          <a:p>
            <a:r>
              <a:rPr lang="en-GB" sz="2000" dirty="0" smtClean="0"/>
              <a:t>Pre-processing is a set of routines whose collective role is to prepare input data to the model Eta grid. Each of the routines performs one stage of the preparation. </a:t>
            </a:r>
          </a:p>
          <a:p>
            <a:endParaRPr lang="en-US" sz="2000" dirty="0" smtClean="0"/>
          </a:p>
          <a:p>
            <a:r>
              <a:rPr lang="en-GB" sz="1800" b="1" dirty="0" err="1" smtClean="0"/>
              <a:t>climsst.f</a:t>
            </a:r>
            <a:r>
              <a:rPr lang="en-GB" sz="1800" dirty="0" smtClean="0"/>
              <a:t>: horizontal grid (IMT, JMT) Eta Indexing from the climatologically SST as a function of the month.</a:t>
            </a:r>
            <a:endParaRPr lang="en-US" sz="1800" dirty="0" smtClean="0"/>
          </a:p>
          <a:p>
            <a:r>
              <a:rPr lang="en-GB" sz="1800" b="1" dirty="0" err="1" smtClean="0"/>
              <a:t>anecw.f</a:t>
            </a:r>
            <a:r>
              <a:rPr lang="en-GB" sz="1800" dirty="0" smtClean="0"/>
              <a:t>: horizontal grid (IMT, JMT) Eta Indexing from global initial data of H, U, V and Q.</a:t>
            </a:r>
            <a:endParaRPr lang="en-US" sz="1800" dirty="0" smtClean="0"/>
          </a:p>
          <a:p>
            <a:r>
              <a:rPr lang="en-GB" sz="1800" b="1" dirty="0" err="1" smtClean="0"/>
              <a:t>pusiWRF.f</a:t>
            </a:r>
            <a:r>
              <a:rPr lang="en-GB" sz="1800" dirty="0" smtClean="0"/>
              <a:t>: set up of the vertical variables, and vertical interpolation of the pressure to sigma surfaces.</a:t>
            </a:r>
            <a:endParaRPr lang="en-US" sz="1800" dirty="0" smtClean="0"/>
          </a:p>
          <a:p>
            <a:r>
              <a:rPr lang="en-GB" sz="1800" b="1" dirty="0" err="1" smtClean="0"/>
              <a:t>const.f</a:t>
            </a:r>
            <a:r>
              <a:rPr lang="en-GB" sz="1800" dirty="0" smtClean="0"/>
              <a:t>: convert initial fields in Eta coordinate from 2-D horizontal id (IMT, JMT) Eta Indexing into 1-D (IMJM), define dummy initial and boundary soil moisture and temperature values, and calculates constants needed for the 1-D version of the soil model.</a:t>
            </a:r>
            <a:endParaRPr lang="en-US" sz="1800" dirty="0" smtClean="0"/>
          </a:p>
          <a:p>
            <a:r>
              <a:rPr lang="en-GB" sz="1800" b="1" dirty="0" err="1" smtClean="0"/>
              <a:t>dboco.f</a:t>
            </a:r>
            <a:r>
              <a:rPr lang="en-GB" sz="1800" b="1" dirty="0" smtClean="0"/>
              <a:t>:</a:t>
            </a:r>
            <a:r>
              <a:rPr lang="en-GB" sz="1800" dirty="0" smtClean="0"/>
              <a:t> create the boundary condition files</a:t>
            </a:r>
          </a:p>
          <a:p>
            <a:r>
              <a:rPr lang="en-GB" sz="1800" b="1" dirty="0" smtClean="0"/>
              <a:t>gfdlco2.f: </a:t>
            </a:r>
            <a:r>
              <a:rPr lang="en-GB" sz="1800" dirty="0" smtClean="0"/>
              <a:t>interpolate transmission functions grid for which the transmission functions have been pre-calculated, to the grid structure.</a:t>
            </a:r>
            <a:endParaRPr lang="en-US" sz="1800"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Pre-processing binary outputs</a:t>
            </a:r>
            <a:endParaRPr lang="en-US" dirty="0"/>
          </a:p>
        </p:txBody>
      </p:sp>
      <p:sp>
        <p:nvSpPr>
          <p:cNvPr id="3" name="Content Placeholder 2"/>
          <p:cNvSpPr>
            <a:spLocks noGrp="1"/>
          </p:cNvSpPr>
          <p:nvPr>
            <p:ph idx="1"/>
          </p:nvPr>
        </p:nvSpPr>
        <p:spPr/>
        <p:txBody>
          <a:bodyPr/>
          <a:lstStyle/>
          <a:p>
            <a:r>
              <a:rPr lang="en-GB" dirty="0" smtClean="0"/>
              <a:t>The pre-processing produces the binary files interpolated to the model grid (i.e. E-Arakawa grid) in </a:t>
            </a:r>
            <a:r>
              <a:rPr lang="en-GB" b="1" dirty="0" smtClean="0"/>
              <a:t>$DREAMCLIMATE_DIR/output/</a:t>
            </a:r>
            <a:r>
              <a:rPr lang="en-GB" dirty="0" smtClean="0"/>
              <a:t>:</a:t>
            </a:r>
            <a:endParaRPr lang="en-US" dirty="0" smtClean="0"/>
          </a:p>
          <a:p>
            <a:r>
              <a:rPr lang="en-GB" i="1" dirty="0" err="1" smtClean="0"/>
              <a:t>decoding.llspl.hhh</a:t>
            </a:r>
            <a:endParaRPr lang="en-US" dirty="0" smtClean="0"/>
          </a:p>
          <a:p>
            <a:r>
              <a:rPr lang="en-GB" i="1" dirty="0" err="1" smtClean="0"/>
              <a:t>preproc.anec.sst</a:t>
            </a:r>
            <a:endParaRPr lang="en-US" dirty="0" smtClean="0"/>
          </a:p>
          <a:p>
            <a:r>
              <a:rPr lang="en-GB" i="1" dirty="0" err="1" smtClean="0"/>
              <a:t>preproc.anec.hhh</a:t>
            </a:r>
            <a:endParaRPr lang="en-US" dirty="0" smtClean="0"/>
          </a:p>
          <a:p>
            <a:r>
              <a:rPr lang="en-GB" i="1" dirty="0" err="1" smtClean="0"/>
              <a:t>preproc.pteta.nfcste</a:t>
            </a:r>
            <a:endParaRPr lang="en-US" dirty="0" smtClean="0"/>
          </a:p>
          <a:p>
            <a:r>
              <a:rPr lang="en-GB" i="1" dirty="0" err="1" smtClean="0"/>
              <a:t>preproc.pteta.nbce.hhh</a:t>
            </a:r>
            <a:endParaRPr lang="en-US" dirty="0" smtClean="0"/>
          </a:p>
          <a:p>
            <a:r>
              <a:rPr lang="en-GB" i="1" dirty="0" err="1" smtClean="0"/>
              <a:t>soilsand</a:t>
            </a:r>
            <a:endParaRPr lang="en-US" dirty="0" smtClean="0"/>
          </a:p>
          <a:p>
            <a:r>
              <a:rPr lang="en-GB" i="1" dirty="0" smtClean="0"/>
              <a:t>preproc.const.nhibu2d</a:t>
            </a:r>
            <a:endParaRPr lang="en-US" dirty="0" smtClean="0"/>
          </a:p>
          <a:p>
            <a:r>
              <a:rPr lang="en-GB" i="1" dirty="0" smtClean="0"/>
              <a:t>preproc.const.nfcst2d</a:t>
            </a:r>
            <a:endParaRPr lang="en-US" dirty="0" smtClean="0"/>
          </a:p>
          <a:p>
            <a:r>
              <a:rPr lang="en-GB" i="1" dirty="0" err="1" smtClean="0"/>
              <a:t>preproc.const.masks</a:t>
            </a:r>
            <a:endParaRPr lang="en-US" dirty="0" smtClean="0"/>
          </a:p>
          <a:p>
            <a:r>
              <a:rPr lang="en-GB" i="1" dirty="0" err="1" smtClean="0"/>
              <a:t>preproc.boco.nbc.hhh</a:t>
            </a:r>
            <a:r>
              <a:rPr lang="en-GB" i="1" dirty="0" smtClean="0"/>
              <a:t> (</a:t>
            </a:r>
            <a:r>
              <a:rPr lang="en-GB" i="1" dirty="0" err="1" smtClean="0"/>
              <a:t>hhh</a:t>
            </a:r>
            <a:r>
              <a:rPr lang="en-GB" dirty="0" smtClean="0"/>
              <a:t> indicates the forecast time).</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Governing dust equations</a:t>
            </a:r>
            <a:endParaRPr lang="en-US" dirty="0"/>
          </a:p>
        </p:txBody>
      </p:sp>
      <p:sp>
        <p:nvSpPr>
          <p:cNvPr id="3" name="Content Placeholder 2"/>
          <p:cNvSpPr>
            <a:spLocks noGrp="1"/>
          </p:cNvSpPr>
          <p:nvPr>
            <p:ph idx="1"/>
          </p:nvPr>
        </p:nvSpPr>
        <p:spPr/>
        <p:txBody>
          <a:bodyPr/>
          <a:lstStyle/>
          <a:p>
            <a:r>
              <a:rPr lang="en-GB" dirty="0" smtClean="0"/>
              <a:t>All the routines of the model itself describing the atmospheric processes including the dust cycle are in </a:t>
            </a:r>
            <a:r>
              <a:rPr lang="en-GB" b="1" dirty="0" smtClean="0"/>
              <a:t>$DREAMCLIMATE_DIR/model/hlp5/</a:t>
            </a:r>
            <a:r>
              <a:rPr lang="en-GB" dirty="0" smtClean="0"/>
              <a:t>. </a:t>
            </a:r>
          </a:p>
          <a:p>
            <a:endParaRPr lang="en-GB" dirty="0" smtClean="0"/>
          </a:p>
          <a:p>
            <a:r>
              <a:rPr lang="en-GB" dirty="0" smtClean="0"/>
              <a:t>Executable file nmme12pref</a:t>
            </a:r>
          </a:p>
          <a:p>
            <a:endParaRPr lang="en-GB" dirty="0" smtClean="0"/>
          </a:p>
          <a:p>
            <a:r>
              <a:rPr lang="en-GB" dirty="0" smtClean="0"/>
              <a:t>Number of CPU cores used is specified in the configuration file in [PARMETA] section before each compilation</a:t>
            </a:r>
          </a:p>
          <a:p>
            <a:endParaRPr lang="en-GB" dirty="0" smtClean="0"/>
          </a:p>
          <a:p>
            <a:r>
              <a:rPr lang="en-GB" dirty="0" smtClean="0"/>
              <a:t>Output variables and output grid currently cannot be modified</a:t>
            </a:r>
          </a:p>
          <a:p>
            <a:endParaRPr lang="en-GB"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Postprocessing</a:t>
            </a:r>
            <a:r>
              <a:rPr lang="en-US" dirty="0" smtClean="0"/>
              <a:t> and graphical outputs</a:t>
            </a:r>
            <a:endParaRPr lang="en-US" dirty="0"/>
          </a:p>
        </p:txBody>
      </p:sp>
      <p:sp>
        <p:nvSpPr>
          <p:cNvPr id="3" name="Content Placeholder 2"/>
          <p:cNvSpPr>
            <a:spLocks noGrp="1"/>
          </p:cNvSpPr>
          <p:nvPr>
            <p:ph idx="1"/>
          </p:nvPr>
        </p:nvSpPr>
        <p:spPr/>
        <p:txBody>
          <a:bodyPr/>
          <a:lstStyle/>
          <a:p>
            <a:r>
              <a:rPr lang="en-GB" sz="2000" dirty="0" smtClean="0"/>
              <a:t>The main </a:t>
            </a:r>
            <a:r>
              <a:rPr lang="en-GB" sz="2000" dirty="0" err="1" smtClean="0"/>
              <a:t>GrADS</a:t>
            </a:r>
            <a:r>
              <a:rPr lang="en-GB" sz="2000" dirty="0" smtClean="0"/>
              <a:t> output </a:t>
            </a:r>
            <a:r>
              <a:rPr lang="en-GB" sz="2000" i="1" dirty="0" smtClean="0"/>
              <a:t>DLEV.ctl</a:t>
            </a:r>
            <a:r>
              <a:rPr lang="en-GB" sz="2000" dirty="0" smtClean="0"/>
              <a:t> file needs to be modified according to conversion from E-Arakawa grid to </a:t>
            </a:r>
            <a:r>
              <a:rPr lang="en-GB" sz="2000" dirty="0" err="1" smtClean="0"/>
              <a:t>GrADS</a:t>
            </a:r>
            <a:r>
              <a:rPr lang="en-GB" sz="2000" dirty="0" smtClean="0"/>
              <a:t> grid. </a:t>
            </a:r>
            <a:endParaRPr lang="en-US" sz="2000" dirty="0" smtClean="0"/>
          </a:p>
          <a:p>
            <a:r>
              <a:rPr lang="en-GB" sz="2000" b="1" dirty="0" err="1" smtClean="0"/>
              <a:t>xdef</a:t>
            </a:r>
            <a:r>
              <a:rPr lang="en-GB" sz="2000" dirty="0" smtClean="0"/>
              <a:t> (whole distance between western and eastern boundary)=|WBD|*1/DLDM*2</a:t>
            </a:r>
            <a:endParaRPr lang="en-US" sz="2000" dirty="0" smtClean="0"/>
          </a:p>
          <a:p>
            <a:r>
              <a:rPr lang="en-GB" sz="2000" b="1" dirty="0" err="1" smtClean="0"/>
              <a:t>ydef</a:t>
            </a:r>
            <a:r>
              <a:rPr lang="en-GB" sz="2000" dirty="0" smtClean="0"/>
              <a:t> (whole distance between southern and northern boundary=|SBD|*1/DPHD*2</a:t>
            </a:r>
            <a:endParaRPr lang="en-US" sz="2000" dirty="0" smtClean="0"/>
          </a:p>
          <a:p>
            <a:r>
              <a:rPr lang="en-GB" sz="2000" b="1" dirty="0" smtClean="0"/>
              <a:t>linear</a:t>
            </a:r>
            <a:r>
              <a:rPr lang="en-GB" sz="2000" dirty="0" smtClean="0"/>
              <a:t> (</a:t>
            </a:r>
            <a:r>
              <a:rPr lang="en-GB" sz="2000" dirty="0" err="1" smtClean="0"/>
              <a:t>xdef</a:t>
            </a:r>
            <a:r>
              <a:rPr lang="en-GB" sz="2000" dirty="0" smtClean="0"/>
              <a:t>) 1st part (new western boundary of the domain)=WBD+TLMOD</a:t>
            </a:r>
            <a:endParaRPr lang="en-US" sz="2000" dirty="0" smtClean="0"/>
          </a:p>
          <a:p>
            <a:r>
              <a:rPr lang="en-GB" sz="2000" b="1" dirty="0" smtClean="0"/>
              <a:t>linear</a:t>
            </a:r>
            <a:r>
              <a:rPr lang="en-GB" sz="2000" dirty="0" smtClean="0"/>
              <a:t> (</a:t>
            </a:r>
            <a:r>
              <a:rPr lang="en-GB" sz="2000" dirty="0" err="1" smtClean="0"/>
              <a:t>ydef</a:t>
            </a:r>
            <a:r>
              <a:rPr lang="en-GB" sz="2000" dirty="0" smtClean="0"/>
              <a:t>) 1st part (new southern boundary of the domain)=SBD+TPHOD</a:t>
            </a:r>
            <a:endParaRPr lang="en-US" sz="2000" dirty="0" smtClean="0"/>
          </a:p>
          <a:p>
            <a:r>
              <a:rPr lang="en-GB" sz="2000" b="1" dirty="0" smtClean="0"/>
              <a:t>linear</a:t>
            </a:r>
            <a:r>
              <a:rPr lang="en-GB" sz="2000" dirty="0" smtClean="0"/>
              <a:t> (</a:t>
            </a:r>
            <a:r>
              <a:rPr lang="en-GB" sz="2000" dirty="0" err="1" smtClean="0"/>
              <a:t>xdef</a:t>
            </a:r>
            <a:r>
              <a:rPr lang="en-GB" sz="2000" dirty="0" smtClean="0"/>
              <a:t>) 2nd part (vertical model grid resolution)=DLDM</a:t>
            </a:r>
            <a:endParaRPr lang="en-US" sz="2000" dirty="0" smtClean="0"/>
          </a:p>
          <a:p>
            <a:r>
              <a:rPr lang="en-GB" sz="2000" b="1" dirty="0" smtClean="0"/>
              <a:t>linear</a:t>
            </a:r>
            <a:r>
              <a:rPr lang="en-GB" sz="2000" dirty="0" smtClean="0"/>
              <a:t> (</a:t>
            </a:r>
            <a:r>
              <a:rPr lang="en-GB" sz="2000" dirty="0" err="1" smtClean="0"/>
              <a:t>ydef</a:t>
            </a:r>
            <a:r>
              <a:rPr lang="en-GB" sz="2000" dirty="0" smtClean="0"/>
              <a:t>) 2nd part (horizontal model grid resolution)=DPHD</a:t>
            </a:r>
            <a:endParaRPr lang="en-US" sz="2000" dirty="0" smtClean="0"/>
          </a:p>
          <a:p>
            <a:r>
              <a:rPr lang="en-GB" sz="2000" dirty="0" smtClean="0"/>
              <a:t>The grid conversion is now almost completed and the whole E-grid should fit the </a:t>
            </a:r>
            <a:r>
              <a:rPr lang="en-GB" sz="2000" dirty="0" err="1" smtClean="0"/>
              <a:t>GrADS</a:t>
            </a:r>
            <a:r>
              <a:rPr lang="en-GB" sz="2000" dirty="0" smtClean="0"/>
              <a:t> domain interesting when creating all visual output files.</a:t>
            </a:r>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GrADS</a:t>
            </a:r>
            <a:r>
              <a:rPr lang="en-US" dirty="0" smtClean="0"/>
              <a:t> Data Files</a:t>
            </a:r>
            <a:endParaRPr lang="en-US" dirty="0"/>
          </a:p>
        </p:txBody>
      </p:sp>
      <p:sp>
        <p:nvSpPr>
          <p:cNvPr id="3" name="Content Placeholder 2"/>
          <p:cNvSpPr>
            <a:spLocks noGrp="1"/>
          </p:cNvSpPr>
          <p:nvPr>
            <p:ph idx="1"/>
          </p:nvPr>
        </p:nvSpPr>
        <p:spPr/>
        <p:txBody>
          <a:bodyPr/>
          <a:lstStyle/>
          <a:p>
            <a:r>
              <a:rPr lang="en-GB" dirty="0" err="1" smtClean="0"/>
              <a:t>GrADS</a:t>
            </a:r>
            <a:r>
              <a:rPr lang="en-GB" dirty="0" smtClean="0"/>
              <a:t> supports two basic data types:</a:t>
            </a:r>
            <a:endParaRPr lang="en-US" dirty="0" smtClean="0"/>
          </a:p>
          <a:p>
            <a:pPr lvl="0"/>
            <a:r>
              <a:rPr lang="en-GB" dirty="0" smtClean="0"/>
              <a:t>gridded data </a:t>
            </a:r>
            <a:r>
              <a:rPr lang="en-GB" dirty="0" err="1" smtClean="0"/>
              <a:t>data</a:t>
            </a:r>
            <a:r>
              <a:rPr lang="en-GB" dirty="0" smtClean="0"/>
              <a:t> on a grid</a:t>
            </a:r>
            <a:endParaRPr lang="en-US" dirty="0" smtClean="0"/>
          </a:p>
          <a:p>
            <a:pPr lvl="0"/>
            <a:r>
              <a:rPr lang="en-GB" dirty="0" smtClean="0"/>
              <a:t>station data station or point observations.</a:t>
            </a:r>
            <a:endParaRPr lang="en-US" dirty="0" smtClean="0"/>
          </a:p>
          <a:p>
            <a:r>
              <a:rPr lang="en-GB" dirty="0" smtClean="0"/>
              <a:t>The </a:t>
            </a:r>
            <a:r>
              <a:rPr lang="en-GB" i="1" dirty="0" smtClean="0"/>
              <a:t>data</a:t>
            </a:r>
            <a:r>
              <a:rPr lang="en-GB" dirty="0" smtClean="0"/>
              <a:t> and </a:t>
            </a:r>
            <a:r>
              <a:rPr lang="en-GB" i="1" dirty="0" smtClean="0"/>
              <a:t>meta </a:t>
            </a:r>
            <a:r>
              <a:rPr lang="en-GB" dirty="0" smtClean="0"/>
              <a:t>data (or information about the data) are kept in separate files. the data file is purely data with no space or time identifiers. The file which you open in </a:t>
            </a:r>
            <a:r>
              <a:rPr lang="en-GB" dirty="0" err="1" smtClean="0"/>
              <a:t>GrADS</a:t>
            </a:r>
            <a:r>
              <a:rPr lang="en-GB" dirty="0" smtClean="0"/>
              <a:t> is the data descriptor file (the meta data) or </a:t>
            </a:r>
            <a:r>
              <a:rPr lang="en-GB" i="1" dirty="0" smtClean="0"/>
              <a:t>*.ctl </a:t>
            </a:r>
            <a:r>
              <a:rPr lang="en-GB" dirty="0" smtClean="0"/>
              <a:t>file.</a:t>
            </a:r>
          </a:p>
          <a:p>
            <a:r>
              <a:rPr lang="en-GB" dirty="0" smtClean="0"/>
              <a:t>The </a:t>
            </a:r>
            <a:r>
              <a:rPr lang="en-GB" i="1" dirty="0" smtClean="0"/>
              <a:t>*.ctl</a:t>
            </a:r>
            <a:r>
              <a:rPr lang="en-GB" dirty="0" smtClean="0"/>
              <a:t> is constructed to describe various data types and structures (e.g., binary and GRIB).</a:t>
            </a:r>
            <a:endParaRPr lang="en-US" dirty="0" smtClean="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DLEV.ctl</a:t>
            </a:r>
            <a:endParaRPr lang="en-US" dirty="0"/>
          </a:p>
        </p:txBody>
      </p:sp>
      <p:sp>
        <p:nvSpPr>
          <p:cNvPr id="3" name="Content Placeholder 2"/>
          <p:cNvSpPr>
            <a:spLocks noGrp="1"/>
          </p:cNvSpPr>
          <p:nvPr>
            <p:ph sz="half" idx="1"/>
          </p:nvPr>
        </p:nvSpPr>
        <p:spPr/>
        <p:txBody>
          <a:bodyPr/>
          <a:lstStyle/>
          <a:p>
            <a:r>
              <a:rPr lang="en-US" sz="1200" dirty="0" err="1" smtClean="0"/>
              <a:t>dset</a:t>
            </a:r>
            <a:r>
              <a:rPr lang="en-US" sz="1200" dirty="0" smtClean="0"/>
              <a:t> </a:t>
            </a:r>
            <a:r>
              <a:rPr lang="en-US" sz="1200" dirty="0" err="1" smtClean="0"/>
              <a:t>DLEV.gdat</a:t>
            </a:r>
            <a:endParaRPr lang="en-US" sz="1200" dirty="0" smtClean="0"/>
          </a:p>
          <a:p>
            <a:r>
              <a:rPr lang="en-US" sz="1200" dirty="0" smtClean="0"/>
              <a:t>*</a:t>
            </a:r>
            <a:r>
              <a:rPr lang="en-US" sz="1200" dirty="0" err="1" smtClean="0"/>
              <a:t>indset</a:t>
            </a:r>
            <a:r>
              <a:rPr lang="en-US" sz="1200" dirty="0" smtClean="0"/>
              <a:t> /home/</a:t>
            </a:r>
            <a:r>
              <a:rPr lang="en-US" sz="1200" dirty="0" err="1" smtClean="0"/>
              <a:t>luka</a:t>
            </a:r>
            <a:r>
              <a:rPr lang="en-US" sz="1200" dirty="0" smtClean="0"/>
              <a:t>/</a:t>
            </a:r>
            <a:r>
              <a:rPr lang="en-US" sz="1200" dirty="0" err="1" smtClean="0"/>
              <a:t>luka</a:t>
            </a:r>
            <a:r>
              <a:rPr lang="en-US" sz="1200" dirty="0" smtClean="0"/>
              <a:t>/nmme5K/grads/</a:t>
            </a:r>
            <a:r>
              <a:rPr lang="en-US" sz="1200" dirty="0" err="1" smtClean="0"/>
              <a:t>input_g</a:t>
            </a:r>
            <a:endParaRPr lang="en-US" sz="1200" dirty="0" smtClean="0"/>
          </a:p>
          <a:p>
            <a:r>
              <a:rPr lang="en-US" sz="1200" dirty="0" err="1" smtClean="0"/>
              <a:t>undef</a:t>
            </a:r>
            <a:r>
              <a:rPr lang="en-US" sz="1200" dirty="0" smtClean="0"/>
              <a:t> 9.999e+20</a:t>
            </a:r>
          </a:p>
          <a:p>
            <a:r>
              <a:rPr lang="en-US" sz="1200" dirty="0" smtClean="0"/>
              <a:t>title </a:t>
            </a:r>
            <a:r>
              <a:rPr lang="en-US" sz="1200" dirty="0" err="1" smtClean="0"/>
              <a:t>avn</a:t>
            </a:r>
            <a:r>
              <a:rPr lang="en-US" sz="1200" dirty="0" smtClean="0"/>
              <a:t> model</a:t>
            </a:r>
          </a:p>
          <a:p>
            <a:r>
              <a:rPr lang="en-US" sz="1200" dirty="0" err="1" smtClean="0"/>
              <a:t>xdef</a:t>
            </a:r>
            <a:r>
              <a:rPr lang="en-US" sz="1200" dirty="0" smtClean="0"/>
              <a:t> 401 linear -20.0 0.2</a:t>
            </a:r>
          </a:p>
          <a:p>
            <a:r>
              <a:rPr lang="en-US" sz="1200" dirty="0" err="1" smtClean="0"/>
              <a:t>ydef</a:t>
            </a:r>
            <a:r>
              <a:rPr lang="en-US" sz="1200" dirty="0" smtClean="0"/>
              <a:t> 201 linear 10.0 0.2</a:t>
            </a:r>
          </a:p>
          <a:p>
            <a:r>
              <a:rPr lang="en-US" sz="1200" dirty="0" err="1" smtClean="0"/>
              <a:t>tdef</a:t>
            </a:r>
            <a:r>
              <a:rPr lang="en-US" sz="1200" dirty="0" smtClean="0"/>
              <a:t> 9 linear 06Z31jan2005 03hr</a:t>
            </a:r>
          </a:p>
          <a:p>
            <a:r>
              <a:rPr lang="en-US" sz="1200" dirty="0" err="1" smtClean="0"/>
              <a:t>zdef</a:t>
            </a:r>
            <a:r>
              <a:rPr lang="en-US" sz="1200" dirty="0" smtClean="0"/>
              <a:t> 28 levels 1 2 3 4 5 6 7 8 9 10 11 12 13 14 15 16 17 18 19 20</a:t>
            </a:r>
          </a:p>
          <a:p>
            <a:r>
              <a:rPr lang="en-US" sz="1200" dirty="0" smtClean="0"/>
              <a:t>  21 22 23 24 25 26 27 28</a:t>
            </a:r>
          </a:p>
          <a:p>
            <a:r>
              <a:rPr lang="en-US" sz="1200" dirty="0" err="1" smtClean="0"/>
              <a:t>vars</a:t>
            </a:r>
            <a:r>
              <a:rPr lang="en-US" sz="1200" dirty="0" smtClean="0"/>
              <a:t> 58</a:t>
            </a:r>
          </a:p>
          <a:p>
            <a:r>
              <a:rPr lang="en-US" sz="1200" dirty="0" err="1" smtClean="0"/>
              <a:t>dmsk</a:t>
            </a:r>
            <a:r>
              <a:rPr lang="en-US" sz="1200" dirty="0" smtClean="0"/>
              <a:t>  0  200,1,0        ! dust mask</a:t>
            </a:r>
          </a:p>
          <a:p>
            <a:r>
              <a:rPr lang="en-US" sz="1200" dirty="0" err="1" smtClean="0"/>
              <a:t>hgt</a:t>
            </a:r>
            <a:r>
              <a:rPr lang="en-US" sz="1200" dirty="0" smtClean="0"/>
              <a:t>   0    7,1,0        ! </a:t>
            </a:r>
            <a:r>
              <a:rPr lang="en-US" sz="1200" dirty="0" err="1" smtClean="0"/>
              <a:t>hgt</a:t>
            </a:r>
            <a:r>
              <a:rPr lang="en-US" sz="1200" dirty="0" smtClean="0"/>
              <a:t> </a:t>
            </a:r>
            <a:r>
              <a:rPr lang="en-US" sz="1200" dirty="0" err="1" smtClean="0"/>
              <a:t>orography</a:t>
            </a:r>
            <a:endParaRPr lang="en-US" sz="1200" dirty="0" smtClean="0"/>
          </a:p>
          <a:p>
            <a:r>
              <a:rPr lang="en-US" sz="800" dirty="0" err="1" smtClean="0"/>
              <a:t>psl</a:t>
            </a:r>
            <a:r>
              <a:rPr lang="en-US" sz="800" dirty="0" smtClean="0"/>
              <a:t>   0  2,102,0        !pres.sea levels</a:t>
            </a:r>
          </a:p>
          <a:p>
            <a:r>
              <a:rPr lang="en-US" sz="800" dirty="0" err="1" smtClean="0"/>
              <a:t>sst</a:t>
            </a:r>
            <a:r>
              <a:rPr lang="en-US" sz="800" dirty="0" smtClean="0"/>
              <a:t>   0 11,  1,0        ! sea/</a:t>
            </a:r>
            <a:r>
              <a:rPr lang="en-US" sz="800" dirty="0" err="1" smtClean="0"/>
              <a:t>skinctemp</a:t>
            </a:r>
            <a:endParaRPr lang="en-US" sz="800" dirty="0" smtClean="0"/>
          </a:p>
          <a:p>
            <a:r>
              <a:rPr lang="en-US" sz="800" dirty="0" err="1" smtClean="0"/>
              <a:t>acp</a:t>
            </a:r>
            <a:r>
              <a:rPr lang="en-US" sz="800" dirty="0" smtClean="0"/>
              <a:t>   0 61,  1,0        ! precipitation</a:t>
            </a:r>
          </a:p>
          <a:p>
            <a:r>
              <a:rPr lang="en-US" sz="800" dirty="0" smtClean="0"/>
              <a:t>t2m   0 11,105,2        ! 2m </a:t>
            </a:r>
            <a:r>
              <a:rPr lang="en-US" sz="800" dirty="0" err="1" smtClean="0"/>
              <a:t>temerature</a:t>
            </a:r>
            <a:endParaRPr lang="en-US" sz="800" dirty="0" smtClean="0"/>
          </a:p>
          <a:p>
            <a:r>
              <a:rPr lang="en-US" sz="800" dirty="0" smtClean="0"/>
              <a:t>rh2m  0 52,105,2        ! 2m </a:t>
            </a:r>
            <a:r>
              <a:rPr lang="en-US" sz="800" dirty="0" err="1" smtClean="0"/>
              <a:t>rel.humidity</a:t>
            </a:r>
            <a:endParaRPr lang="en-US" sz="800" dirty="0" smtClean="0"/>
          </a:p>
          <a:p>
            <a:r>
              <a:rPr lang="en-US" sz="800" dirty="0" smtClean="0"/>
              <a:t>u10   0 33,105,10       ! 10m u-wind</a:t>
            </a:r>
          </a:p>
          <a:p>
            <a:r>
              <a:rPr lang="en-US" sz="800" dirty="0" smtClean="0"/>
              <a:t>v10   0 34,105,10       ! 10m v-wind</a:t>
            </a:r>
          </a:p>
          <a:p>
            <a:r>
              <a:rPr lang="en-US" sz="800" dirty="0" smtClean="0"/>
              <a:t>sc1   0  211,1,0        ! </a:t>
            </a:r>
            <a:r>
              <a:rPr lang="en-US" sz="800" dirty="0" err="1" smtClean="0"/>
              <a:t>sfc.conc</a:t>
            </a:r>
            <a:r>
              <a:rPr lang="en-US" sz="800" dirty="0" smtClean="0"/>
              <a:t> ! particle No 1</a:t>
            </a:r>
          </a:p>
          <a:p>
            <a:r>
              <a:rPr lang="en-US" sz="800" dirty="0" smtClean="0"/>
              <a:t>sc2   0  212,1,0        ! </a:t>
            </a:r>
            <a:r>
              <a:rPr lang="en-US" sz="800" dirty="0" err="1" smtClean="0"/>
              <a:t>sfc.conc</a:t>
            </a:r>
            <a:endParaRPr lang="en-US" sz="800" dirty="0" smtClean="0"/>
          </a:p>
          <a:p>
            <a:r>
              <a:rPr lang="en-US" sz="800" dirty="0" smtClean="0"/>
              <a:t>sc3   0  213,1,0        ! </a:t>
            </a:r>
            <a:r>
              <a:rPr lang="en-US" sz="800" dirty="0" err="1" smtClean="0"/>
              <a:t>sfc.conc</a:t>
            </a:r>
            <a:endParaRPr lang="en-US" sz="800" dirty="0" smtClean="0"/>
          </a:p>
          <a:p>
            <a:r>
              <a:rPr lang="en-US" sz="800" dirty="0" smtClean="0"/>
              <a:t>sc4   0  214,1,0        ! </a:t>
            </a:r>
            <a:r>
              <a:rPr lang="en-US" sz="800" dirty="0" err="1" smtClean="0"/>
              <a:t>sfc.conc</a:t>
            </a:r>
            <a:endParaRPr lang="en-US" sz="800" dirty="0" smtClean="0"/>
          </a:p>
          <a:p>
            <a:r>
              <a:rPr lang="en-US" sz="800" dirty="0" smtClean="0"/>
              <a:t>sc5   0  215,1,0        ! </a:t>
            </a:r>
            <a:r>
              <a:rPr lang="en-US" sz="800" dirty="0" err="1" smtClean="0"/>
              <a:t>sfc.conc</a:t>
            </a:r>
            <a:endParaRPr lang="en-US" sz="800" dirty="0" smtClean="0"/>
          </a:p>
          <a:p>
            <a:r>
              <a:rPr lang="en-US" sz="800" dirty="0" smtClean="0"/>
              <a:t>sc6   0  216,1,0        ! </a:t>
            </a:r>
            <a:r>
              <a:rPr lang="en-US" sz="800" dirty="0" err="1" smtClean="0"/>
              <a:t>sfc.conc</a:t>
            </a:r>
            <a:endParaRPr lang="en-US" sz="800" dirty="0" smtClean="0"/>
          </a:p>
          <a:p>
            <a:r>
              <a:rPr lang="en-US" sz="800" dirty="0" smtClean="0"/>
              <a:t>sc7   0  217,1,0        ! </a:t>
            </a:r>
            <a:r>
              <a:rPr lang="en-US" sz="800" dirty="0" err="1" smtClean="0"/>
              <a:t>sfc.conc</a:t>
            </a:r>
            <a:endParaRPr lang="en-US" sz="800" dirty="0" smtClean="0"/>
          </a:p>
          <a:p>
            <a:r>
              <a:rPr lang="en-US" sz="800" dirty="0" smtClean="0"/>
              <a:t>sc8   0  218,1,0        ! </a:t>
            </a:r>
            <a:r>
              <a:rPr lang="en-US" sz="800" dirty="0" err="1" smtClean="0"/>
              <a:t>sfc.conc</a:t>
            </a:r>
            <a:endParaRPr lang="en-US" sz="800" dirty="0" smtClean="0"/>
          </a:p>
          <a:p>
            <a:endParaRPr lang="en-US" sz="800" dirty="0" smtClean="0"/>
          </a:p>
          <a:p>
            <a:endParaRPr lang="en-US" sz="1200" dirty="0"/>
          </a:p>
        </p:txBody>
      </p:sp>
      <p:sp>
        <p:nvSpPr>
          <p:cNvPr id="5" name="Content Placeholder 4"/>
          <p:cNvSpPr>
            <a:spLocks noGrp="1"/>
          </p:cNvSpPr>
          <p:nvPr>
            <p:ph sz="half" idx="2"/>
          </p:nvPr>
        </p:nvSpPr>
        <p:spPr/>
        <p:txBody>
          <a:bodyPr/>
          <a:lstStyle/>
          <a:p>
            <a:r>
              <a:rPr lang="en-US" sz="600" dirty="0" smtClean="0"/>
              <a:t>dl1   0  221,1,0        ! </a:t>
            </a:r>
            <a:r>
              <a:rPr lang="en-US" sz="600" dirty="0" err="1" smtClean="0"/>
              <a:t>dust.loading</a:t>
            </a:r>
            <a:r>
              <a:rPr lang="en-US" sz="600" dirty="0" smtClean="0"/>
              <a:t>  ! particle No 1</a:t>
            </a:r>
          </a:p>
          <a:p>
            <a:r>
              <a:rPr lang="en-US" sz="600" dirty="0" smtClean="0"/>
              <a:t>dl2   0  222,1,0        ! </a:t>
            </a:r>
            <a:r>
              <a:rPr lang="en-US" sz="600" dirty="0" err="1" smtClean="0"/>
              <a:t>dust.loading</a:t>
            </a:r>
            <a:r>
              <a:rPr lang="en-US" sz="600" dirty="0" smtClean="0"/>
              <a:t>  </a:t>
            </a:r>
            <a:r>
              <a:rPr lang="en-US" sz="600" dirty="0" err="1" smtClean="0"/>
              <a:t>sflx</a:t>
            </a:r>
            <a:endParaRPr lang="en-US" sz="600" dirty="0" smtClean="0"/>
          </a:p>
          <a:p>
            <a:r>
              <a:rPr lang="en-US" sz="600" dirty="0" smtClean="0"/>
              <a:t>dl3   0  223,1,0        ! </a:t>
            </a:r>
            <a:r>
              <a:rPr lang="en-US" sz="600" dirty="0" err="1" smtClean="0"/>
              <a:t>dust.loading</a:t>
            </a:r>
            <a:endParaRPr lang="en-US" sz="600" dirty="0" smtClean="0"/>
          </a:p>
          <a:p>
            <a:r>
              <a:rPr lang="en-US" sz="600" dirty="0" smtClean="0"/>
              <a:t>dl4   0  224,1,0        ! </a:t>
            </a:r>
            <a:r>
              <a:rPr lang="en-US" sz="600" dirty="0" err="1" smtClean="0"/>
              <a:t>dust.loading</a:t>
            </a:r>
            <a:endParaRPr lang="en-US" sz="600" dirty="0" smtClean="0"/>
          </a:p>
          <a:p>
            <a:r>
              <a:rPr lang="en-US" sz="600" dirty="0" smtClean="0"/>
              <a:t>dl5   0  225,1,0        ! </a:t>
            </a:r>
            <a:r>
              <a:rPr lang="en-US" sz="600" dirty="0" err="1" smtClean="0"/>
              <a:t>dust.loading</a:t>
            </a:r>
            <a:endParaRPr lang="en-US" sz="600" dirty="0" smtClean="0"/>
          </a:p>
          <a:p>
            <a:r>
              <a:rPr lang="en-US" sz="600" dirty="0" smtClean="0"/>
              <a:t>dl6   0  226,1,0        ! </a:t>
            </a:r>
            <a:r>
              <a:rPr lang="en-US" sz="600" dirty="0" err="1" smtClean="0"/>
              <a:t>dust.loading</a:t>
            </a:r>
            <a:endParaRPr lang="en-US" sz="600" dirty="0" smtClean="0"/>
          </a:p>
          <a:p>
            <a:r>
              <a:rPr lang="en-US" sz="600" dirty="0" smtClean="0"/>
              <a:t>dl7   0  227,1,0        ! </a:t>
            </a:r>
            <a:r>
              <a:rPr lang="en-US" sz="600" dirty="0" err="1" smtClean="0"/>
              <a:t>dust.loading</a:t>
            </a:r>
            <a:endParaRPr lang="en-US" sz="600" dirty="0" smtClean="0"/>
          </a:p>
          <a:p>
            <a:r>
              <a:rPr lang="en-US" sz="600" dirty="0" smtClean="0"/>
              <a:t>dl8   0  228,1,0        ! </a:t>
            </a:r>
            <a:r>
              <a:rPr lang="en-US" sz="600" dirty="0" err="1" smtClean="0"/>
              <a:t>dust.loading</a:t>
            </a:r>
            <a:endParaRPr lang="en-US" sz="600" dirty="0" smtClean="0"/>
          </a:p>
          <a:p>
            <a:r>
              <a:rPr lang="en-US" sz="600" dirty="0" smtClean="0"/>
              <a:t>dd1   0  231,1,0        ! </a:t>
            </a:r>
            <a:r>
              <a:rPr lang="en-US" sz="600" dirty="0" err="1" smtClean="0"/>
              <a:t>dry.dust.deposition</a:t>
            </a:r>
            <a:r>
              <a:rPr lang="en-US" sz="600" dirty="0" smtClean="0"/>
              <a:t> particle No 1</a:t>
            </a:r>
          </a:p>
          <a:p>
            <a:r>
              <a:rPr lang="en-US" sz="600" dirty="0" smtClean="0"/>
              <a:t>dd2   0  232,1,0        ! </a:t>
            </a:r>
            <a:r>
              <a:rPr lang="en-US" sz="600" dirty="0" err="1" smtClean="0"/>
              <a:t>dry.dust.deposition</a:t>
            </a:r>
            <a:endParaRPr lang="en-US" sz="600" dirty="0" smtClean="0"/>
          </a:p>
          <a:p>
            <a:r>
              <a:rPr lang="en-US" sz="600" dirty="0" smtClean="0"/>
              <a:t>dd3   0  233,1,0        ! </a:t>
            </a:r>
            <a:r>
              <a:rPr lang="en-US" sz="600" dirty="0" err="1" smtClean="0"/>
              <a:t>dry.dust.deposition</a:t>
            </a:r>
            <a:endParaRPr lang="en-US" sz="600" dirty="0" smtClean="0"/>
          </a:p>
          <a:p>
            <a:r>
              <a:rPr lang="en-US" sz="600" dirty="0" smtClean="0"/>
              <a:t>dd4   0  234,1,0        ! </a:t>
            </a:r>
            <a:r>
              <a:rPr lang="en-US" sz="600" dirty="0" err="1" smtClean="0"/>
              <a:t>dry.dust.deposition</a:t>
            </a:r>
            <a:endParaRPr lang="en-US" sz="600" dirty="0" smtClean="0"/>
          </a:p>
          <a:p>
            <a:r>
              <a:rPr lang="en-US" sz="600" dirty="0" smtClean="0"/>
              <a:t>dd5   0  235,1,0        ! </a:t>
            </a:r>
            <a:r>
              <a:rPr lang="en-US" sz="600" dirty="0" err="1" smtClean="0"/>
              <a:t>dry.dust.deposition</a:t>
            </a:r>
            <a:endParaRPr lang="en-US" sz="600" dirty="0" smtClean="0"/>
          </a:p>
          <a:p>
            <a:r>
              <a:rPr lang="en-US" sz="600" dirty="0" smtClean="0"/>
              <a:t>dd6   0  236,1,0        ! </a:t>
            </a:r>
            <a:r>
              <a:rPr lang="en-US" sz="600" dirty="0" err="1" smtClean="0"/>
              <a:t>dry.dust.deposition</a:t>
            </a:r>
            <a:endParaRPr lang="en-US" sz="600" dirty="0" smtClean="0"/>
          </a:p>
          <a:p>
            <a:r>
              <a:rPr lang="en-US" sz="600" dirty="0" smtClean="0"/>
              <a:t>dd7   0  237,1,0        ! </a:t>
            </a:r>
            <a:r>
              <a:rPr lang="en-US" sz="600" dirty="0" err="1" smtClean="0"/>
              <a:t>dry.dust.deposition</a:t>
            </a:r>
            <a:endParaRPr lang="en-US" sz="600" dirty="0" smtClean="0"/>
          </a:p>
          <a:p>
            <a:r>
              <a:rPr lang="en-US" sz="600" dirty="0" smtClean="0"/>
              <a:t>dd8   0  238,1,0        ! </a:t>
            </a:r>
            <a:r>
              <a:rPr lang="en-US" sz="600" dirty="0" err="1" smtClean="0"/>
              <a:t>dry.dust.deposition</a:t>
            </a:r>
            <a:endParaRPr lang="en-US" sz="600" dirty="0" smtClean="0"/>
          </a:p>
          <a:p>
            <a:r>
              <a:rPr lang="en-US" sz="600" dirty="0" smtClean="0"/>
              <a:t>dw1   0  241,1,0        ! </a:t>
            </a:r>
            <a:r>
              <a:rPr lang="en-US" sz="600" dirty="0" err="1" smtClean="0"/>
              <a:t>wet.dust.deposition</a:t>
            </a:r>
            <a:r>
              <a:rPr lang="en-US" sz="600" dirty="0" smtClean="0"/>
              <a:t> particle No 1</a:t>
            </a:r>
          </a:p>
          <a:p>
            <a:r>
              <a:rPr lang="en-US" sz="600" dirty="0" smtClean="0"/>
              <a:t>dw2   0  242,1,0        ! </a:t>
            </a:r>
            <a:r>
              <a:rPr lang="en-US" sz="600" dirty="0" err="1" smtClean="0"/>
              <a:t>wet.dust.deposition</a:t>
            </a:r>
            <a:endParaRPr lang="en-US" sz="600" dirty="0" smtClean="0"/>
          </a:p>
          <a:p>
            <a:r>
              <a:rPr lang="en-US" sz="600" dirty="0" smtClean="0"/>
              <a:t>dw3   0  243,1,0        ! </a:t>
            </a:r>
            <a:r>
              <a:rPr lang="en-US" sz="600" dirty="0" err="1" smtClean="0"/>
              <a:t>wet.dust.deposition</a:t>
            </a:r>
            <a:endParaRPr lang="en-US" sz="600" dirty="0" smtClean="0"/>
          </a:p>
          <a:p>
            <a:r>
              <a:rPr lang="en-US" sz="600" dirty="0" smtClean="0"/>
              <a:t>dw4   0  244,1,0        ! </a:t>
            </a:r>
            <a:r>
              <a:rPr lang="en-US" sz="600" dirty="0" err="1" smtClean="0"/>
              <a:t>wet.dust.deposition</a:t>
            </a:r>
            <a:endParaRPr lang="en-US" sz="600" dirty="0" smtClean="0"/>
          </a:p>
          <a:p>
            <a:r>
              <a:rPr lang="en-US" sz="600" dirty="0" smtClean="0"/>
              <a:t>dw5   0  245,1,0        ! </a:t>
            </a:r>
            <a:r>
              <a:rPr lang="en-US" sz="600" dirty="0" err="1" smtClean="0"/>
              <a:t>wet.dust.deposition</a:t>
            </a:r>
            <a:endParaRPr lang="en-US" sz="600" dirty="0" smtClean="0"/>
          </a:p>
          <a:p>
            <a:r>
              <a:rPr lang="en-US" sz="600" dirty="0" smtClean="0"/>
              <a:t>dw6   0  246,1,0        ! </a:t>
            </a:r>
            <a:r>
              <a:rPr lang="en-US" sz="600" dirty="0" err="1" smtClean="0"/>
              <a:t>wet.dust.deposition</a:t>
            </a:r>
            <a:endParaRPr lang="en-US" sz="600" dirty="0" smtClean="0"/>
          </a:p>
          <a:p>
            <a:r>
              <a:rPr lang="en-US" sz="600" dirty="0" smtClean="0"/>
              <a:t>dw7   0  247,1,0        ! </a:t>
            </a:r>
            <a:r>
              <a:rPr lang="en-US" sz="600" dirty="0" err="1" smtClean="0"/>
              <a:t>wet.dust.deposition</a:t>
            </a:r>
            <a:endParaRPr lang="en-US" sz="600" dirty="0" smtClean="0"/>
          </a:p>
          <a:p>
            <a:r>
              <a:rPr lang="en-US" sz="600" dirty="0" smtClean="0"/>
              <a:t>dw8   0  248,1,0        ! </a:t>
            </a:r>
            <a:r>
              <a:rPr lang="en-US" sz="600" dirty="0" err="1" smtClean="0"/>
              <a:t>wet.dust.deposition</a:t>
            </a:r>
            <a:endParaRPr lang="en-US" sz="600" dirty="0" smtClean="0"/>
          </a:p>
          <a:p>
            <a:r>
              <a:rPr lang="en-US" sz="600" dirty="0" smtClean="0"/>
              <a:t>z5    0  07,100,500     ! </a:t>
            </a:r>
            <a:r>
              <a:rPr lang="en-US" sz="600" dirty="0" err="1" smtClean="0"/>
              <a:t>wet.dust.deposition</a:t>
            </a:r>
            <a:endParaRPr lang="en-US" sz="600" dirty="0" smtClean="0"/>
          </a:p>
          <a:p>
            <a:r>
              <a:rPr lang="en-US" sz="600" dirty="0" smtClean="0"/>
              <a:t>z7    0  07,100,700     ! </a:t>
            </a:r>
            <a:r>
              <a:rPr lang="en-US" sz="600" dirty="0" err="1" smtClean="0"/>
              <a:t>wet.dust.deposition</a:t>
            </a:r>
            <a:endParaRPr lang="en-US" sz="600" dirty="0" smtClean="0"/>
          </a:p>
          <a:p>
            <a:r>
              <a:rPr lang="en-US" sz="600" dirty="0" smtClean="0"/>
              <a:t>ice  28   58,109,500    ! model ice</a:t>
            </a:r>
          </a:p>
          <a:p>
            <a:r>
              <a:rPr lang="en-US" sz="600" dirty="0" err="1" smtClean="0"/>
              <a:t>zz</a:t>
            </a:r>
            <a:r>
              <a:rPr lang="en-US" sz="600" dirty="0" smtClean="0"/>
              <a:t>   28  07,109,500       ! </a:t>
            </a:r>
            <a:r>
              <a:rPr lang="en-US" sz="600" dirty="0" err="1" smtClean="0"/>
              <a:t>zetzet</a:t>
            </a:r>
            <a:endParaRPr lang="en-US" sz="600" dirty="0" smtClean="0"/>
          </a:p>
          <a:p>
            <a:r>
              <a:rPr lang="en-US" sz="600" dirty="0" smtClean="0"/>
              <a:t>u    28  33,109,500     x u-wind</a:t>
            </a:r>
          </a:p>
          <a:p>
            <a:r>
              <a:rPr lang="en-US" sz="600" dirty="0" smtClean="0"/>
              <a:t>v    28  34,109,500     x w-wind</a:t>
            </a:r>
          </a:p>
          <a:p>
            <a:r>
              <a:rPr lang="en-US" sz="600" dirty="0" smtClean="0"/>
              <a:t>t    28  11,109,500     x w-wind</a:t>
            </a:r>
          </a:p>
          <a:p>
            <a:r>
              <a:rPr lang="en-US" sz="600" dirty="0" smtClean="0"/>
              <a:t>q    28  51,109,500     x w-wind</a:t>
            </a:r>
          </a:p>
          <a:p>
            <a:r>
              <a:rPr lang="en-US" sz="600" dirty="0" smtClean="0"/>
              <a:t>pin  28   1,109,500     x w-wind</a:t>
            </a:r>
          </a:p>
          <a:p>
            <a:r>
              <a:rPr lang="en-US" sz="800" dirty="0" smtClean="0"/>
              <a:t>s1   28 201,109,500     x </a:t>
            </a:r>
            <a:r>
              <a:rPr lang="en-US" sz="800" dirty="0" err="1" smtClean="0"/>
              <a:t>dust.concentration</a:t>
            </a:r>
            <a:r>
              <a:rPr lang="en-US" sz="800" dirty="0" smtClean="0"/>
              <a:t> No1</a:t>
            </a:r>
          </a:p>
          <a:p>
            <a:r>
              <a:rPr lang="en-US" sz="800" dirty="0" smtClean="0"/>
              <a:t>s2   28 202,109,500     x </a:t>
            </a:r>
            <a:r>
              <a:rPr lang="en-US" sz="800" dirty="0" err="1" smtClean="0"/>
              <a:t>dust.concentration</a:t>
            </a:r>
            <a:endParaRPr lang="en-US" sz="800" dirty="0" smtClean="0"/>
          </a:p>
          <a:p>
            <a:r>
              <a:rPr lang="en-US" sz="800" dirty="0" smtClean="0"/>
              <a:t>s3   28 203,109,500     x </a:t>
            </a:r>
            <a:r>
              <a:rPr lang="en-US" sz="800" dirty="0" err="1" smtClean="0"/>
              <a:t>dust.concentration</a:t>
            </a:r>
            <a:endParaRPr lang="en-US" sz="800" dirty="0" smtClean="0"/>
          </a:p>
          <a:p>
            <a:r>
              <a:rPr lang="en-US" sz="800" dirty="0" smtClean="0"/>
              <a:t>s4   28 204,109,500     x </a:t>
            </a:r>
            <a:r>
              <a:rPr lang="en-US" sz="800" dirty="0" err="1" smtClean="0"/>
              <a:t>dust.concentration</a:t>
            </a:r>
            <a:endParaRPr lang="en-US" sz="800" dirty="0" smtClean="0"/>
          </a:p>
          <a:p>
            <a:r>
              <a:rPr lang="en-US" sz="800" dirty="0" smtClean="0"/>
              <a:t>s5   28 205,109,500     x </a:t>
            </a:r>
            <a:r>
              <a:rPr lang="en-US" sz="800" dirty="0" err="1" smtClean="0"/>
              <a:t>dust.concentration</a:t>
            </a:r>
            <a:endParaRPr lang="en-US" sz="800" dirty="0" smtClean="0"/>
          </a:p>
          <a:p>
            <a:r>
              <a:rPr lang="en-US" sz="800" dirty="0" smtClean="0"/>
              <a:t>s6   28 206,109,500     x </a:t>
            </a:r>
            <a:r>
              <a:rPr lang="en-US" sz="800" dirty="0" err="1" smtClean="0"/>
              <a:t>dust.concentration</a:t>
            </a:r>
            <a:endParaRPr lang="en-US" sz="800" dirty="0" smtClean="0"/>
          </a:p>
          <a:p>
            <a:r>
              <a:rPr lang="en-US" sz="800" dirty="0" smtClean="0"/>
              <a:t>s7   28 207,109,500     x </a:t>
            </a:r>
            <a:r>
              <a:rPr lang="en-US" sz="800" dirty="0" err="1" smtClean="0"/>
              <a:t>dust.concentration</a:t>
            </a:r>
            <a:endParaRPr lang="en-US" sz="800" dirty="0" smtClean="0"/>
          </a:p>
          <a:p>
            <a:r>
              <a:rPr lang="en-US" sz="800" dirty="0" smtClean="0"/>
              <a:t>s8   28 208,109,500     x </a:t>
            </a:r>
            <a:r>
              <a:rPr lang="en-US" sz="800" dirty="0" err="1" smtClean="0"/>
              <a:t>dust.concentration</a:t>
            </a:r>
            <a:r>
              <a:rPr lang="en-US" sz="800" dirty="0" smtClean="0"/>
              <a:t> No8</a:t>
            </a:r>
          </a:p>
          <a:p>
            <a:r>
              <a:rPr lang="en-US" sz="800" dirty="0" err="1" smtClean="0"/>
              <a:t>endvars</a:t>
            </a:r>
            <a:endParaRPr lang="en-US" sz="800" dirty="0" smtClean="0"/>
          </a:p>
          <a:p>
            <a:endParaRPr lang="en-US" sz="800"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of the model – [ALLINC]</a:t>
            </a:r>
            <a:endParaRPr lang="en-US" dirty="0"/>
          </a:p>
        </p:txBody>
      </p:sp>
      <p:sp>
        <p:nvSpPr>
          <p:cNvPr id="3" name="Content Placeholder 2"/>
          <p:cNvSpPr>
            <a:spLocks noGrp="1"/>
          </p:cNvSpPr>
          <p:nvPr>
            <p:ph idx="1"/>
          </p:nvPr>
        </p:nvSpPr>
        <p:spPr/>
        <p:txBody>
          <a:bodyPr/>
          <a:lstStyle/>
          <a:p>
            <a:r>
              <a:rPr lang="en-GB" dirty="0" smtClean="0"/>
              <a:t>The domain parameters:</a:t>
            </a:r>
            <a:endParaRPr lang="en-US" dirty="0" smtClean="0"/>
          </a:p>
          <a:p>
            <a:r>
              <a:rPr lang="en-GB" b="1" dirty="0" smtClean="0"/>
              <a:t>TLM0D: </a:t>
            </a:r>
            <a:r>
              <a:rPr lang="en-GB" dirty="0" smtClean="0"/>
              <a:t>Longitude of the </a:t>
            </a:r>
            <a:r>
              <a:rPr lang="en-GB" dirty="0" err="1" smtClean="0"/>
              <a:t>center</a:t>
            </a:r>
            <a:r>
              <a:rPr lang="en-GB" dirty="0" smtClean="0"/>
              <a:t> point of the domain</a:t>
            </a:r>
            <a:endParaRPr lang="en-US" dirty="0" smtClean="0"/>
          </a:p>
          <a:p>
            <a:r>
              <a:rPr lang="en-GB" b="1" dirty="0" smtClean="0"/>
              <a:t>TPH0D:</a:t>
            </a:r>
            <a:r>
              <a:rPr lang="en-GB" dirty="0" smtClean="0"/>
              <a:t> Latitude of the </a:t>
            </a:r>
            <a:r>
              <a:rPr lang="en-GB" dirty="0" err="1" smtClean="0"/>
              <a:t>center</a:t>
            </a:r>
            <a:r>
              <a:rPr lang="en-GB" dirty="0" smtClean="0"/>
              <a:t> point of the domain</a:t>
            </a:r>
            <a:endParaRPr lang="en-US" dirty="0" smtClean="0"/>
          </a:p>
          <a:p>
            <a:r>
              <a:rPr lang="en-GB" b="1" dirty="0" smtClean="0"/>
              <a:t>WBD: </a:t>
            </a:r>
            <a:r>
              <a:rPr lang="en-GB" dirty="0" smtClean="0"/>
              <a:t>Western boundary of the domain with respect to the </a:t>
            </a:r>
            <a:r>
              <a:rPr lang="en-GB" dirty="0" err="1" smtClean="0"/>
              <a:t>center</a:t>
            </a:r>
            <a:r>
              <a:rPr lang="en-GB" dirty="0" smtClean="0"/>
              <a:t> point (always &lt;0)</a:t>
            </a:r>
            <a:endParaRPr lang="en-US" dirty="0" smtClean="0"/>
          </a:p>
          <a:p>
            <a:r>
              <a:rPr lang="en-GB" b="1" dirty="0" smtClean="0"/>
              <a:t>SBD: </a:t>
            </a:r>
            <a:r>
              <a:rPr lang="en-GB" dirty="0" smtClean="0"/>
              <a:t>Southern boundary of the domain with respect to the </a:t>
            </a:r>
            <a:r>
              <a:rPr lang="en-GB" dirty="0" err="1" smtClean="0"/>
              <a:t>center</a:t>
            </a:r>
            <a:r>
              <a:rPr lang="en-GB" dirty="0" smtClean="0"/>
              <a:t> point (always &lt;0)</a:t>
            </a:r>
            <a:endParaRPr lang="en-US" dirty="0" smtClean="0"/>
          </a:p>
          <a:p>
            <a:r>
              <a:rPr lang="en-GB" b="1" dirty="0" smtClean="0"/>
              <a:t>DLMD: </a:t>
            </a:r>
            <a:r>
              <a:rPr lang="en-GB" dirty="0" smtClean="0"/>
              <a:t>longitudinal model grid resolution</a:t>
            </a:r>
            <a:endParaRPr lang="en-US" dirty="0" smtClean="0"/>
          </a:p>
          <a:p>
            <a:r>
              <a:rPr lang="en-GB" b="1" dirty="0" smtClean="0"/>
              <a:t>DPHD:</a:t>
            </a:r>
            <a:r>
              <a:rPr lang="en-GB" dirty="0" smtClean="0"/>
              <a:t> latitudinal model grid resolution</a:t>
            </a:r>
            <a:endParaRPr lang="en-US" dirty="0" smtClean="0"/>
          </a:p>
          <a:p>
            <a:r>
              <a:rPr lang="en-GB" b="1" dirty="0" smtClean="0"/>
              <a:t>DTB:</a:t>
            </a:r>
            <a:r>
              <a:rPr lang="en-GB" dirty="0" smtClean="0"/>
              <a:t> time step of the model, this variable depends on </a:t>
            </a:r>
            <a:r>
              <a:rPr lang="en-GB" b="1" dirty="0" smtClean="0"/>
              <a:t>DLMD</a:t>
            </a:r>
            <a:r>
              <a:rPr lang="en-GB" dirty="0" smtClean="0"/>
              <a:t> and </a:t>
            </a:r>
            <a:r>
              <a:rPr lang="en-GB" b="1" dirty="0" smtClean="0"/>
              <a:t>DPHD</a:t>
            </a:r>
            <a:r>
              <a:rPr lang="en-GB" dirty="0" smtClean="0"/>
              <a:t> values by means of the Courant-</a:t>
            </a:r>
            <a:r>
              <a:rPr lang="en-GB" dirty="0" err="1" smtClean="0"/>
              <a:t>Friedrichs</a:t>
            </a:r>
            <a:r>
              <a:rPr lang="en-GB" dirty="0" smtClean="0"/>
              <a:t>-</a:t>
            </a:r>
            <a:r>
              <a:rPr lang="en-GB" dirty="0" err="1" smtClean="0"/>
              <a:t>Lewy</a:t>
            </a:r>
            <a:r>
              <a:rPr lang="en-GB" dirty="0" smtClean="0"/>
              <a:t> (CFL) criteria.</a:t>
            </a:r>
            <a:endParaRPr lang="en-US" dirty="0" smtClean="0"/>
          </a:p>
          <a:p>
            <a:r>
              <a:rPr lang="en-GB" b="1" dirty="0" smtClean="0"/>
              <a:t>LM:</a:t>
            </a:r>
            <a:r>
              <a:rPr lang="en-GB" dirty="0" smtClean="0"/>
              <a:t> number of vertical levels</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of the model – [PARMETA]</a:t>
            </a:r>
            <a:endParaRPr lang="en-US" dirty="0"/>
          </a:p>
        </p:txBody>
      </p:sp>
      <p:sp>
        <p:nvSpPr>
          <p:cNvPr id="3" name="Content Placeholder 2"/>
          <p:cNvSpPr>
            <a:spLocks noGrp="1"/>
          </p:cNvSpPr>
          <p:nvPr>
            <p:ph idx="1"/>
          </p:nvPr>
        </p:nvSpPr>
        <p:spPr/>
        <p:txBody>
          <a:bodyPr/>
          <a:lstStyle/>
          <a:p>
            <a:r>
              <a:rPr lang="en-GB" dirty="0" smtClean="0"/>
              <a:t>IM: Number of mass grid points along the first row, essentially half the total number of grid points in the west-east direction due to the horizontal staggering of mass and wind points</a:t>
            </a:r>
            <a:endParaRPr lang="en-US" dirty="0" smtClean="0"/>
          </a:p>
          <a:p>
            <a:r>
              <a:rPr lang="en-GB" dirty="0" smtClean="0"/>
              <a:t>JM: Number of rows in the north-south direction</a:t>
            </a:r>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Thank you </a:t>
            </a:r>
            <a:r>
              <a:rPr lang="en-US" dirty="0" smtClean="0">
                <a:sym typeface="Wingdings" pitchFamily="2" charset="2"/>
              </a:rPr>
              <a:t></a:t>
            </a:r>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DREAM model</a:t>
            </a:r>
            <a:endParaRPr lang="en-US" dirty="0"/>
          </a:p>
        </p:txBody>
      </p:sp>
      <p:sp>
        <p:nvSpPr>
          <p:cNvPr id="3" name="Content Placeholder 2"/>
          <p:cNvSpPr>
            <a:spLocks noGrp="1"/>
          </p:cNvSpPr>
          <p:nvPr>
            <p:ph idx="1"/>
          </p:nvPr>
        </p:nvSpPr>
        <p:spPr/>
        <p:txBody>
          <a:bodyPr/>
          <a:lstStyle/>
          <a:p>
            <a:r>
              <a:rPr lang="en-US" dirty="0" smtClean="0">
                <a:solidFill>
                  <a:schemeClr val="tx1"/>
                </a:solidFill>
              </a:rPr>
              <a:t>Dust concentration is one of the governing prognostic equations in an atmospheric numerical prediction model.</a:t>
            </a:r>
          </a:p>
          <a:p>
            <a:pPr>
              <a:spcBef>
                <a:spcPct val="0"/>
              </a:spcBef>
              <a:buFontTx/>
              <a:buChar char="-"/>
            </a:pPr>
            <a:r>
              <a:rPr lang="en-US" altLang="en-US" dirty="0" smtClean="0">
                <a:solidFill>
                  <a:schemeClr val="tx1"/>
                </a:solidFill>
              </a:rPr>
              <a:t>Parameterization of all major atmospheric dust processes</a:t>
            </a:r>
          </a:p>
          <a:p>
            <a:pPr lvl="1">
              <a:spcBef>
                <a:spcPct val="0"/>
              </a:spcBef>
              <a:buFont typeface="Wingdings" panose="05000000000000000000" pitchFamily="2" charset="2"/>
              <a:buChar char="§"/>
            </a:pPr>
            <a:endParaRPr lang="en-US" altLang="en-US" dirty="0" smtClean="0">
              <a:solidFill>
                <a:schemeClr val="tx1"/>
              </a:solidFill>
            </a:endParaRPr>
          </a:p>
          <a:p>
            <a:pPr lvl="1">
              <a:spcBef>
                <a:spcPct val="0"/>
              </a:spcBef>
              <a:buFont typeface="Wingdings" panose="05000000000000000000" pitchFamily="2" charset="2"/>
              <a:buChar char="§"/>
            </a:pPr>
            <a:r>
              <a:rPr lang="en-US" altLang="en-US" dirty="0" smtClean="0">
                <a:solidFill>
                  <a:schemeClr val="tx1"/>
                </a:solidFill>
              </a:rPr>
              <a:t>Emission</a:t>
            </a:r>
          </a:p>
          <a:p>
            <a:pPr lvl="1">
              <a:spcBef>
                <a:spcPct val="0"/>
              </a:spcBef>
              <a:buFont typeface="Wingdings" panose="05000000000000000000" pitchFamily="2" charset="2"/>
              <a:buChar char="§"/>
            </a:pPr>
            <a:endParaRPr lang="en-US" altLang="en-US" dirty="0" smtClean="0">
              <a:solidFill>
                <a:schemeClr val="tx1"/>
              </a:solidFill>
            </a:endParaRPr>
          </a:p>
          <a:p>
            <a:pPr lvl="1">
              <a:spcBef>
                <a:spcPct val="0"/>
              </a:spcBef>
              <a:buFont typeface="Wingdings" panose="05000000000000000000" pitchFamily="2" charset="2"/>
              <a:buChar char="§"/>
            </a:pPr>
            <a:r>
              <a:rPr lang="en-US" altLang="en-US" dirty="0" smtClean="0">
                <a:solidFill>
                  <a:schemeClr val="tx1"/>
                </a:solidFill>
              </a:rPr>
              <a:t>Turbulent mixing</a:t>
            </a:r>
          </a:p>
          <a:p>
            <a:pPr lvl="1">
              <a:spcBef>
                <a:spcPct val="0"/>
              </a:spcBef>
              <a:buFont typeface="Wingdings" panose="05000000000000000000" pitchFamily="2" charset="2"/>
              <a:buChar char="§"/>
            </a:pPr>
            <a:endParaRPr lang="en-US" altLang="en-US" dirty="0" smtClean="0">
              <a:solidFill>
                <a:schemeClr val="tx1"/>
              </a:solidFill>
            </a:endParaRPr>
          </a:p>
          <a:p>
            <a:pPr lvl="1">
              <a:spcBef>
                <a:spcPct val="0"/>
              </a:spcBef>
              <a:buFont typeface="Wingdings" panose="05000000000000000000" pitchFamily="2" charset="2"/>
              <a:buChar char="§"/>
            </a:pPr>
            <a:r>
              <a:rPr lang="en-US" altLang="en-US" dirty="0" smtClean="0">
                <a:solidFill>
                  <a:schemeClr val="tx1"/>
                </a:solidFill>
              </a:rPr>
              <a:t>Long-range transport</a:t>
            </a:r>
          </a:p>
          <a:p>
            <a:pPr lvl="1">
              <a:spcBef>
                <a:spcPct val="0"/>
              </a:spcBef>
              <a:buFont typeface="Wingdings" panose="05000000000000000000" pitchFamily="2" charset="2"/>
              <a:buChar char="§"/>
            </a:pPr>
            <a:endParaRPr lang="en-US" altLang="en-US" dirty="0" smtClean="0">
              <a:solidFill>
                <a:schemeClr val="tx1"/>
              </a:solidFill>
            </a:endParaRPr>
          </a:p>
          <a:p>
            <a:pPr lvl="1">
              <a:spcBef>
                <a:spcPct val="0"/>
              </a:spcBef>
              <a:buFont typeface="Wingdings" panose="05000000000000000000" pitchFamily="2" charset="2"/>
              <a:buChar char="§"/>
            </a:pPr>
            <a:r>
              <a:rPr lang="en-US" altLang="en-US" dirty="0" smtClean="0">
                <a:solidFill>
                  <a:schemeClr val="tx1"/>
                </a:solidFill>
              </a:rPr>
              <a:t>Wet/dry deposition</a:t>
            </a:r>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3</a:t>
            </a:fld>
            <a:endParaRPr lang="el-GR" dirty="0"/>
          </a:p>
        </p:txBody>
      </p:sp>
      <p:graphicFrame>
        <p:nvGraphicFramePr>
          <p:cNvPr id="47107" name="Object 3"/>
          <p:cNvGraphicFramePr>
            <a:graphicFrameLocks noChangeAspect="1"/>
          </p:cNvGraphicFramePr>
          <p:nvPr/>
        </p:nvGraphicFramePr>
        <p:xfrm>
          <a:off x="5277853" y="2749103"/>
          <a:ext cx="4434472" cy="3632646"/>
        </p:xfrm>
        <a:graphic>
          <a:graphicData uri="http://schemas.openxmlformats.org/presentationml/2006/ole">
            <p:oleObj spid="_x0000_s47107" r:id="rId3" imgW="47161" imgH="38621" progId="">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DREAM model</a:t>
            </a:r>
            <a:endParaRPr lang="en-US" dirty="0"/>
          </a:p>
        </p:txBody>
      </p:sp>
      <p:sp>
        <p:nvSpPr>
          <p:cNvPr id="3" name="Content Placeholder 2"/>
          <p:cNvSpPr>
            <a:spLocks noGrp="1"/>
          </p:cNvSpPr>
          <p:nvPr>
            <p:ph idx="1"/>
          </p:nvPr>
        </p:nvSpPr>
        <p:spPr>
          <a:xfrm>
            <a:off x="192088" y="1652588"/>
            <a:ext cx="3168733" cy="4921250"/>
          </a:xfrm>
        </p:spPr>
        <p:txBody>
          <a:bodyPr/>
          <a:lstStyle/>
          <a:p>
            <a:r>
              <a:rPr lang="en-US" sz="1400" dirty="0" smtClean="0"/>
              <a:t>In the dust emission scheme, aerosol injection into the atmosphere is controlled by type of soil, type of vegetation cover, soil moisture content, and surface atmospheric turbulence. </a:t>
            </a:r>
          </a:p>
          <a:p>
            <a:r>
              <a:rPr lang="en-US" sz="1400" dirty="0" smtClean="0"/>
              <a:t>USGS global 1-km land cover data is used to distinct the dust productive soils from the others. </a:t>
            </a:r>
          </a:p>
          <a:p>
            <a:r>
              <a:rPr lang="en-US" sz="1400" dirty="0" smtClean="0"/>
              <a:t>USDA global 1-km soil texture is used to describe particle size distribution. </a:t>
            </a:r>
          </a:p>
          <a:p>
            <a:r>
              <a:rPr lang="en-US" sz="1400" dirty="0" smtClean="0"/>
              <a:t>For each soil population (clay, silt, and sand) 8 particle size bins are calculated with effective radii of 0.15, 0.25 0.45, 0.78, 1.3, 2.2, 3.8 and 7.1 </a:t>
            </a:r>
            <a:r>
              <a:rPr lang="en-US" sz="1400" dirty="0" err="1" smtClean="0"/>
              <a:t>μm</a:t>
            </a:r>
            <a:r>
              <a:rPr lang="en-US" sz="1400" dirty="0" smtClean="0"/>
              <a:t>, respectively. </a:t>
            </a:r>
          </a:p>
          <a:p>
            <a:r>
              <a:rPr lang="en-US" sz="1400" dirty="0" smtClean="0"/>
              <a:t>In order to include effects of dust aerosol to weather and climate, online interactive dust – radiation scheme has been developed.</a:t>
            </a:r>
            <a:endParaRPr lang="en-US" sz="1400"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4</a:t>
            </a:fld>
            <a:endParaRPr lang="el-GR" dirty="0"/>
          </a:p>
        </p:txBody>
      </p:sp>
      <p:grpSp>
        <p:nvGrpSpPr>
          <p:cNvPr id="5" name="Group 4"/>
          <p:cNvGrpSpPr/>
          <p:nvPr/>
        </p:nvGrpSpPr>
        <p:grpSpPr>
          <a:xfrm>
            <a:off x="3379384" y="4286153"/>
            <a:ext cx="6526616" cy="1341397"/>
            <a:chOff x="2321008" y="5364889"/>
            <a:chExt cx="6753611" cy="1445977"/>
          </a:xfrm>
        </p:grpSpPr>
        <p:grpSp>
          <p:nvGrpSpPr>
            <p:cNvPr id="6" name="Group 6"/>
            <p:cNvGrpSpPr/>
            <p:nvPr/>
          </p:nvGrpSpPr>
          <p:grpSpPr>
            <a:xfrm>
              <a:off x="2321008" y="5669054"/>
              <a:ext cx="6753611" cy="1141812"/>
              <a:chOff x="2321008" y="5669054"/>
              <a:chExt cx="6753611" cy="1141812"/>
            </a:xfrm>
          </p:grpSpPr>
          <p:grpSp>
            <p:nvGrpSpPr>
              <p:cNvPr id="8" name="Group 8"/>
              <p:cNvGrpSpPr/>
              <p:nvPr/>
            </p:nvGrpSpPr>
            <p:grpSpPr>
              <a:xfrm>
                <a:off x="2321008" y="5669054"/>
                <a:ext cx="6753611" cy="1141812"/>
                <a:chOff x="2271564" y="5617869"/>
                <a:chExt cx="6753611" cy="1141812"/>
              </a:xfrm>
            </p:grpSpPr>
            <p:grpSp>
              <p:nvGrpSpPr>
                <p:cNvPr id="10" name="Group 10"/>
                <p:cNvGrpSpPr/>
                <p:nvPr/>
              </p:nvGrpSpPr>
              <p:grpSpPr>
                <a:xfrm rot="16200000" flipH="1">
                  <a:off x="5423971" y="3158476"/>
                  <a:ext cx="1129732" cy="6072677"/>
                  <a:chOff x="7937660" y="583345"/>
                  <a:chExt cx="1137116" cy="6072677"/>
                </a:xfrm>
              </p:grpSpPr>
              <p:sp>
                <p:nvSpPr>
                  <p:cNvPr id="18" name="Oval 17"/>
                  <p:cNvSpPr/>
                  <p:nvPr/>
                </p:nvSpPr>
                <p:spPr>
                  <a:xfrm>
                    <a:off x="8934483" y="583345"/>
                    <a:ext cx="140293" cy="140963"/>
                  </a:xfrm>
                  <a:prstGeom prst="ellipse">
                    <a:avLst/>
                  </a:prstGeom>
                  <a:pattFill prst="pct20">
                    <a:fgClr>
                      <a:schemeClr val="tx1">
                        <a:lumMod val="75000"/>
                        <a:lumOff val="25000"/>
                      </a:schemeClr>
                    </a:fgClr>
                    <a:bgClr>
                      <a:schemeClr val="bg1">
                        <a:lumMod val="65000"/>
                      </a:schemeClr>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8794189" y="1071362"/>
                    <a:ext cx="280587" cy="265828"/>
                  </a:xfrm>
                  <a:prstGeom prst="ellipse">
                    <a:avLst/>
                  </a:prstGeom>
                  <a:pattFill prst="pct20">
                    <a:fgClr>
                      <a:schemeClr val="tx1">
                        <a:lumMod val="75000"/>
                        <a:lumOff val="25000"/>
                      </a:schemeClr>
                    </a:fgClr>
                    <a:bgClr>
                      <a:schemeClr val="bg1">
                        <a:lumMod val="65000"/>
                      </a:schemeClr>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661279" y="1639938"/>
                    <a:ext cx="413497" cy="413511"/>
                  </a:xfrm>
                  <a:prstGeom prst="ellipse">
                    <a:avLst/>
                  </a:prstGeom>
                  <a:pattFill prst="pct20">
                    <a:fgClr>
                      <a:schemeClr val="tx1">
                        <a:lumMod val="75000"/>
                        <a:lumOff val="25000"/>
                      </a:schemeClr>
                    </a:fgClr>
                    <a:bgClr>
                      <a:schemeClr val="bg1">
                        <a:lumMod val="65000"/>
                      </a:schemeClr>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8557905" y="2363583"/>
                    <a:ext cx="516871" cy="504469"/>
                  </a:xfrm>
                  <a:prstGeom prst="ellipse">
                    <a:avLst/>
                  </a:prstGeom>
                  <a:pattFill prst="pct20">
                    <a:fgClr>
                      <a:schemeClr val="tx1">
                        <a:lumMod val="75000"/>
                        <a:lumOff val="25000"/>
                      </a:schemeClr>
                    </a:fgClr>
                    <a:bgClr>
                      <a:schemeClr val="bg1">
                        <a:lumMod val="65000"/>
                      </a:schemeClr>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8402844" y="3197988"/>
                    <a:ext cx="671932" cy="664570"/>
                  </a:xfrm>
                  <a:prstGeom prst="ellipse">
                    <a:avLst/>
                  </a:prstGeom>
                  <a:pattFill prst="pct20">
                    <a:fgClr>
                      <a:schemeClr val="tx1">
                        <a:lumMod val="75000"/>
                        <a:lumOff val="25000"/>
                      </a:schemeClr>
                    </a:fgClr>
                    <a:bgClr>
                      <a:schemeClr val="bg1">
                        <a:lumMod val="65000"/>
                      </a:schemeClr>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218247" y="4287032"/>
                    <a:ext cx="856529" cy="812253"/>
                  </a:xfrm>
                  <a:prstGeom prst="ellipse">
                    <a:avLst/>
                  </a:prstGeom>
                  <a:pattFill prst="pct20">
                    <a:fgClr>
                      <a:schemeClr val="tx1">
                        <a:lumMod val="75000"/>
                        <a:lumOff val="25000"/>
                      </a:schemeClr>
                    </a:fgClr>
                    <a:bgClr>
                      <a:schemeClr val="bg1">
                        <a:lumMod val="65000"/>
                      </a:schemeClr>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7937660" y="5541020"/>
                    <a:ext cx="1137116" cy="1115002"/>
                  </a:xfrm>
                  <a:prstGeom prst="ellipse">
                    <a:avLst/>
                  </a:prstGeom>
                  <a:pattFill prst="pct20">
                    <a:fgClr>
                      <a:schemeClr val="tx1">
                        <a:lumMod val="75000"/>
                        <a:lumOff val="25000"/>
                      </a:schemeClr>
                    </a:fgClr>
                    <a:bgClr>
                      <a:schemeClr val="bg1">
                        <a:lumMod val="65000"/>
                      </a:schemeClr>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2271564" y="6387467"/>
                  <a:ext cx="521181" cy="331772"/>
                </a:xfrm>
                <a:prstGeom prst="rect">
                  <a:avLst/>
                </a:prstGeom>
                <a:noFill/>
              </p:spPr>
              <p:txBody>
                <a:bodyPr wrap="none" rtlCol="0">
                  <a:spAutoFit/>
                </a:bodyPr>
                <a:lstStyle/>
                <a:p>
                  <a:r>
                    <a:rPr lang="en-US" sz="1400" dirty="0"/>
                    <a:t>0.15</a:t>
                  </a:r>
                  <a:endParaRPr lang="el-GR" sz="1400" dirty="0"/>
                </a:p>
              </p:txBody>
            </p:sp>
            <p:sp>
              <p:nvSpPr>
                <p:cNvPr id="12" name="TextBox 11"/>
                <p:cNvSpPr txBox="1"/>
                <p:nvPr/>
              </p:nvSpPr>
              <p:spPr>
                <a:xfrm>
                  <a:off x="2768647" y="6320988"/>
                  <a:ext cx="562650" cy="331772"/>
                </a:xfrm>
                <a:prstGeom prst="rect">
                  <a:avLst/>
                </a:prstGeom>
                <a:noFill/>
              </p:spPr>
              <p:txBody>
                <a:bodyPr wrap="none" rtlCol="0">
                  <a:spAutoFit/>
                </a:bodyPr>
                <a:lstStyle/>
                <a:p>
                  <a:r>
                    <a:rPr lang="en-US" sz="1400" dirty="0"/>
                    <a:t>0.</a:t>
                  </a:r>
                  <a:r>
                    <a:rPr lang="sr-Latn-CS" sz="1400" dirty="0"/>
                    <a:t>25</a:t>
                  </a:r>
                  <a:r>
                    <a:rPr lang="el-GR" sz="1400" dirty="0"/>
                    <a:t> </a:t>
                  </a:r>
                </a:p>
              </p:txBody>
            </p:sp>
            <p:sp>
              <p:nvSpPr>
                <p:cNvPr id="13" name="TextBox 12"/>
                <p:cNvSpPr txBox="1"/>
                <p:nvPr/>
              </p:nvSpPr>
              <p:spPr>
                <a:xfrm>
                  <a:off x="3328144" y="6199545"/>
                  <a:ext cx="562650" cy="331772"/>
                </a:xfrm>
                <a:prstGeom prst="rect">
                  <a:avLst/>
                </a:prstGeom>
                <a:noFill/>
              </p:spPr>
              <p:txBody>
                <a:bodyPr wrap="none" rtlCol="0">
                  <a:spAutoFit/>
                </a:bodyPr>
                <a:lstStyle/>
                <a:p>
                  <a:r>
                    <a:rPr lang="en-US" sz="1400" dirty="0"/>
                    <a:t>0.</a:t>
                  </a:r>
                  <a:r>
                    <a:rPr lang="sr-Latn-CS" sz="1400" dirty="0"/>
                    <a:t>45</a:t>
                  </a:r>
                  <a:r>
                    <a:rPr lang="el-GR" sz="1400" dirty="0"/>
                    <a:t> </a:t>
                  </a:r>
                </a:p>
              </p:txBody>
            </p:sp>
            <p:sp>
              <p:nvSpPr>
                <p:cNvPr id="14" name="TextBox 13"/>
                <p:cNvSpPr txBox="1"/>
                <p:nvPr/>
              </p:nvSpPr>
              <p:spPr>
                <a:xfrm>
                  <a:off x="3951581" y="6062120"/>
                  <a:ext cx="562650" cy="331772"/>
                </a:xfrm>
                <a:prstGeom prst="rect">
                  <a:avLst/>
                </a:prstGeom>
                <a:noFill/>
              </p:spPr>
              <p:txBody>
                <a:bodyPr wrap="none" rtlCol="0">
                  <a:spAutoFit/>
                </a:bodyPr>
                <a:lstStyle/>
                <a:p>
                  <a:r>
                    <a:rPr lang="en-US" sz="1400" dirty="0"/>
                    <a:t>0.</a:t>
                  </a:r>
                  <a:r>
                    <a:rPr lang="sr-Latn-CS" sz="1400" dirty="0"/>
                    <a:t>78</a:t>
                  </a:r>
                  <a:r>
                    <a:rPr lang="el-GR" sz="1400" dirty="0"/>
                    <a:t> </a:t>
                  </a:r>
                </a:p>
              </p:txBody>
            </p:sp>
            <p:sp>
              <p:nvSpPr>
                <p:cNvPr id="15" name="TextBox 14"/>
                <p:cNvSpPr txBox="1"/>
                <p:nvPr/>
              </p:nvSpPr>
              <p:spPr>
                <a:xfrm>
                  <a:off x="4749671" y="5962552"/>
                  <a:ext cx="468101" cy="331772"/>
                </a:xfrm>
                <a:prstGeom prst="rect">
                  <a:avLst/>
                </a:prstGeom>
                <a:noFill/>
              </p:spPr>
              <p:txBody>
                <a:bodyPr wrap="none" rtlCol="0">
                  <a:spAutoFit/>
                </a:bodyPr>
                <a:lstStyle/>
                <a:p>
                  <a:r>
                    <a:rPr lang="sr-Latn-CS" sz="1400" dirty="0"/>
                    <a:t>1.3</a:t>
                  </a:r>
                  <a:r>
                    <a:rPr lang="el-GR" sz="1400" dirty="0"/>
                    <a:t> </a:t>
                  </a:r>
                </a:p>
              </p:txBody>
            </p:sp>
            <p:sp>
              <p:nvSpPr>
                <p:cNvPr id="16" name="TextBox 15"/>
                <p:cNvSpPr txBox="1"/>
                <p:nvPr/>
              </p:nvSpPr>
              <p:spPr>
                <a:xfrm>
                  <a:off x="5660276" y="5805625"/>
                  <a:ext cx="426631" cy="331772"/>
                </a:xfrm>
                <a:prstGeom prst="rect">
                  <a:avLst/>
                </a:prstGeom>
                <a:noFill/>
              </p:spPr>
              <p:txBody>
                <a:bodyPr wrap="none" rtlCol="0">
                  <a:spAutoFit/>
                </a:bodyPr>
                <a:lstStyle/>
                <a:p>
                  <a:r>
                    <a:rPr lang="sr-Latn-CS" sz="1400" dirty="0"/>
                    <a:t>2.2</a:t>
                  </a:r>
                  <a:endParaRPr lang="el-GR" sz="1400" dirty="0"/>
                </a:p>
              </p:txBody>
            </p:sp>
            <p:sp>
              <p:nvSpPr>
                <p:cNvPr id="17" name="TextBox 16"/>
                <p:cNvSpPr txBox="1"/>
                <p:nvPr/>
              </p:nvSpPr>
              <p:spPr>
                <a:xfrm>
                  <a:off x="6815343" y="5617869"/>
                  <a:ext cx="426631" cy="331772"/>
                </a:xfrm>
                <a:prstGeom prst="rect">
                  <a:avLst/>
                </a:prstGeom>
                <a:noFill/>
              </p:spPr>
              <p:txBody>
                <a:bodyPr wrap="none" rtlCol="0">
                  <a:spAutoFit/>
                </a:bodyPr>
                <a:lstStyle/>
                <a:p>
                  <a:r>
                    <a:rPr lang="sr-Latn-CS" sz="1400" dirty="0"/>
                    <a:t>3.8</a:t>
                  </a:r>
                  <a:endParaRPr lang="el-GR" sz="1400" dirty="0"/>
                </a:p>
              </p:txBody>
            </p:sp>
          </p:grpSp>
          <p:sp>
            <p:nvSpPr>
              <p:cNvPr id="9" name="Oval 8"/>
              <p:cNvSpPr/>
              <p:nvPr/>
            </p:nvSpPr>
            <p:spPr>
              <a:xfrm rot="16200000" flipH="1">
                <a:off x="2548362" y="6730325"/>
                <a:ext cx="80183" cy="80900"/>
              </a:xfrm>
              <a:prstGeom prst="ellipse">
                <a:avLst/>
              </a:prstGeom>
              <a:pattFill prst="pct20">
                <a:fgClr>
                  <a:schemeClr val="tx1">
                    <a:lumMod val="75000"/>
                    <a:lumOff val="25000"/>
                  </a:schemeClr>
                </a:fgClr>
                <a:bgClr>
                  <a:schemeClr val="bg1">
                    <a:lumMod val="65000"/>
                  </a:schemeClr>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8160186" y="5364889"/>
              <a:ext cx="677104" cy="331772"/>
            </a:xfrm>
            <a:prstGeom prst="rect">
              <a:avLst/>
            </a:prstGeom>
            <a:noFill/>
          </p:spPr>
          <p:txBody>
            <a:bodyPr wrap="none" rtlCol="0">
              <a:spAutoFit/>
            </a:bodyPr>
            <a:lstStyle/>
            <a:p>
              <a:r>
                <a:rPr lang="sr-Latn-CS" sz="1400" dirty="0"/>
                <a:t>7.1</a:t>
              </a:r>
              <a:r>
                <a:rPr lang="el-GR" sz="1400" dirty="0"/>
                <a:t>μ</a:t>
              </a:r>
              <a:r>
                <a:rPr lang="sr-Latn-CS" sz="1400" dirty="0"/>
                <a:t>m</a:t>
              </a:r>
              <a:endParaRPr lang="el-GR" sz="1400" dirty="0"/>
            </a:p>
          </p:txBody>
        </p:sp>
      </p:grpSp>
      <p:sp>
        <p:nvSpPr>
          <p:cNvPr id="25" name="TextBox 24"/>
          <p:cNvSpPr txBox="1"/>
          <p:nvPr/>
        </p:nvSpPr>
        <p:spPr>
          <a:xfrm>
            <a:off x="3422866" y="5824802"/>
            <a:ext cx="484127" cy="338554"/>
          </a:xfrm>
          <a:prstGeom prst="rect">
            <a:avLst/>
          </a:prstGeom>
          <a:noFill/>
        </p:spPr>
        <p:txBody>
          <a:bodyPr wrap="none" rtlCol="0">
            <a:spAutoFit/>
          </a:bodyPr>
          <a:lstStyle/>
          <a:p>
            <a:r>
              <a:rPr lang="en-US" sz="1600" dirty="0"/>
              <a:t>k=1</a:t>
            </a:r>
          </a:p>
        </p:txBody>
      </p:sp>
      <p:sp>
        <p:nvSpPr>
          <p:cNvPr id="26" name="TextBox 25"/>
          <p:cNvSpPr txBox="1"/>
          <p:nvPr/>
        </p:nvSpPr>
        <p:spPr>
          <a:xfrm>
            <a:off x="3884060" y="5821981"/>
            <a:ext cx="484127" cy="338554"/>
          </a:xfrm>
          <a:prstGeom prst="rect">
            <a:avLst/>
          </a:prstGeom>
          <a:noFill/>
        </p:spPr>
        <p:txBody>
          <a:bodyPr wrap="none" rtlCol="0">
            <a:spAutoFit/>
          </a:bodyPr>
          <a:lstStyle/>
          <a:p>
            <a:r>
              <a:rPr lang="en-US" sz="1600" dirty="0"/>
              <a:t>k=2</a:t>
            </a:r>
          </a:p>
        </p:txBody>
      </p:sp>
      <p:sp>
        <p:nvSpPr>
          <p:cNvPr id="27" name="TextBox 26"/>
          <p:cNvSpPr txBox="1"/>
          <p:nvPr/>
        </p:nvSpPr>
        <p:spPr>
          <a:xfrm>
            <a:off x="4375906" y="5824802"/>
            <a:ext cx="484127" cy="338554"/>
          </a:xfrm>
          <a:prstGeom prst="rect">
            <a:avLst/>
          </a:prstGeom>
          <a:noFill/>
        </p:spPr>
        <p:txBody>
          <a:bodyPr wrap="none" rtlCol="0">
            <a:spAutoFit/>
          </a:bodyPr>
          <a:lstStyle/>
          <a:p>
            <a:r>
              <a:rPr lang="en-US" sz="1600" dirty="0"/>
              <a:t>k=3</a:t>
            </a:r>
          </a:p>
        </p:txBody>
      </p:sp>
      <p:sp>
        <p:nvSpPr>
          <p:cNvPr id="28" name="TextBox 27"/>
          <p:cNvSpPr txBox="1"/>
          <p:nvPr/>
        </p:nvSpPr>
        <p:spPr>
          <a:xfrm>
            <a:off x="5042860" y="5827623"/>
            <a:ext cx="484127" cy="338554"/>
          </a:xfrm>
          <a:prstGeom prst="rect">
            <a:avLst/>
          </a:prstGeom>
          <a:noFill/>
        </p:spPr>
        <p:txBody>
          <a:bodyPr wrap="none" rtlCol="0">
            <a:spAutoFit/>
          </a:bodyPr>
          <a:lstStyle/>
          <a:p>
            <a:r>
              <a:rPr lang="en-US" sz="1600" dirty="0"/>
              <a:t>k=4</a:t>
            </a:r>
          </a:p>
        </p:txBody>
      </p:sp>
      <p:sp>
        <p:nvSpPr>
          <p:cNvPr id="29" name="TextBox 28"/>
          <p:cNvSpPr txBox="1"/>
          <p:nvPr/>
        </p:nvSpPr>
        <p:spPr>
          <a:xfrm>
            <a:off x="5757836" y="5824802"/>
            <a:ext cx="484127" cy="338554"/>
          </a:xfrm>
          <a:prstGeom prst="rect">
            <a:avLst/>
          </a:prstGeom>
          <a:noFill/>
        </p:spPr>
        <p:txBody>
          <a:bodyPr wrap="none" rtlCol="0">
            <a:spAutoFit/>
          </a:bodyPr>
          <a:lstStyle/>
          <a:p>
            <a:r>
              <a:rPr lang="en-US" sz="1600" dirty="0"/>
              <a:t>k=5</a:t>
            </a:r>
          </a:p>
        </p:txBody>
      </p:sp>
      <p:sp>
        <p:nvSpPr>
          <p:cNvPr id="30" name="TextBox 29"/>
          <p:cNvSpPr txBox="1"/>
          <p:nvPr/>
        </p:nvSpPr>
        <p:spPr>
          <a:xfrm>
            <a:off x="6654199" y="5827623"/>
            <a:ext cx="484127" cy="338554"/>
          </a:xfrm>
          <a:prstGeom prst="rect">
            <a:avLst/>
          </a:prstGeom>
          <a:noFill/>
        </p:spPr>
        <p:txBody>
          <a:bodyPr wrap="none" rtlCol="0">
            <a:spAutoFit/>
          </a:bodyPr>
          <a:lstStyle/>
          <a:p>
            <a:r>
              <a:rPr lang="en-US" sz="1600" dirty="0"/>
              <a:t>k=6</a:t>
            </a:r>
          </a:p>
        </p:txBody>
      </p:sp>
      <p:sp>
        <p:nvSpPr>
          <p:cNvPr id="31" name="TextBox 30"/>
          <p:cNvSpPr txBox="1"/>
          <p:nvPr/>
        </p:nvSpPr>
        <p:spPr>
          <a:xfrm>
            <a:off x="7777947" y="5821981"/>
            <a:ext cx="484127" cy="338554"/>
          </a:xfrm>
          <a:prstGeom prst="rect">
            <a:avLst/>
          </a:prstGeom>
          <a:noFill/>
        </p:spPr>
        <p:txBody>
          <a:bodyPr wrap="none" rtlCol="0">
            <a:spAutoFit/>
          </a:bodyPr>
          <a:lstStyle/>
          <a:p>
            <a:r>
              <a:rPr lang="en-US" sz="1600" dirty="0"/>
              <a:t>k=7</a:t>
            </a:r>
          </a:p>
        </p:txBody>
      </p:sp>
      <p:sp>
        <p:nvSpPr>
          <p:cNvPr id="32" name="TextBox 31"/>
          <p:cNvSpPr txBox="1"/>
          <p:nvPr/>
        </p:nvSpPr>
        <p:spPr>
          <a:xfrm>
            <a:off x="9121635" y="5824802"/>
            <a:ext cx="484127" cy="338554"/>
          </a:xfrm>
          <a:prstGeom prst="rect">
            <a:avLst/>
          </a:prstGeom>
          <a:noFill/>
        </p:spPr>
        <p:txBody>
          <a:bodyPr wrap="none" rtlCol="0">
            <a:spAutoFit/>
          </a:bodyPr>
          <a:lstStyle/>
          <a:p>
            <a:r>
              <a:rPr lang="en-US" sz="1600" dirty="0"/>
              <a:t>k=8</a:t>
            </a:r>
          </a:p>
        </p:txBody>
      </p:sp>
      <p:pic>
        <p:nvPicPr>
          <p:cNvPr id="33" name="Picture 32" descr="gps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91720" y="1947412"/>
            <a:ext cx="5813778" cy="22841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to study dust</a:t>
            </a:r>
            <a:endParaRPr lang="en-US" dirty="0"/>
          </a:p>
        </p:txBody>
      </p:sp>
      <p:sp>
        <p:nvSpPr>
          <p:cNvPr id="3" name="Content Placeholder 2"/>
          <p:cNvSpPr>
            <a:spLocks noGrp="1"/>
          </p:cNvSpPr>
          <p:nvPr>
            <p:ph idx="1"/>
          </p:nvPr>
        </p:nvSpPr>
        <p:spPr/>
        <p:txBody>
          <a:bodyPr/>
          <a:lstStyle/>
          <a:p>
            <a:r>
              <a:rPr lang="en-GB" sz="2000" dirty="0" smtClean="0"/>
              <a:t>Atmospheric aerosols can be emitted by a great variety of natural and anthropogenic sources resulting in a large variability of their chemical characteristics. With the possible exception of sea-salt aerosol, the dust loading in the atmosphere is the most abundant of all aerosol species (IPCC, 2001).</a:t>
            </a:r>
          </a:p>
          <a:p>
            <a:r>
              <a:rPr lang="en-US" altLang="en-US" sz="2000" kern="1200" dirty="0" smtClean="0">
                <a:solidFill>
                  <a:schemeClr val="tx1"/>
                </a:solidFill>
              </a:rPr>
              <a:t>Dust impacts Human Health  (asthma, infections, meningitis in Africa, valley fever in the America’s), Agriculture, Marine productivity, Aviation (air disasters), Ground Transportation, Industry (Semi-conductor,  Tourism, etc)</a:t>
            </a:r>
          </a:p>
          <a:p>
            <a:r>
              <a:rPr lang="en-US" altLang="en-US" sz="2000" dirty="0" smtClean="0">
                <a:ea typeface="Arial Unicode MS" pitchFamily="34" charset="-128"/>
              </a:rPr>
              <a:t>Both the magnitude and the sign of the dust direct and indirect forcing remain unresolved. </a:t>
            </a:r>
          </a:p>
          <a:p>
            <a:r>
              <a:rPr lang="en-GB" sz="2000" dirty="0" smtClean="0"/>
              <a:t>Dust models are essential to complement dust-related observations, understand the dust processes and predict the impact of dust on surface level PM concentrations.</a:t>
            </a:r>
          </a:p>
          <a:p>
            <a:r>
              <a:rPr lang="en-GB" sz="2000" dirty="0" smtClean="0"/>
              <a:t>Regional-scale models are well suited for simulation of dust storm events or for comparisons with in-situ observations.</a:t>
            </a:r>
            <a:endParaRPr lang="en-US" sz="2000" dirty="0" smtClean="0"/>
          </a:p>
          <a:p>
            <a:endParaRPr lang="es-ES" altLang="en-US" dirty="0" smtClean="0">
              <a:ea typeface="Arial Unicode MS" pitchFamily="34" charset="-128"/>
            </a:endParaRPr>
          </a:p>
          <a:p>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5</a:t>
            </a:fld>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 at IPB</a:t>
            </a:r>
            <a:endParaRPr lang="en-US" dirty="0"/>
          </a:p>
        </p:txBody>
      </p:sp>
      <p:sp>
        <p:nvSpPr>
          <p:cNvPr id="3" name="Content Placeholder 2"/>
          <p:cNvSpPr>
            <a:spLocks noGrp="1"/>
          </p:cNvSpPr>
          <p:nvPr>
            <p:ph idx="1"/>
          </p:nvPr>
        </p:nvSpPr>
        <p:spPr/>
        <p:txBody>
          <a:bodyPr/>
          <a:lstStyle/>
          <a:p>
            <a:r>
              <a:rPr lang="en-US" dirty="0" smtClean="0"/>
              <a:t>Professor Slobodan </a:t>
            </a:r>
            <a:r>
              <a:rPr lang="en-US" dirty="0" err="1" smtClean="0"/>
              <a:t>Ničković</a:t>
            </a:r>
            <a:r>
              <a:rPr lang="en-US" dirty="0" smtClean="0"/>
              <a:t> and Luka </a:t>
            </a:r>
            <a:r>
              <a:rPr lang="en-US" dirty="0" err="1" smtClean="0"/>
              <a:t>Ilić</a:t>
            </a:r>
            <a:r>
              <a:rPr lang="en-US" dirty="0" smtClean="0"/>
              <a:t>, from the Environmental Physics Laboratory, Institute of Physics Belgrade (IPB), in collaboration with the Republic </a:t>
            </a:r>
            <a:r>
              <a:rPr lang="en-US" dirty="0" err="1" smtClean="0"/>
              <a:t>Hydrometeorological</a:t>
            </a:r>
            <a:r>
              <a:rPr lang="en-US" dirty="0" smtClean="0"/>
              <a:t> Service of Serbia under the activities of the South East European Climate Change Center use the DREAM model in research and operational forecasting.</a:t>
            </a:r>
          </a:p>
          <a:p>
            <a:r>
              <a:rPr lang="en-US" dirty="0" smtClean="0"/>
              <a:t>Operational model domain covers wide North Africa, Southern Europe and Middle East regions in 30 km horizontal resolution with 28 vertical levels. </a:t>
            </a:r>
          </a:p>
          <a:p>
            <a:r>
              <a:rPr lang="en-US" dirty="0" smtClean="0"/>
              <a:t>It is used in more than 20 countries.</a:t>
            </a:r>
          </a:p>
          <a:p>
            <a:r>
              <a:rPr lang="en-GB" dirty="0" smtClean="0"/>
              <a:t>Operational products (RHMSS) contributing to WMO Sand and Dust Storm Warning Assessment and Advisory System (SDS-WAS) Project. </a:t>
            </a:r>
            <a:endParaRPr lang="en-US" dirty="0" smtClean="0"/>
          </a:p>
          <a:p>
            <a:r>
              <a:rPr lang="en-US" dirty="0" smtClean="0"/>
              <a:t>Recent development in Ice Nucleation due to dust and Dust impacts on health.</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6</a:t>
            </a:fld>
            <a:endParaRPr lang="el-GR" dirty="0"/>
          </a:p>
        </p:txBody>
      </p:sp>
    </p:spTree>
    <p:extLst>
      <p:ext uri="{BB962C8B-B14F-4D97-AF65-F5344CB8AC3E}">
        <p14:creationId xmlns="" xmlns:p14="http://schemas.microsoft.com/office/powerpoint/2010/main" val="112672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Nucleation due to dust</a:t>
            </a:r>
            <a:endParaRPr lang="en-US" dirty="0"/>
          </a:p>
        </p:txBody>
      </p:sp>
      <p:sp>
        <p:nvSpPr>
          <p:cNvPr id="3" name="Content Placeholder 2"/>
          <p:cNvSpPr>
            <a:spLocks noGrp="1"/>
          </p:cNvSpPr>
          <p:nvPr>
            <p:ph idx="1"/>
          </p:nvPr>
        </p:nvSpPr>
        <p:spPr/>
        <p:txBody>
          <a:bodyPr/>
          <a:lstStyle/>
          <a:p>
            <a:r>
              <a:rPr lang="en-US" sz="1800" dirty="0" smtClean="0"/>
              <a:t>Mineral dust particles act as efficient heterogeneous ice nuclei in the </a:t>
            </a:r>
            <a:r>
              <a:rPr lang="en-US" sz="1800" dirty="0" err="1" smtClean="0"/>
              <a:t>tropospheric</a:t>
            </a:r>
            <a:r>
              <a:rPr lang="en-US" sz="1800" dirty="0" smtClean="0"/>
              <a:t> mixed-phase clouds; Dust particles lifted to the cold cloud layer effectively glaciate </a:t>
            </a:r>
            <a:r>
              <a:rPr lang="en-US" sz="1800" dirty="0" err="1" smtClean="0"/>
              <a:t>supercooled</a:t>
            </a:r>
            <a:r>
              <a:rPr lang="en-US" sz="1800" dirty="0" smtClean="0"/>
              <a:t> cloud water.</a:t>
            </a:r>
          </a:p>
          <a:p>
            <a:r>
              <a:rPr lang="en-US" sz="1800" dirty="0" smtClean="0">
                <a:solidFill>
                  <a:srgbClr val="FF0000"/>
                </a:solidFill>
              </a:rPr>
              <a:t>2/3 of ice clouds </a:t>
            </a:r>
            <a:r>
              <a:rPr lang="en-US" sz="1800" dirty="0" smtClean="0"/>
              <a:t>formed due to pure dust and dust metallic oxides (observed residues in ice crystals); Relatively </a:t>
            </a:r>
            <a:r>
              <a:rPr lang="en-US" sz="1800" dirty="0" smtClean="0">
                <a:solidFill>
                  <a:srgbClr val="FF0000"/>
                </a:solidFill>
              </a:rPr>
              <a:t>small dust concentration </a:t>
            </a:r>
            <a:r>
              <a:rPr lang="en-US" sz="1800" dirty="0" smtClean="0"/>
              <a:t>needed; Mode of freezing: </a:t>
            </a:r>
            <a:r>
              <a:rPr lang="en-US" sz="1800" dirty="0" smtClean="0">
                <a:solidFill>
                  <a:srgbClr val="FF0000"/>
                </a:solidFill>
              </a:rPr>
              <a:t>heterogeneous </a:t>
            </a:r>
            <a:r>
              <a:rPr lang="en-US" sz="1800" dirty="0" smtClean="0"/>
              <a:t>(freezing in presence of aerosol).</a:t>
            </a:r>
            <a:endParaRPr lang="en-US" sz="1800" b="1" i="1" dirty="0" smtClean="0"/>
          </a:p>
          <a:p>
            <a:r>
              <a:rPr lang="en-US" sz="1800" b="1" dirty="0" smtClean="0"/>
              <a:t>In majority of today’s atmospheric numerical models is predefined value #IN=const=100m</a:t>
            </a:r>
            <a:r>
              <a:rPr lang="en-US" sz="1800" b="1" baseline="30000" dirty="0" smtClean="0"/>
              <a:t>-3</a:t>
            </a:r>
            <a:endParaRPr lang="en-US" sz="1800" b="1" dirty="0" smtClean="0"/>
          </a:p>
          <a:p>
            <a:r>
              <a:rPr lang="en-US" sz="1800" b="1" dirty="0" smtClean="0"/>
              <a:t>Dust model calculates the number of ice nuclei </a:t>
            </a:r>
            <a:r>
              <a:rPr lang="en-US" sz="1800" b="1" i="1" dirty="0" err="1" smtClean="0"/>
              <a:t>n</a:t>
            </a:r>
            <a:r>
              <a:rPr lang="en-US" sz="1800" b="1" i="1" baseline="-25000" dirty="0" err="1" smtClean="0"/>
              <a:t>IN</a:t>
            </a:r>
            <a:r>
              <a:rPr lang="en-US" sz="1800" b="1" dirty="0" smtClean="0"/>
              <a:t> originating from mineral dust.</a:t>
            </a:r>
          </a:p>
          <a:p>
            <a:pPr>
              <a:spcAft>
                <a:spcPts val="600"/>
              </a:spcAft>
            </a:pPr>
            <a:r>
              <a:rPr lang="en-US" sz="1800" dirty="0" smtClean="0"/>
              <a:t>Parameterization schemes:</a:t>
            </a:r>
          </a:p>
          <a:p>
            <a:r>
              <a:rPr lang="en-US" sz="1800" dirty="0" smtClean="0"/>
              <a:t>For the range of temperatures -35°C to -20°C: Immersion nucleation, </a:t>
            </a:r>
            <a:r>
              <a:rPr lang="en-US" sz="1800" dirty="0" err="1" smtClean="0"/>
              <a:t>DeMott</a:t>
            </a:r>
            <a:r>
              <a:rPr lang="en-US" sz="1800" dirty="0" smtClean="0"/>
              <a:t> et al. (2015)</a:t>
            </a:r>
          </a:p>
          <a:p>
            <a:r>
              <a:rPr lang="en-US" sz="1800" dirty="0" smtClean="0"/>
              <a:t>(number of dust particles with diameter larger than 0.5μm, obtained from prognostic variable dust concentration)</a:t>
            </a:r>
          </a:p>
          <a:p>
            <a:r>
              <a:rPr lang="en-US" sz="1800" dirty="0" smtClean="0"/>
              <a:t>For the range of temperatures -60°C to -35°C: Deposition nucleation, Steinke et al. (2015)</a:t>
            </a:r>
          </a:p>
          <a:p>
            <a:r>
              <a:rPr lang="en-US" sz="1800" dirty="0" smtClean="0"/>
              <a:t>(ice nucleation active surface linked to prognostic dust concentration)</a:t>
            </a:r>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#IN forecasts</a:t>
            </a:r>
            <a:endParaRPr lang="en-US" dirty="0"/>
          </a:p>
        </p:txBody>
      </p:sp>
      <p:sp>
        <p:nvSpPr>
          <p:cNvPr id="3" name="Content Placeholder 2"/>
          <p:cNvSpPr>
            <a:spLocks noGrp="1"/>
          </p:cNvSpPr>
          <p:nvPr>
            <p:ph idx="1"/>
          </p:nvPr>
        </p:nvSpPr>
        <p:spPr/>
        <p:txBody>
          <a:bodyPr/>
          <a:lstStyle/>
          <a:p>
            <a:r>
              <a:rPr lang="en-US" sz="2000" dirty="0" smtClean="0"/>
              <a:t>Operational capabilities of the methodology</a:t>
            </a:r>
          </a:p>
          <a:p>
            <a:r>
              <a:rPr lang="en-US" sz="2000" dirty="0" smtClean="0"/>
              <a:t>Experimental NMME-DREAM #IN predictions compared against SEVIRI IWP observations</a:t>
            </a:r>
          </a:p>
          <a:p>
            <a:r>
              <a:rPr lang="en-US" sz="2000" dirty="0" smtClean="0"/>
              <a:t>Posted daily at </a:t>
            </a:r>
            <a:r>
              <a:rPr lang="en-US" sz="2000" dirty="0" smtClean="0">
                <a:hlinkClick r:id="rId2"/>
              </a:rPr>
              <a:t>http://dream.ipb.ac.rs/ice_nucleation_forecast.html</a:t>
            </a:r>
            <a:r>
              <a:rPr lang="en-US" sz="2000" dirty="0" smtClean="0"/>
              <a:t> </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Also used in PRE-TECT campaign organized in the frame of GEO-CRADLE Horizon2020 project</a:t>
            </a:r>
          </a:p>
          <a:p>
            <a:endParaRPr lang="en-US" dirty="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8</a:t>
            </a:fld>
            <a:endParaRPr lang="el-GR" dirty="0"/>
          </a:p>
        </p:txBody>
      </p:sp>
      <p:pic>
        <p:nvPicPr>
          <p:cNvPr id="5" name="Image3"/>
          <p:cNvPicPr>
            <a:picLocks/>
          </p:cNvPicPr>
          <p:nvPr/>
        </p:nvPicPr>
        <p:blipFill>
          <a:blip r:embed="rId3" cstate="print">
            <a:alphaModFix/>
          </a:blip>
          <a:srcRect/>
          <a:stretch>
            <a:fillRect/>
          </a:stretch>
        </p:blipFill>
        <p:spPr>
          <a:xfrm>
            <a:off x="1993507" y="3240309"/>
            <a:ext cx="5181600" cy="2688619"/>
          </a:xfrm>
          <a:prstGeom prst="rect">
            <a:avLst/>
          </a:prstGeom>
          <a:noFill/>
          <a:ln>
            <a:noFill/>
            <a:prstDash/>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DREAMCLIMATE and health</a:t>
            </a:r>
            <a:endParaRPr lang="en-US" dirty="0"/>
          </a:p>
        </p:txBody>
      </p:sp>
      <p:sp>
        <p:nvSpPr>
          <p:cNvPr id="3" name="Content Placeholder 2"/>
          <p:cNvSpPr>
            <a:spLocks noGrp="1"/>
          </p:cNvSpPr>
          <p:nvPr>
            <p:ph idx="1"/>
          </p:nvPr>
        </p:nvSpPr>
        <p:spPr/>
        <p:txBody>
          <a:bodyPr/>
          <a:lstStyle/>
          <a:p>
            <a:r>
              <a:rPr lang="en-US" dirty="0" smtClean="0"/>
              <a:t>Epidemiological studies have related increased levels of atmospheric particulate matter to premature human mortality caused by cardiopulmonary disease and lung cancer. </a:t>
            </a:r>
          </a:p>
          <a:p>
            <a:endParaRPr lang="en-US" dirty="0" smtClean="0"/>
          </a:p>
          <a:p>
            <a:r>
              <a:rPr lang="en-US" dirty="0" smtClean="0"/>
              <a:t>Plan is to downscale the atmospheric-dust DREAM model to fine horizontal resolution of 5-10 km, covering wide North Africa, Southern Europe and Middle East regions.</a:t>
            </a:r>
          </a:p>
          <a:p>
            <a:endParaRPr lang="en-US" dirty="0" smtClean="0"/>
          </a:p>
          <a:p>
            <a:r>
              <a:rPr lang="en-US" dirty="0" smtClean="0"/>
              <a:t>DREAMCLIMATE will provide a 10 year climatology of dust concentration and we will use it to calculate human health impact function to estimate annual premature mortality due to airborne desert dust based on methodology used by </a:t>
            </a:r>
            <a:r>
              <a:rPr lang="en-US" dirty="0" err="1" smtClean="0"/>
              <a:t>Giannadaki</a:t>
            </a:r>
            <a:r>
              <a:rPr lang="en-US" dirty="0" smtClean="0"/>
              <a:t> et al. 2014.</a:t>
            </a:r>
          </a:p>
          <a:p>
            <a:endParaRPr lang="en-US" dirty="0" smtClean="0"/>
          </a:p>
        </p:txBody>
      </p:sp>
      <p:sp>
        <p:nvSpPr>
          <p:cNvPr id="4" name="Footer Placeholder 3"/>
          <p:cNvSpPr>
            <a:spLocks noGrp="1"/>
          </p:cNvSpPr>
          <p:nvPr>
            <p:ph type="ftr" sz="quarter" idx="10"/>
          </p:nvPr>
        </p:nvSpPr>
        <p:spPr/>
        <p:txBody>
          <a:bodyPr/>
          <a:lstStyle/>
          <a:p>
            <a:pPr>
              <a:defRPr/>
            </a:pPr>
            <a:r>
              <a:rPr lang="en-US" smtClean="0">
                <a:latin typeface="Calibri" charset="0"/>
                <a:ea typeface="Calibri" charset="0"/>
                <a:cs typeface="Calibri" charset="0"/>
              </a:rPr>
              <a:t>VI-SEEM REG CL, 11-13 Oct 2017 			</a:t>
            </a:r>
            <a:r>
              <a:rPr lang="en-US" smtClean="0"/>
              <a:t>					</a:t>
            </a:r>
            <a:fld id="{70F2B333-24EA-4DE2-9D5F-F92EB537375C}" type="slidenum">
              <a:rPr lang="el-GR" smtClean="0"/>
              <a:pPr>
                <a:defRPr/>
              </a:pPr>
              <a:t>9</a:t>
            </a:fld>
            <a:endParaRPr lang="el-GR" dirty="0"/>
          </a:p>
        </p:txBody>
      </p:sp>
    </p:spTree>
  </p:cSld>
  <p:clrMapOvr>
    <a:masterClrMapping/>
  </p:clrMapOvr>
</p:sld>
</file>

<file path=ppt/theme/theme1.xml><?xml version="1.0" encoding="utf-8"?>
<a:theme xmlns:a="http://schemas.openxmlformats.org/drawingml/2006/main" name="SEEGRID-ppt-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SEEGRID-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EGRID-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EGRID-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EGRID-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EGRID-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EGRID-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EGRID-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EGRID-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EGRID-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EGRID-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EGRID-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EGRID-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EGRID-ppt-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1397</TotalTime>
  <Words>3151</Words>
  <Application>Microsoft Office PowerPoint</Application>
  <PresentationFormat>A4 Paper (210x297 mm)</PresentationFormat>
  <Paragraphs>419</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SEEGRID-ppt-template</vt:lpstr>
      <vt:lpstr>Ecuación</vt:lpstr>
      <vt:lpstr>DREAMCLIMATE application usage</vt:lpstr>
      <vt:lpstr>Dust Regional Atmospheric Model - DREAM</vt:lpstr>
      <vt:lpstr>The DREAM model</vt:lpstr>
      <vt:lpstr>The DREAM model</vt:lpstr>
      <vt:lpstr>Motivation to study dust</vt:lpstr>
      <vt:lpstr>DREAM at IPB</vt:lpstr>
      <vt:lpstr>Ice Nucleation due to dust</vt:lpstr>
      <vt:lpstr>Operational #IN forecasts</vt:lpstr>
      <vt:lpstr>DREAMCLIMATE and health</vt:lpstr>
      <vt:lpstr>Preliminary results from dust effects on health study</vt:lpstr>
      <vt:lpstr>The DREAM code</vt:lpstr>
      <vt:lpstr>DREAMCLIMATE service</vt:lpstr>
      <vt:lpstr>DREAMCLIMATE service</vt:lpstr>
      <vt:lpstr>The DREAM model copyright</vt:lpstr>
      <vt:lpstr>DREAMCLIMATE dataset</vt:lpstr>
      <vt:lpstr>DREAMCLIMATE system structure</vt:lpstr>
      <vt:lpstr>Configuration of the model  - Configuration file</vt:lpstr>
      <vt:lpstr>Configuration of the model  - Configuration file</vt:lpstr>
      <vt:lpstr>The Setup and the static files</vt:lpstr>
      <vt:lpstr>Downloading and decoding of meteorological global forecast data</vt:lpstr>
      <vt:lpstr>Pre-processing</vt:lpstr>
      <vt:lpstr>Pre-processing binary outputs</vt:lpstr>
      <vt:lpstr>Governing dust equations</vt:lpstr>
      <vt:lpstr>Postprocessing and graphical outputs</vt:lpstr>
      <vt:lpstr>Using GrADS Data Files</vt:lpstr>
      <vt:lpstr>DLEV.ctl</vt:lpstr>
      <vt:lpstr>Configuration of the model – [ALLINC]</vt:lpstr>
      <vt:lpstr>Configuration of the model – [PARMETA]</vt:lpstr>
      <vt:lpstr>Slide 29</vt:lpstr>
    </vt:vector>
  </TitlesOfParts>
  <Company>edet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Title&gt; &lt;Presentation Subtitle&gt;</dc:title>
  <dc:creator>nvog</dc:creator>
  <cp:lastModifiedBy>luka</cp:lastModifiedBy>
  <cp:revision>558</cp:revision>
  <cp:lastPrinted>2016-01-29T13:21:48Z</cp:lastPrinted>
  <dcterms:created xsi:type="dcterms:W3CDTF">2004-04-29T08:03:52Z</dcterms:created>
  <dcterms:modified xsi:type="dcterms:W3CDTF">2017-10-10T23:51:12Z</dcterms:modified>
</cp:coreProperties>
</file>