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60" r:id="rId1"/>
  </p:sldMasterIdLst>
  <p:notesMasterIdLst>
    <p:notesMasterId r:id="rId77"/>
  </p:notesMasterIdLst>
  <p:sldIdLst>
    <p:sldId id="256" r:id="rId2"/>
    <p:sldId id="268" r:id="rId3"/>
    <p:sldId id="354" r:id="rId4"/>
    <p:sldId id="356" r:id="rId5"/>
    <p:sldId id="368" r:id="rId6"/>
    <p:sldId id="269" r:id="rId7"/>
    <p:sldId id="330" r:id="rId8"/>
    <p:sldId id="270" r:id="rId9"/>
    <p:sldId id="271" r:id="rId10"/>
    <p:sldId id="355" r:id="rId11"/>
    <p:sldId id="335" r:id="rId12"/>
    <p:sldId id="331" r:id="rId13"/>
    <p:sldId id="332" r:id="rId14"/>
    <p:sldId id="333" r:id="rId15"/>
    <p:sldId id="334" r:id="rId16"/>
    <p:sldId id="358" r:id="rId17"/>
    <p:sldId id="336" r:id="rId18"/>
    <p:sldId id="337" r:id="rId19"/>
    <p:sldId id="341" r:id="rId20"/>
    <p:sldId id="338" r:id="rId21"/>
    <p:sldId id="339" r:id="rId22"/>
    <p:sldId id="340" r:id="rId23"/>
    <p:sldId id="342" r:id="rId24"/>
    <p:sldId id="343" r:id="rId25"/>
    <p:sldId id="344" r:id="rId26"/>
    <p:sldId id="345" r:id="rId27"/>
    <p:sldId id="346" r:id="rId28"/>
    <p:sldId id="347" r:id="rId29"/>
    <p:sldId id="348" r:id="rId30"/>
    <p:sldId id="349" r:id="rId31"/>
    <p:sldId id="350" r:id="rId32"/>
    <p:sldId id="351" r:id="rId33"/>
    <p:sldId id="352" r:id="rId34"/>
    <p:sldId id="288" r:id="rId35"/>
    <p:sldId id="289" r:id="rId36"/>
    <p:sldId id="366" r:id="rId37"/>
    <p:sldId id="325" r:id="rId38"/>
    <p:sldId id="327" r:id="rId39"/>
    <p:sldId id="326" r:id="rId40"/>
    <p:sldId id="328" r:id="rId41"/>
    <p:sldId id="290" r:id="rId42"/>
    <p:sldId id="323" r:id="rId43"/>
    <p:sldId id="324" r:id="rId44"/>
    <p:sldId id="291" r:id="rId45"/>
    <p:sldId id="329" r:id="rId46"/>
    <p:sldId id="292" r:id="rId47"/>
    <p:sldId id="359" r:id="rId48"/>
    <p:sldId id="360" r:id="rId49"/>
    <p:sldId id="361" r:id="rId50"/>
    <p:sldId id="389" r:id="rId51"/>
    <p:sldId id="391" r:id="rId52"/>
    <p:sldId id="390" r:id="rId53"/>
    <p:sldId id="388" r:id="rId54"/>
    <p:sldId id="393" r:id="rId55"/>
    <p:sldId id="394" r:id="rId56"/>
    <p:sldId id="395" r:id="rId57"/>
    <p:sldId id="369" r:id="rId58"/>
    <p:sldId id="370" r:id="rId59"/>
    <p:sldId id="371" r:id="rId60"/>
    <p:sldId id="372" r:id="rId61"/>
    <p:sldId id="373" r:id="rId62"/>
    <p:sldId id="374" r:id="rId63"/>
    <p:sldId id="375" r:id="rId64"/>
    <p:sldId id="376" r:id="rId65"/>
    <p:sldId id="377" r:id="rId66"/>
    <p:sldId id="378" r:id="rId67"/>
    <p:sldId id="379" r:id="rId68"/>
    <p:sldId id="380" r:id="rId69"/>
    <p:sldId id="382" r:id="rId70"/>
    <p:sldId id="383" r:id="rId71"/>
    <p:sldId id="384" r:id="rId72"/>
    <p:sldId id="385" r:id="rId73"/>
    <p:sldId id="386" r:id="rId74"/>
    <p:sldId id="387" r:id="rId75"/>
    <p:sldId id="364" r:id="rId76"/>
  </p:sldIdLst>
  <p:sldSz cx="9144000" cy="6858000" type="screen4x3"/>
  <p:notesSz cx="6858000" cy="9144000"/>
  <p:defaultTextStyle>
    <a:defPPr>
      <a:defRPr lang="mk-M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3" autoAdjust="0"/>
    <p:restoredTop sz="94624" autoAdjust="0"/>
  </p:normalViewPr>
  <p:slideViewPr>
    <p:cSldViewPr>
      <p:cViewPr>
        <p:scale>
          <a:sx n="70" d="100"/>
          <a:sy n="70" d="100"/>
        </p:scale>
        <p:origin x="-2178" y="-894"/>
      </p:cViewPr>
      <p:guideLst>
        <p:guide orient="horz" pos="2160"/>
        <p:guide pos="2880"/>
      </p:guideLst>
    </p:cSldViewPr>
  </p:slideViewPr>
  <p:outlineViewPr>
    <p:cViewPr>
      <p:scale>
        <a:sx n="33" d="100"/>
        <a:sy n="33" d="100"/>
      </p:scale>
      <p:origin x="0" y="420"/>
    </p:cViewPr>
  </p:outlineViewPr>
  <p:notesTextViewPr>
    <p:cViewPr>
      <p:scale>
        <a:sx n="100" d="100"/>
        <a:sy n="100" d="100"/>
      </p:scale>
      <p:origin x="0" y="0"/>
    </p:cViewPr>
  </p:notesTextViewPr>
  <p:sorterViewPr>
    <p:cViewPr>
      <p:scale>
        <a:sx n="40" d="100"/>
        <a:sy n="40" d="100"/>
      </p:scale>
      <p:origin x="0" y="58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 Id="rId5" Type="http://schemas.openxmlformats.org/officeDocument/2006/relationships/image" Target="../media/image18.wmf"/><Relationship Id="rId4" Type="http://schemas.openxmlformats.org/officeDocument/2006/relationships/image" Target="../media/image17.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 Id="rId4" Type="http://schemas.openxmlformats.org/officeDocument/2006/relationships/image" Target="../media/image22.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 Id="rId5" Type="http://schemas.openxmlformats.org/officeDocument/2006/relationships/image" Target="../media/image27.wmf"/><Relationship Id="rId4" Type="http://schemas.openxmlformats.org/officeDocument/2006/relationships/image" Target="../media/image26.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16.wmf"/><Relationship Id="rId2" Type="http://schemas.openxmlformats.org/officeDocument/2006/relationships/image" Target="../media/image115.wmf"/><Relationship Id="rId1" Type="http://schemas.openxmlformats.org/officeDocument/2006/relationships/image" Target="../media/image114.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21.wmf"/><Relationship Id="rId2" Type="http://schemas.openxmlformats.org/officeDocument/2006/relationships/image" Target="../media/image120.wmf"/><Relationship Id="rId1" Type="http://schemas.openxmlformats.org/officeDocument/2006/relationships/image" Target="../media/image11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96E56E-0997-4B54-B888-91963CD077DF}" type="datetimeFigureOut">
              <a:rPr lang="en-US" smtClean="0"/>
              <a:pPr/>
              <a:t>10/4/2017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71FC70-0572-4B60-A7D6-A1C9FA24C127}" type="slidenum">
              <a:rPr lang="en-US" smtClean="0"/>
              <a:pPr/>
              <a:t>‹#›</a:t>
            </a:fld>
            <a:endParaRPr lang="en-US"/>
          </a:p>
        </p:txBody>
      </p:sp>
    </p:spTree>
    <p:extLst>
      <p:ext uri="{BB962C8B-B14F-4D97-AF65-F5344CB8AC3E}">
        <p14:creationId xmlns:p14="http://schemas.microsoft.com/office/powerpoint/2010/main" val="746295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71FC70-0572-4B60-A7D6-A1C9FA24C127}"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98D1680F-2811-425F-A942-4C7676F33FD5}" type="datetime1">
              <a:rPr lang="mk-MK" smtClean="0"/>
              <a:pPr/>
              <a:t>04.10.2017</a:t>
            </a:fld>
            <a:endParaRPr lang="mk-MK"/>
          </a:p>
        </p:txBody>
      </p:sp>
      <p:sp>
        <p:nvSpPr>
          <p:cNvPr id="19" name="Footer Placeholder 18"/>
          <p:cNvSpPr>
            <a:spLocks noGrp="1"/>
          </p:cNvSpPr>
          <p:nvPr>
            <p:ph type="ftr" sz="quarter" idx="11"/>
          </p:nvPr>
        </p:nvSpPr>
        <p:spPr/>
        <p:txBody>
          <a:bodyPr/>
          <a:lstStyle/>
          <a:p>
            <a:r>
              <a:rPr lang="en-US" smtClean="0"/>
              <a:t>VI-SEEM Life sciences and Climate national training event, Skopje, FINKI, 2016</a:t>
            </a:r>
            <a:endParaRPr lang="mk-MK"/>
          </a:p>
        </p:txBody>
      </p:sp>
      <p:sp>
        <p:nvSpPr>
          <p:cNvPr id="27" name="Slide Number Placeholder 26"/>
          <p:cNvSpPr>
            <a:spLocks noGrp="1"/>
          </p:cNvSpPr>
          <p:nvPr>
            <p:ph type="sldNum" sz="quarter" idx="12"/>
          </p:nvPr>
        </p:nvSpPr>
        <p:spPr/>
        <p:txBody>
          <a:bodyPr/>
          <a:lstStyle/>
          <a:p>
            <a:fld id="{11C414C6-61B9-42D4-8148-B5FC85D65F0A}" type="slidenum">
              <a:rPr lang="mk-MK" smtClean="0"/>
              <a:pPr/>
              <a:t>‹#›</a:t>
            </a:fld>
            <a:endParaRPr lang="mk-MK"/>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1A78ACF-EA48-4F18-B4D9-49778A3A2792}" type="datetime1">
              <a:rPr lang="mk-MK" smtClean="0"/>
              <a:pPr/>
              <a:t>04.10.2017</a:t>
            </a:fld>
            <a:endParaRPr lang="mk-MK"/>
          </a:p>
        </p:txBody>
      </p:sp>
      <p:sp>
        <p:nvSpPr>
          <p:cNvPr id="5" name="Footer Placeholder 4"/>
          <p:cNvSpPr>
            <a:spLocks noGrp="1"/>
          </p:cNvSpPr>
          <p:nvPr>
            <p:ph type="ftr" sz="quarter" idx="11"/>
          </p:nvPr>
        </p:nvSpPr>
        <p:spPr/>
        <p:txBody>
          <a:bodyPr/>
          <a:lstStyle/>
          <a:p>
            <a:r>
              <a:rPr lang="en-US" smtClean="0"/>
              <a:t>VI-SEEM Life sciences and Climate national training event, Skopje, FINKI, 2016</a:t>
            </a:r>
            <a:endParaRPr lang="mk-MK"/>
          </a:p>
        </p:txBody>
      </p:sp>
      <p:sp>
        <p:nvSpPr>
          <p:cNvPr id="6" name="Slide Number Placeholder 5"/>
          <p:cNvSpPr>
            <a:spLocks noGrp="1"/>
          </p:cNvSpPr>
          <p:nvPr>
            <p:ph type="sldNum" sz="quarter" idx="12"/>
          </p:nvPr>
        </p:nvSpPr>
        <p:spPr/>
        <p:txBody>
          <a:bodyPr/>
          <a:lstStyle/>
          <a:p>
            <a:fld id="{11C414C6-61B9-42D4-8148-B5FC85D65F0A}" type="slidenum">
              <a:rPr lang="mk-MK" smtClean="0"/>
              <a:pPr/>
              <a:t>‹#›</a:t>
            </a:fld>
            <a:endParaRPr lang="mk-M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B95D6D2-5974-4CD6-A7AC-95DD8B1556FE}" type="datetime1">
              <a:rPr lang="mk-MK" smtClean="0"/>
              <a:pPr/>
              <a:t>04.10.2017</a:t>
            </a:fld>
            <a:endParaRPr lang="mk-MK"/>
          </a:p>
        </p:txBody>
      </p:sp>
      <p:sp>
        <p:nvSpPr>
          <p:cNvPr id="5" name="Footer Placeholder 4"/>
          <p:cNvSpPr>
            <a:spLocks noGrp="1"/>
          </p:cNvSpPr>
          <p:nvPr>
            <p:ph type="ftr" sz="quarter" idx="11"/>
          </p:nvPr>
        </p:nvSpPr>
        <p:spPr/>
        <p:txBody>
          <a:bodyPr/>
          <a:lstStyle/>
          <a:p>
            <a:r>
              <a:rPr lang="en-US" smtClean="0"/>
              <a:t>VI-SEEM Life sciences and Climate national training event, Skopje, FINKI, 2016</a:t>
            </a:r>
            <a:endParaRPr lang="mk-MK"/>
          </a:p>
        </p:txBody>
      </p:sp>
      <p:sp>
        <p:nvSpPr>
          <p:cNvPr id="6" name="Slide Number Placeholder 5"/>
          <p:cNvSpPr>
            <a:spLocks noGrp="1"/>
          </p:cNvSpPr>
          <p:nvPr>
            <p:ph type="sldNum" sz="quarter" idx="12"/>
          </p:nvPr>
        </p:nvSpPr>
        <p:spPr/>
        <p:txBody>
          <a:bodyPr/>
          <a:lstStyle/>
          <a:p>
            <a:fld id="{11C414C6-61B9-42D4-8148-B5FC85D65F0A}" type="slidenum">
              <a:rPr lang="mk-MK" smtClean="0"/>
              <a:pPr/>
              <a:t>‹#›</a:t>
            </a:fld>
            <a:endParaRPr lang="mk-MK"/>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 Conten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lang="en-US"/>
          </a:p>
        </p:txBody>
      </p:sp>
      <p:sp>
        <p:nvSpPr>
          <p:cNvPr id="5" name="Content Placeholder 4"/>
          <p:cNvSpPr>
            <a:spLocks noGrp="1"/>
          </p:cNvSpPr>
          <p:nvPr>
            <p:ph sz="quarter" idx="14"/>
          </p:nvPr>
        </p:nvSpPr>
        <p:spPr>
          <a:xfrm>
            <a:off x="365760" y="1645920"/>
            <a:ext cx="8326438" cy="4389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1"/>
          <p:cNvSpPr>
            <a:spLocks noGrp="1"/>
          </p:cNvSpPr>
          <p:nvPr>
            <p:ph type="sldNum" sz="quarter" idx="15"/>
          </p:nvPr>
        </p:nvSpPr>
        <p:spPr/>
        <p:txBody>
          <a:bodyPr/>
          <a:lstStyle>
            <a:lvl1pPr>
              <a:defRPr/>
            </a:lvl1pPr>
          </a:lstStyle>
          <a:p>
            <a:pPr>
              <a:defRPr/>
            </a:pPr>
            <a:fld id="{8DC78881-7FA4-48E8-826A-4D96C543ABE3}"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B40BAB-2846-441A-A59B-4D16BEB26448}" type="datetime1">
              <a:rPr lang="mk-MK" smtClean="0"/>
              <a:pPr/>
              <a:t>04.10.2017</a:t>
            </a:fld>
            <a:endParaRPr lang="mk-MK"/>
          </a:p>
        </p:txBody>
      </p:sp>
      <p:sp>
        <p:nvSpPr>
          <p:cNvPr id="5" name="Footer Placeholder 4"/>
          <p:cNvSpPr>
            <a:spLocks noGrp="1"/>
          </p:cNvSpPr>
          <p:nvPr>
            <p:ph type="ftr" sz="quarter" idx="11"/>
          </p:nvPr>
        </p:nvSpPr>
        <p:spPr/>
        <p:txBody>
          <a:bodyPr/>
          <a:lstStyle/>
          <a:p>
            <a:r>
              <a:rPr lang="en-US" smtClean="0"/>
              <a:t>VI-SEEM Life sciences and Climate national training event, Skopje, FINKI, 2016</a:t>
            </a:r>
            <a:endParaRPr lang="mk-MK"/>
          </a:p>
        </p:txBody>
      </p:sp>
      <p:sp>
        <p:nvSpPr>
          <p:cNvPr id="6" name="Slide Number Placeholder 5"/>
          <p:cNvSpPr>
            <a:spLocks noGrp="1"/>
          </p:cNvSpPr>
          <p:nvPr>
            <p:ph type="sldNum" sz="quarter" idx="12"/>
          </p:nvPr>
        </p:nvSpPr>
        <p:spPr/>
        <p:txBody>
          <a:bodyPr/>
          <a:lstStyle/>
          <a:p>
            <a:fld id="{11C414C6-61B9-42D4-8148-B5FC85D65F0A}" type="slidenum">
              <a:rPr lang="mk-MK" smtClean="0"/>
              <a:pPr/>
              <a:t>‹#›</a:t>
            </a:fld>
            <a:endParaRPr lang="mk-M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175778F-18E5-40E5-A3E2-CC887BF5635C}" type="datetime1">
              <a:rPr lang="mk-MK" smtClean="0"/>
              <a:pPr/>
              <a:t>04.10.2017</a:t>
            </a:fld>
            <a:endParaRPr lang="mk-MK"/>
          </a:p>
        </p:txBody>
      </p:sp>
      <p:sp>
        <p:nvSpPr>
          <p:cNvPr id="5" name="Footer Placeholder 4"/>
          <p:cNvSpPr>
            <a:spLocks noGrp="1"/>
          </p:cNvSpPr>
          <p:nvPr>
            <p:ph type="ftr" sz="quarter" idx="11"/>
          </p:nvPr>
        </p:nvSpPr>
        <p:spPr/>
        <p:txBody>
          <a:bodyPr/>
          <a:lstStyle/>
          <a:p>
            <a:r>
              <a:rPr lang="en-US" smtClean="0"/>
              <a:t>VI-SEEM Life sciences and Climate national training event, Skopje, FINKI, 2016</a:t>
            </a:r>
            <a:endParaRPr lang="mk-MK"/>
          </a:p>
        </p:txBody>
      </p:sp>
      <p:sp>
        <p:nvSpPr>
          <p:cNvPr id="6" name="Slide Number Placeholder 5"/>
          <p:cNvSpPr>
            <a:spLocks noGrp="1"/>
          </p:cNvSpPr>
          <p:nvPr>
            <p:ph type="sldNum" sz="quarter" idx="12"/>
          </p:nvPr>
        </p:nvSpPr>
        <p:spPr/>
        <p:txBody>
          <a:bodyPr/>
          <a:lstStyle/>
          <a:p>
            <a:fld id="{11C414C6-61B9-42D4-8148-B5FC85D65F0A}" type="slidenum">
              <a:rPr lang="mk-MK" smtClean="0"/>
              <a:pPr/>
              <a:t>‹#›</a:t>
            </a:fld>
            <a:endParaRPr lang="mk-MK"/>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4A3FD16-29DE-4D16-945E-48D935C55E96}" type="datetime1">
              <a:rPr lang="mk-MK" smtClean="0"/>
              <a:pPr/>
              <a:t>04.10.2017</a:t>
            </a:fld>
            <a:endParaRPr lang="mk-MK"/>
          </a:p>
        </p:txBody>
      </p:sp>
      <p:sp>
        <p:nvSpPr>
          <p:cNvPr id="6" name="Footer Placeholder 5"/>
          <p:cNvSpPr>
            <a:spLocks noGrp="1"/>
          </p:cNvSpPr>
          <p:nvPr>
            <p:ph type="ftr" sz="quarter" idx="11"/>
          </p:nvPr>
        </p:nvSpPr>
        <p:spPr/>
        <p:txBody>
          <a:bodyPr/>
          <a:lstStyle/>
          <a:p>
            <a:r>
              <a:rPr lang="en-US" smtClean="0"/>
              <a:t>VI-SEEM Life sciences and Climate national training event, Skopje, FINKI, 2016</a:t>
            </a:r>
            <a:endParaRPr lang="mk-MK"/>
          </a:p>
        </p:txBody>
      </p:sp>
      <p:sp>
        <p:nvSpPr>
          <p:cNvPr id="7" name="Slide Number Placeholder 6"/>
          <p:cNvSpPr>
            <a:spLocks noGrp="1"/>
          </p:cNvSpPr>
          <p:nvPr>
            <p:ph type="sldNum" sz="quarter" idx="12"/>
          </p:nvPr>
        </p:nvSpPr>
        <p:spPr/>
        <p:txBody>
          <a:bodyPr/>
          <a:lstStyle/>
          <a:p>
            <a:fld id="{11C414C6-61B9-42D4-8148-B5FC85D65F0A}" type="slidenum">
              <a:rPr lang="mk-MK" smtClean="0"/>
              <a:pPr/>
              <a:t>‹#›</a:t>
            </a:fld>
            <a:endParaRPr lang="mk-M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9D8B16E-7CFD-4189-9CAA-26AB2EFCF290}" type="datetime1">
              <a:rPr lang="mk-MK" smtClean="0"/>
              <a:pPr/>
              <a:t>04.10.2017</a:t>
            </a:fld>
            <a:endParaRPr lang="mk-MK"/>
          </a:p>
        </p:txBody>
      </p:sp>
      <p:sp>
        <p:nvSpPr>
          <p:cNvPr id="8" name="Footer Placeholder 7"/>
          <p:cNvSpPr>
            <a:spLocks noGrp="1"/>
          </p:cNvSpPr>
          <p:nvPr>
            <p:ph type="ftr" sz="quarter" idx="11"/>
          </p:nvPr>
        </p:nvSpPr>
        <p:spPr/>
        <p:txBody>
          <a:bodyPr/>
          <a:lstStyle/>
          <a:p>
            <a:r>
              <a:rPr lang="en-US" smtClean="0"/>
              <a:t>VI-SEEM Life sciences and Climate national training event, Skopje, FINKI, 2016</a:t>
            </a:r>
            <a:endParaRPr lang="mk-MK"/>
          </a:p>
        </p:txBody>
      </p:sp>
      <p:sp>
        <p:nvSpPr>
          <p:cNvPr id="9" name="Slide Number Placeholder 8"/>
          <p:cNvSpPr>
            <a:spLocks noGrp="1"/>
          </p:cNvSpPr>
          <p:nvPr>
            <p:ph type="sldNum" sz="quarter" idx="12"/>
          </p:nvPr>
        </p:nvSpPr>
        <p:spPr/>
        <p:txBody>
          <a:bodyPr/>
          <a:lstStyle/>
          <a:p>
            <a:fld id="{11C414C6-61B9-42D4-8148-B5FC85D65F0A}" type="slidenum">
              <a:rPr lang="mk-MK" smtClean="0"/>
              <a:pPr/>
              <a:t>‹#›</a:t>
            </a:fld>
            <a:endParaRPr lang="mk-M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ECA4652-37F0-42B0-AC40-2EFC545E69C4}" type="datetime1">
              <a:rPr lang="mk-MK" smtClean="0"/>
              <a:pPr/>
              <a:t>04.10.2017</a:t>
            </a:fld>
            <a:endParaRPr lang="mk-MK"/>
          </a:p>
        </p:txBody>
      </p:sp>
      <p:sp>
        <p:nvSpPr>
          <p:cNvPr id="4" name="Footer Placeholder 3"/>
          <p:cNvSpPr>
            <a:spLocks noGrp="1"/>
          </p:cNvSpPr>
          <p:nvPr>
            <p:ph type="ftr" sz="quarter" idx="11"/>
          </p:nvPr>
        </p:nvSpPr>
        <p:spPr/>
        <p:txBody>
          <a:bodyPr/>
          <a:lstStyle/>
          <a:p>
            <a:r>
              <a:rPr lang="en-US" smtClean="0"/>
              <a:t>VI-SEEM Life sciences and Climate national training event, Skopje, FINKI, 2016</a:t>
            </a:r>
            <a:endParaRPr lang="mk-MK"/>
          </a:p>
        </p:txBody>
      </p:sp>
      <p:sp>
        <p:nvSpPr>
          <p:cNvPr id="5" name="Slide Number Placeholder 4"/>
          <p:cNvSpPr>
            <a:spLocks noGrp="1"/>
          </p:cNvSpPr>
          <p:nvPr>
            <p:ph type="sldNum" sz="quarter" idx="12"/>
          </p:nvPr>
        </p:nvSpPr>
        <p:spPr/>
        <p:txBody>
          <a:bodyPr/>
          <a:lstStyle/>
          <a:p>
            <a:fld id="{11C414C6-61B9-42D4-8148-B5FC85D65F0A}" type="slidenum">
              <a:rPr lang="mk-MK" smtClean="0"/>
              <a:pPr/>
              <a:t>‹#›</a:t>
            </a:fld>
            <a:endParaRPr lang="mk-M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407EDE-9345-4E11-A3D5-120289E9579B}" type="datetime1">
              <a:rPr lang="mk-MK" smtClean="0"/>
              <a:pPr/>
              <a:t>04.10.2017</a:t>
            </a:fld>
            <a:endParaRPr lang="mk-MK"/>
          </a:p>
        </p:txBody>
      </p:sp>
      <p:sp>
        <p:nvSpPr>
          <p:cNvPr id="3" name="Footer Placeholder 2"/>
          <p:cNvSpPr>
            <a:spLocks noGrp="1"/>
          </p:cNvSpPr>
          <p:nvPr>
            <p:ph type="ftr" sz="quarter" idx="11"/>
          </p:nvPr>
        </p:nvSpPr>
        <p:spPr/>
        <p:txBody>
          <a:bodyPr/>
          <a:lstStyle/>
          <a:p>
            <a:r>
              <a:rPr lang="en-US" smtClean="0"/>
              <a:t>VI-SEEM Life sciences and Climate national training event, Skopje, FINKI, 2016</a:t>
            </a:r>
            <a:endParaRPr lang="mk-MK"/>
          </a:p>
        </p:txBody>
      </p:sp>
      <p:sp>
        <p:nvSpPr>
          <p:cNvPr id="4" name="Slide Number Placeholder 3"/>
          <p:cNvSpPr>
            <a:spLocks noGrp="1"/>
          </p:cNvSpPr>
          <p:nvPr>
            <p:ph type="sldNum" sz="quarter" idx="12"/>
          </p:nvPr>
        </p:nvSpPr>
        <p:spPr/>
        <p:txBody>
          <a:bodyPr/>
          <a:lstStyle/>
          <a:p>
            <a:fld id="{11C414C6-61B9-42D4-8148-B5FC85D65F0A}" type="slidenum">
              <a:rPr lang="mk-MK" smtClean="0"/>
              <a:pPr/>
              <a:t>‹#›</a:t>
            </a:fld>
            <a:endParaRPr lang="mk-M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2B4A9FF-D5E0-478F-BE30-89812A0ADD47}" type="datetime1">
              <a:rPr lang="mk-MK" smtClean="0"/>
              <a:pPr/>
              <a:t>04.10.2017</a:t>
            </a:fld>
            <a:endParaRPr lang="mk-MK"/>
          </a:p>
        </p:txBody>
      </p:sp>
      <p:sp>
        <p:nvSpPr>
          <p:cNvPr id="6" name="Footer Placeholder 5"/>
          <p:cNvSpPr>
            <a:spLocks noGrp="1"/>
          </p:cNvSpPr>
          <p:nvPr>
            <p:ph type="ftr" sz="quarter" idx="11"/>
          </p:nvPr>
        </p:nvSpPr>
        <p:spPr/>
        <p:txBody>
          <a:bodyPr/>
          <a:lstStyle/>
          <a:p>
            <a:r>
              <a:rPr lang="en-US" smtClean="0"/>
              <a:t>VI-SEEM Life sciences and Climate national training event, Skopje, FINKI, 2016</a:t>
            </a:r>
            <a:endParaRPr lang="mk-MK"/>
          </a:p>
        </p:txBody>
      </p:sp>
      <p:sp>
        <p:nvSpPr>
          <p:cNvPr id="7" name="Slide Number Placeholder 6"/>
          <p:cNvSpPr>
            <a:spLocks noGrp="1"/>
          </p:cNvSpPr>
          <p:nvPr>
            <p:ph type="sldNum" sz="quarter" idx="12"/>
          </p:nvPr>
        </p:nvSpPr>
        <p:spPr/>
        <p:txBody>
          <a:bodyPr/>
          <a:lstStyle/>
          <a:p>
            <a:fld id="{11C414C6-61B9-42D4-8148-B5FC85D65F0A}" type="slidenum">
              <a:rPr lang="mk-MK" smtClean="0"/>
              <a:pPr/>
              <a:t>‹#›</a:t>
            </a:fld>
            <a:endParaRPr lang="mk-M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E049657-9C76-47BB-BD49-F41B4740E7D3}" type="datetime1">
              <a:rPr lang="mk-MK" smtClean="0"/>
              <a:pPr/>
              <a:t>04.10.2017</a:t>
            </a:fld>
            <a:endParaRPr lang="mk-MK"/>
          </a:p>
        </p:txBody>
      </p:sp>
      <p:sp>
        <p:nvSpPr>
          <p:cNvPr id="6" name="Footer Placeholder 5"/>
          <p:cNvSpPr>
            <a:spLocks noGrp="1"/>
          </p:cNvSpPr>
          <p:nvPr>
            <p:ph type="ftr" sz="quarter" idx="11"/>
          </p:nvPr>
        </p:nvSpPr>
        <p:spPr/>
        <p:txBody>
          <a:bodyPr/>
          <a:lstStyle/>
          <a:p>
            <a:r>
              <a:rPr lang="en-US" smtClean="0"/>
              <a:t>VI-SEEM Life sciences and Climate national training event, Skopje, FINKI, 2016</a:t>
            </a:r>
            <a:endParaRPr lang="mk-MK"/>
          </a:p>
        </p:txBody>
      </p:sp>
      <p:sp>
        <p:nvSpPr>
          <p:cNvPr id="7" name="Slide Number Placeholder 6"/>
          <p:cNvSpPr>
            <a:spLocks noGrp="1"/>
          </p:cNvSpPr>
          <p:nvPr>
            <p:ph type="sldNum" sz="quarter" idx="12"/>
          </p:nvPr>
        </p:nvSpPr>
        <p:spPr>
          <a:xfrm>
            <a:off x="8077200" y="6356350"/>
            <a:ext cx="609600" cy="365125"/>
          </a:xfrm>
        </p:spPr>
        <p:txBody>
          <a:bodyPr/>
          <a:lstStyle/>
          <a:p>
            <a:fld id="{11C414C6-61B9-42D4-8148-B5FC85D65F0A}" type="slidenum">
              <a:rPr lang="mk-MK" smtClean="0"/>
              <a:pPr/>
              <a:t>‹#›</a:t>
            </a:fld>
            <a:endParaRPr lang="mk-MK"/>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DD90DB1-1B30-4F8F-A5EA-F0DE7FADBB7F}" type="datetime1">
              <a:rPr lang="mk-MK" smtClean="0"/>
              <a:pPr/>
              <a:t>04.10.2017</a:t>
            </a:fld>
            <a:endParaRPr lang="mk-MK"/>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smtClean="0"/>
              <a:t>VI-SEEM Life sciences and Climate national training event, Skopje, FINKI, 2016</a:t>
            </a:r>
            <a:endParaRPr lang="mk-MK"/>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1C414C6-61B9-42D4-8148-B5FC85D65F0A}" type="slidenum">
              <a:rPr lang="mk-MK" smtClean="0"/>
              <a:pPr/>
              <a:t>‹#›</a:t>
            </a:fld>
            <a:endParaRPr lang="mk-MK"/>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ljupcop@pmf.ukim.m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2.wmf"/><Relationship Id="rId5" Type="http://schemas.openxmlformats.org/officeDocument/2006/relationships/oleObject" Target="../embeddings/oleObject2.bin"/><Relationship Id="rId4" Type="http://schemas.openxmlformats.org/officeDocument/2006/relationships/image" Target="../media/image11.wmf"/></Relationships>
</file>

<file path=ppt/slides/_rels/slide13.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oleObject" Target="../embeddings/oleObject4.bin"/><Relationship Id="rId7" Type="http://schemas.openxmlformats.org/officeDocument/2006/relationships/oleObject" Target="../embeddings/oleObject6.bin"/><Relationship Id="rId12" Type="http://schemas.openxmlformats.org/officeDocument/2006/relationships/image" Target="../media/image18.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5.wmf"/><Relationship Id="rId11" Type="http://schemas.openxmlformats.org/officeDocument/2006/relationships/oleObject" Target="../embeddings/oleObject8.bin"/><Relationship Id="rId5" Type="http://schemas.openxmlformats.org/officeDocument/2006/relationships/oleObject" Target="../embeddings/oleObject5.bin"/><Relationship Id="rId10" Type="http://schemas.openxmlformats.org/officeDocument/2006/relationships/image" Target="../media/image17.wmf"/><Relationship Id="rId4" Type="http://schemas.openxmlformats.org/officeDocument/2006/relationships/image" Target="../media/image14.wmf"/><Relationship Id="rId9" Type="http://schemas.openxmlformats.org/officeDocument/2006/relationships/oleObject" Target="../embeddings/oleObject7.bin"/></Relationships>
</file>

<file path=ppt/slides/_rels/slide14.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oleObject" Target="../embeddings/oleObject9.bin"/><Relationship Id="rId7"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20.wmf"/><Relationship Id="rId5" Type="http://schemas.openxmlformats.org/officeDocument/2006/relationships/oleObject" Target="../embeddings/oleObject10.bin"/><Relationship Id="rId10" Type="http://schemas.openxmlformats.org/officeDocument/2006/relationships/image" Target="../media/image22.wmf"/><Relationship Id="rId4" Type="http://schemas.openxmlformats.org/officeDocument/2006/relationships/image" Target="../media/image19.wmf"/><Relationship Id="rId9" Type="http://schemas.openxmlformats.org/officeDocument/2006/relationships/oleObject" Target="../embeddings/oleObject12.bin"/></Relationships>
</file>

<file path=ppt/slides/_rels/slide15.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oleObject" Target="../embeddings/oleObject13.bin"/><Relationship Id="rId7" Type="http://schemas.openxmlformats.org/officeDocument/2006/relationships/oleObject" Target="../embeddings/oleObject15.bin"/><Relationship Id="rId12" Type="http://schemas.openxmlformats.org/officeDocument/2006/relationships/image" Target="../media/image27.w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24.wmf"/><Relationship Id="rId11" Type="http://schemas.openxmlformats.org/officeDocument/2006/relationships/oleObject" Target="../embeddings/oleObject17.bin"/><Relationship Id="rId5" Type="http://schemas.openxmlformats.org/officeDocument/2006/relationships/oleObject" Target="../embeddings/oleObject14.bin"/><Relationship Id="rId10" Type="http://schemas.openxmlformats.org/officeDocument/2006/relationships/image" Target="../media/image26.wmf"/><Relationship Id="rId4" Type="http://schemas.openxmlformats.org/officeDocument/2006/relationships/image" Target="../media/image23.wmf"/><Relationship Id="rId9" Type="http://schemas.openxmlformats.org/officeDocument/2006/relationships/oleObject" Target="../embeddings/oleObject16.bin"/></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2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2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image" Target="../media/image60.png"/><Relationship Id="rId1" Type="http://schemas.openxmlformats.org/officeDocument/2006/relationships/slideLayout" Target="../slideLayouts/slideLayout7.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27.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7.xml"/><Relationship Id="rId6" Type="http://schemas.openxmlformats.org/officeDocument/2006/relationships/image" Target="../media/image87.png"/><Relationship Id="rId5" Type="http://schemas.openxmlformats.org/officeDocument/2006/relationships/image" Target="../media/image81.jpeg"/><Relationship Id="rId4" Type="http://schemas.openxmlformats.org/officeDocument/2006/relationships/image" Target="../media/image86.png"/></Relationships>
</file>

<file path=ppt/slides/_rels/slide41.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7.xml"/><Relationship Id="rId4" Type="http://schemas.openxmlformats.org/officeDocument/2006/relationships/image" Target="../media/image90.png"/></Relationships>
</file>

<file path=ppt/slides/_rels/slide42.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110.emf"/><Relationship Id="rId2" Type="http://schemas.openxmlformats.org/officeDocument/2006/relationships/image" Target="../media/image109.emf"/><Relationship Id="rId1" Type="http://schemas.openxmlformats.org/officeDocument/2006/relationships/slideLayout" Target="../slideLayouts/slideLayout13.xml"/><Relationship Id="rId5" Type="http://schemas.openxmlformats.org/officeDocument/2006/relationships/image" Target="../media/image112.png"/><Relationship Id="rId4" Type="http://schemas.openxmlformats.org/officeDocument/2006/relationships/image" Target="../media/image111.png"/></Relationships>
</file>

<file path=ppt/slides/_rels/slide59.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8" Type="http://schemas.openxmlformats.org/officeDocument/2006/relationships/image" Target="../media/image116.wmf"/><Relationship Id="rId3" Type="http://schemas.openxmlformats.org/officeDocument/2006/relationships/oleObject" Target="../embeddings/oleObject18.bin"/><Relationship Id="rId7" Type="http://schemas.openxmlformats.org/officeDocument/2006/relationships/oleObject" Target="../embeddings/oleObject20.bin"/><Relationship Id="rId2" Type="http://schemas.openxmlformats.org/officeDocument/2006/relationships/slideLayout" Target="../slideLayouts/slideLayout13.xml"/><Relationship Id="rId1" Type="http://schemas.openxmlformats.org/officeDocument/2006/relationships/vmlDrawing" Target="../drawings/vmlDrawing5.vml"/><Relationship Id="rId6" Type="http://schemas.openxmlformats.org/officeDocument/2006/relationships/image" Target="../media/image115.wmf"/><Relationship Id="rId5" Type="http://schemas.openxmlformats.org/officeDocument/2006/relationships/oleObject" Target="../embeddings/oleObject19.bin"/><Relationship Id="rId4" Type="http://schemas.openxmlformats.org/officeDocument/2006/relationships/image" Target="../media/image114.wmf"/></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image" Target="../media/image117.emf"/><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image" Target="../media/image118.emf"/><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8" Type="http://schemas.openxmlformats.org/officeDocument/2006/relationships/image" Target="../media/image121.wmf"/><Relationship Id="rId3" Type="http://schemas.openxmlformats.org/officeDocument/2006/relationships/oleObject" Target="../embeddings/oleObject21.bin"/><Relationship Id="rId7" Type="http://schemas.openxmlformats.org/officeDocument/2006/relationships/oleObject" Target="../embeddings/oleObject23.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120.wmf"/><Relationship Id="rId5" Type="http://schemas.openxmlformats.org/officeDocument/2006/relationships/oleObject" Target="../embeddings/oleObject22.bin"/><Relationship Id="rId4" Type="http://schemas.openxmlformats.org/officeDocument/2006/relationships/image" Target="../media/image119.wmf"/></Relationships>
</file>

<file path=ppt/slides/_rels/slide72.xml.rels><?xml version="1.0" encoding="UTF-8" standalone="yes"?>
<Relationships xmlns="http://schemas.openxmlformats.org/package/2006/relationships"><Relationship Id="rId3" Type="http://schemas.openxmlformats.org/officeDocument/2006/relationships/image" Target="../media/image123.emf"/><Relationship Id="rId2" Type="http://schemas.openxmlformats.org/officeDocument/2006/relationships/image" Target="../media/image122.emf"/><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125.emf"/><Relationship Id="rId2" Type="http://schemas.openxmlformats.org/officeDocument/2006/relationships/image" Target="../media/image124.emf"/><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127.jpeg"/><Relationship Id="rId2" Type="http://schemas.openxmlformats.org/officeDocument/2006/relationships/image" Target="../media/image126.jpeg"/><Relationship Id="rId1" Type="http://schemas.openxmlformats.org/officeDocument/2006/relationships/slideLayout" Target="../slideLayouts/slideLayout2.xml"/><Relationship Id="rId4" Type="http://schemas.openxmlformats.org/officeDocument/2006/relationships/image" Target="../media/image128.jpeg"/></Relationships>
</file>

<file path=ppt/slides/_rels/slide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9653" y="1916832"/>
            <a:ext cx="7704856" cy="1251520"/>
          </a:xfrm>
        </p:spPr>
        <p:txBody>
          <a:bodyPr>
            <a:noAutofit/>
          </a:bodyPr>
          <a:lstStyle/>
          <a:p>
            <a:r>
              <a:rPr lang="en-US" sz="4000" dirty="0"/>
              <a:t>Efficient exact computations </a:t>
            </a:r>
            <a:r>
              <a:rPr lang="en-US" sz="4000" dirty="0" smtClean="0"/>
              <a:t>of </a:t>
            </a:r>
            <a:r>
              <a:rPr lang="en-US" sz="4000" dirty="0" err="1" smtClean="0"/>
              <a:t>anharmonic</a:t>
            </a:r>
            <a:r>
              <a:rPr lang="en-US" sz="4000" dirty="0" smtClean="0"/>
              <a:t> X-Y stretching frequencies for </a:t>
            </a:r>
            <a:r>
              <a:rPr lang="en-US" sz="4000" dirty="0"/>
              <a:t>molecular species relevant to atmospheric chemistry, climate science and drug delivery</a:t>
            </a:r>
            <a:endParaRPr lang="mk-MK" sz="4000" dirty="0"/>
          </a:p>
        </p:txBody>
      </p:sp>
      <p:sp>
        <p:nvSpPr>
          <p:cNvPr id="6" name="Rectangle 3"/>
          <p:cNvSpPr txBox="1">
            <a:spLocks noChangeArrowheads="1"/>
          </p:cNvSpPr>
          <p:nvPr/>
        </p:nvSpPr>
        <p:spPr bwMode="auto">
          <a:xfrm>
            <a:off x="251520" y="3501008"/>
            <a:ext cx="8501122" cy="2000264"/>
          </a:xfrm>
          <a:prstGeom prst="rect">
            <a:avLst/>
          </a:prstGeom>
          <a:noFill/>
          <a:ln w="9525">
            <a:noFill/>
            <a:miter lim="800000"/>
            <a:headEnd/>
            <a:tailEnd/>
          </a:ln>
        </p:spPr>
        <p:txBody>
          <a:bodyPr>
            <a:normAutofit/>
          </a:bodyPr>
          <a:lstStyle/>
          <a:p>
            <a:pPr algn="ctr" fontAlgn="auto">
              <a:spcBef>
                <a:spcPct val="20000"/>
              </a:spcBef>
              <a:spcAft>
                <a:spcPts val="0"/>
              </a:spcAft>
              <a:buFont typeface="Arial" pitchFamily="34" charset="0"/>
              <a:buNone/>
              <a:defRPr/>
            </a:pPr>
            <a:r>
              <a:rPr lang="en-US" sz="2000" b="1" dirty="0" err="1" smtClean="0">
                <a:latin typeface="+mn-lt"/>
              </a:rPr>
              <a:t>Ljupčo</a:t>
            </a:r>
            <a:r>
              <a:rPr lang="en-US" sz="2000" b="1" dirty="0" smtClean="0">
                <a:latin typeface="+mn-lt"/>
              </a:rPr>
              <a:t> </a:t>
            </a:r>
            <a:r>
              <a:rPr lang="en-US" sz="2000" b="1" dirty="0" err="1" smtClean="0">
                <a:latin typeface="+mn-lt"/>
              </a:rPr>
              <a:t>Pejov</a:t>
            </a:r>
            <a:r>
              <a:rPr lang="en-US" sz="2000" b="1" dirty="0">
                <a:latin typeface="+mn-lt"/>
              </a:rPr>
              <a:t/>
            </a:r>
            <a:br>
              <a:rPr lang="en-US" sz="2000" b="1" dirty="0">
                <a:latin typeface="+mn-lt"/>
              </a:rPr>
            </a:br>
            <a:r>
              <a:rPr lang="en-US" sz="2000" b="1" dirty="0" smtClean="0">
                <a:latin typeface="+mn-lt"/>
                <a:hlinkClick r:id="rId3"/>
              </a:rPr>
              <a:t>ljupcop@pmf.ukim.mk</a:t>
            </a:r>
            <a:endParaRPr lang="en-US" sz="2000" b="1" dirty="0">
              <a:latin typeface="+mn-lt"/>
            </a:endParaRPr>
          </a:p>
          <a:p>
            <a:pPr algn="ctr" fontAlgn="auto">
              <a:spcBef>
                <a:spcPct val="20000"/>
              </a:spcBef>
              <a:spcAft>
                <a:spcPts val="0"/>
              </a:spcAft>
              <a:buFont typeface="Arial" pitchFamily="34" charset="0"/>
              <a:buNone/>
              <a:defRPr/>
            </a:pPr>
            <a:r>
              <a:rPr lang="en-US" sz="2000" dirty="0" smtClean="0">
                <a:latin typeface="+mn-lt"/>
              </a:rPr>
              <a:t>Institute </a:t>
            </a:r>
            <a:r>
              <a:rPr lang="en-US" sz="2000" dirty="0">
                <a:latin typeface="+mn-lt"/>
              </a:rPr>
              <a:t>of Chemistry, Faculty of Natural </a:t>
            </a:r>
            <a:r>
              <a:rPr lang="en-US" sz="2000" dirty="0" smtClean="0">
                <a:latin typeface="+mn-lt"/>
              </a:rPr>
              <a:t>Sciences and Mathematics, Skopje</a:t>
            </a:r>
            <a:r>
              <a:rPr lang="en-US" sz="2000" dirty="0">
                <a:latin typeface="+mn-lt"/>
              </a:rPr>
              <a:t>, Macedonia</a:t>
            </a:r>
          </a:p>
        </p:txBody>
      </p:sp>
      <p:sp>
        <p:nvSpPr>
          <p:cNvPr id="4" name="Footer Placeholder 3"/>
          <p:cNvSpPr>
            <a:spLocks noGrp="1"/>
          </p:cNvSpPr>
          <p:nvPr>
            <p:ph type="ftr" sz="quarter" idx="11"/>
          </p:nvPr>
        </p:nvSpPr>
        <p:spPr>
          <a:xfrm>
            <a:off x="455719" y="6309320"/>
            <a:ext cx="5328592" cy="365125"/>
          </a:xfrm>
        </p:spPr>
        <p:txBody>
          <a:bodyPr/>
          <a:lstStyle/>
          <a:p>
            <a:r>
              <a:rPr lang="en-US" sz="2400" b="1" dirty="0"/>
              <a:t>VI-SEEM regional climate training event, 11-13 October 2017, Belgrade, Serbia</a:t>
            </a:r>
          </a:p>
          <a:p>
            <a:endParaRPr lang="mk-MK" sz="2400"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44208" y="4941168"/>
            <a:ext cx="2016224" cy="174745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1500166" y="785794"/>
            <a:ext cx="6400800" cy="1752600"/>
          </a:xfrm>
          <a:prstGeom prst="rect">
            <a:avLst/>
          </a:prstGeom>
        </p:spPr>
        <p:txBody>
          <a:bodyPr vert="horz" lIns="91440" tIns="45720" rIns="91440" bIns="45720" rtlCol="0">
            <a:normAutofit fontScale="32500" lnSpcReduction="20000"/>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4500" b="0" i="0" u="none" strike="noStrike" kern="1200" cap="none" spc="0" normalizeH="0" baseline="0" noProof="0" dirty="0" smtClean="0">
                <a:ln>
                  <a:noFill/>
                </a:ln>
                <a:solidFill>
                  <a:schemeClr val="tx1"/>
                </a:solidFill>
                <a:effectLst/>
                <a:uLnTx/>
                <a:uFillTx/>
                <a:latin typeface="+mn-lt"/>
                <a:ea typeface="+mn-ea"/>
                <a:cs typeface="+mn-cs"/>
              </a:rPr>
              <a:t>THE UNDERLYING PHYSICAL LAWS NECESSARY FOR THE </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en-US" sz="4500" b="0" i="0" u="none" strike="noStrike" kern="1200" cap="none" spc="0" normalizeH="0" baseline="0" noProof="0" dirty="0" smtClean="0">
                <a:ln>
                  <a:noFill/>
                </a:ln>
                <a:solidFill>
                  <a:schemeClr val="tx1"/>
                </a:solidFill>
                <a:effectLst/>
                <a:uLnTx/>
                <a:uFillTx/>
                <a:latin typeface="+mn-lt"/>
                <a:ea typeface="+mn-ea"/>
                <a:cs typeface="+mn-cs"/>
              </a:rPr>
              <a:t> MATHEMATICAL THEORY OF A LARGE PART OF PHYSICS AND THE</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en-US" sz="4500" b="0" i="0" u="none" strike="noStrike" kern="1200" cap="none" spc="0" normalizeH="0" baseline="0" noProof="0" dirty="0" smtClean="0">
                <a:ln>
                  <a:noFill/>
                </a:ln>
                <a:solidFill>
                  <a:schemeClr val="tx1"/>
                </a:solidFill>
                <a:effectLst/>
                <a:uLnTx/>
                <a:uFillTx/>
                <a:latin typeface="+mn-lt"/>
                <a:ea typeface="+mn-ea"/>
                <a:cs typeface="+mn-cs"/>
              </a:rPr>
              <a:t> WHOLE OF CHEMISTRY ARE THUS COMPLETELY KNOWN, AND THE</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en-US" sz="4500" b="0" i="0" u="none" strike="noStrike" kern="1200" cap="none" spc="0" normalizeH="0" baseline="0" noProof="0" dirty="0" smtClean="0">
                <a:ln>
                  <a:noFill/>
                </a:ln>
                <a:solidFill>
                  <a:schemeClr val="tx1"/>
                </a:solidFill>
                <a:effectLst/>
                <a:uLnTx/>
                <a:uFillTx/>
                <a:latin typeface="+mn-lt"/>
                <a:ea typeface="+mn-ea"/>
                <a:cs typeface="+mn-cs"/>
              </a:rPr>
              <a:t> DIFFICULTY IS ONLY THAT THE EXACT APPLICATION OF THESE</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en-US" sz="4500" b="0" i="0" u="none" strike="noStrike" kern="1200" cap="none" spc="0" normalizeH="0" baseline="0" noProof="0" dirty="0" smtClean="0">
                <a:ln>
                  <a:noFill/>
                </a:ln>
                <a:solidFill>
                  <a:schemeClr val="tx1"/>
                </a:solidFill>
                <a:effectLst/>
                <a:uLnTx/>
                <a:uFillTx/>
                <a:latin typeface="+mn-lt"/>
                <a:ea typeface="+mn-ea"/>
                <a:cs typeface="+mn-cs"/>
              </a:rPr>
              <a:t> LAWS LEADS TO EQUATIONS MUCH TOO COMPLICATED </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en-US" sz="4500" b="0" i="0" u="none" strike="noStrike" kern="1200" cap="none" spc="0" normalizeH="0" baseline="0" noProof="0" dirty="0" smtClean="0">
                <a:ln>
                  <a:noFill/>
                </a:ln>
                <a:solidFill>
                  <a:schemeClr val="tx1"/>
                </a:solidFill>
                <a:effectLst/>
                <a:uLnTx/>
                <a:uFillTx/>
                <a:latin typeface="+mn-lt"/>
                <a:ea typeface="+mn-ea"/>
                <a:cs typeface="+mn-cs"/>
              </a:rPr>
              <a:t> TO BE SOLUBLE.</a:t>
            </a:r>
          </a:p>
        </p:txBody>
      </p:sp>
      <p:sp>
        <p:nvSpPr>
          <p:cNvPr id="6" name="Rectangle 5"/>
          <p:cNvSpPr/>
          <p:nvPr/>
        </p:nvSpPr>
        <p:spPr>
          <a:xfrm>
            <a:off x="1547664" y="5301208"/>
            <a:ext cx="6429420" cy="553998"/>
          </a:xfrm>
          <a:prstGeom prst="rect">
            <a:avLst/>
          </a:prstGeom>
        </p:spPr>
        <p:txBody>
          <a:bodyPr wrap="square">
            <a:spAutoFit/>
          </a:bodyPr>
          <a:lstStyle/>
          <a:p>
            <a:r>
              <a:rPr lang="en-US" sz="1500" dirty="0" smtClean="0"/>
              <a:t>GOD USED BEAUTIFUL MATHEMATICS IN CREATING THE WORLD. </a:t>
            </a:r>
            <a:br>
              <a:rPr lang="en-US" sz="1500" dirty="0" smtClean="0"/>
            </a:br>
            <a:endParaRPr lang="en-US" sz="1500" dirty="0"/>
          </a:p>
        </p:txBody>
      </p:sp>
      <p:sp>
        <p:nvSpPr>
          <p:cNvPr id="7" name="Rectangle 6"/>
          <p:cNvSpPr/>
          <p:nvPr/>
        </p:nvSpPr>
        <p:spPr>
          <a:xfrm>
            <a:off x="1571604" y="2357430"/>
            <a:ext cx="6786610" cy="1061829"/>
          </a:xfrm>
          <a:prstGeom prst="rect">
            <a:avLst/>
          </a:prstGeom>
        </p:spPr>
        <p:txBody>
          <a:bodyPr wrap="square">
            <a:spAutoFit/>
          </a:bodyPr>
          <a:lstStyle/>
          <a:p>
            <a:r>
              <a:rPr lang="en-US" sz="1500" dirty="0" smtClean="0"/>
              <a:t>THE METHODS OF THEORETICAL PHYSICS SHOULD BE APPLICABLE TO ALL THOSE BRANCHES OF THOUGHT IN WHICH THE ESSENTIAL FEATURES ARE EXPRESSIBLE WITH NUMBERS.</a:t>
            </a:r>
            <a:r>
              <a:rPr lang="en-US" dirty="0" smtClean="0"/>
              <a:t/>
            </a:r>
            <a:br>
              <a:rPr lang="en-US" dirty="0" smtClean="0"/>
            </a:br>
            <a:endParaRPr lang="en-US" dirty="0"/>
          </a:p>
        </p:txBody>
      </p:sp>
      <p:sp>
        <p:nvSpPr>
          <p:cNvPr id="8" name="Subtitle 2"/>
          <p:cNvSpPr txBox="1">
            <a:spLocks/>
          </p:cNvSpPr>
          <p:nvPr/>
        </p:nvSpPr>
        <p:spPr>
          <a:xfrm>
            <a:off x="1619672" y="5877272"/>
            <a:ext cx="2071702" cy="500066"/>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1500" b="0" i="0" u="none" strike="noStrike" kern="1200" cap="none" spc="0" normalizeH="0" baseline="0" noProof="0" dirty="0" smtClean="0">
                <a:ln>
                  <a:noFill/>
                </a:ln>
                <a:solidFill>
                  <a:schemeClr val="tx1"/>
                </a:solidFill>
                <a:effectLst/>
                <a:uLnTx/>
                <a:uFillTx/>
                <a:latin typeface="+mn-lt"/>
                <a:ea typeface="+mn-ea"/>
                <a:cs typeface="+mn-cs"/>
              </a:rPr>
              <a:t>-- P. A. M. DIRAC</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mk-MK"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Rectangle 8"/>
          <p:cNvSpPr/>
          <p:nvPr/>
        </p:nvSpPr>
        <p:spPr>
          <a:xfrm>
            <a:off x="1571604" y="3357562"/>
            <a:ext cx="6786610" cy="830997"/>
          </a:xfrm>
          <a:prstGeom prst="rect">
            <a:avLst/>
          </a:prstGeom>
        </p:spPr>
        <p:txBody>
          <a:bodyPr wrap="square">
            <a:spAutoFit/>
          </a:bodyPr>
          <a:lstStyle/>
          <a:p>
            <a:r>
              <a:rPr lang="en-US" sz="1500" dirty="0" smtClean="0"/>
              <a:t>AS LONG AS QUANTUM MECHANICS IS CORRECT, ALL ISSUES IN PHYSICS AND CHEMISTRY ARE ACTUALLY PROBLEMS IN APPLIED MATHEMATICS.</a:t>
            </a:r>
            <a:r>
              <a:rPr lang="en-US" dirty="0" smtClean="0"/>
              <a:t/>
            </a:r>
            <a:br>
              <a:rPr lang="en-US" dirty="0" smtClean="0"/>
            </a:br>
            <a:endParaRPr lang="en-US" dirty="0"/>
          </a:p>
        </p:txBody>
      </p:sp>
      <p:sp>
        <p:nvSpPr>
          <p:cNvPr id="10" name="Rectangle 9"/>
          <p:cNvSpPr/>
          <p:nvPr/>
        </p:nvSpPr>
        <p:spPr>
          <a:xfrm>
            <a:off x="1547664" y="4221088"/>
            <a:ext cx="6786610" cy="1061829"/>
          </a:xfrm>
          <a:prstGeom prst="rect">
            <a:avLst/>
          </a:prstGeom>
        </p:spPr>
        <p:txBody>
          <a:bodyPr wrap="square">
            <a:spAutoFit/>
          </a:bodyPr>
          <a:lstStyle/>
          <a:p>
            <a:r>
              <a:rPr lang="en-US" sz="1500" dirty="0" smtClean="0"/>
              <a:t>THE LEVEL OF EXACTNESS OF A GIVEN SCIENCE IS DIRECTLY PROPORTIONAL TO THE LEVEL AT WHICH THE PROBLEMS IN THAT SCIENCE CAN BE SUBJECTED TO COMPUTATION.</a:t>
            </a:r>
            <a:r>
              <a:rPr lang="en-US" dirty="0" smtClean="0"/>
              <a:t/>
            </a:r>
            <a:br>
              <a:rPr lang="en-US" dirty="0" smtClean="0"/>
            </a:br>
            <a:endParaRPr lang="en-US" dirty="0"/>
          </a:p>
        </p:txBody>
      </p:sp>
      <p:sp>
        <p:nvSpPr>
          <p:cNvPr id="11" name="Title 3"/>
          <p:cNvSpPr txBox="1">
            <a:spLocks/>
          </p:cNvSpPr>
          <p:nvPr/>
        </p:nvSpPr>
        <p:spPr>
          <a:xfrm>
            <a:off x="539552" y="0"/>
            <a:ext cx="8229600" cy="1143000"/>
          </a:xfrm>
          <a:prstGeom prst="rect">
            <a:avLst/>
          </a:prstGeom>
        </p:spPr>
        <p:txBody>
          <a:bodyP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1" i="0" u="none" strike="noStrike" kern="1200" cap="none" spc="0" normalizeH="0" baseline="0" noProof="0" dirty="0" smtClean="0">
                <a:ln>
                  <a:noFill/>
                </a:ln>
                <a:solidFill>
                  <a:schemeClr val="tx2"/>
                </a:solidFill>
                <a:effectLst/>
                <a:uLnTx/>
                <a:uFillTx/>
                <a:latin typeface="+mj-lt"/>
                <a:ea typeface="+mj-ea"/>
                <a:cs typeface="+mj-cs"/>
              </a:rPr>
              <a:t>Need</a:t>
            </a:r>
            <a:r>
              <a:rPr kumimoji="0" lang="en-US" sz="5000" b="1" i="0" u="none" strike="noStrike" kern="1200" cap="none" spc="0" normalizeH="0" noProof="0" dirty="0" smtClean="0">
                <a:ln>
                  <a:noFill/>
                </a:ln>
                <a:solidFill>
                  <a:schemeClr val="tx2"/>
                </a:solidFill>
                <a:effectLst/>
                <a:uLnTx/>
                <a:uFillTx/>
                <a:latin typeface="+mj-lt"/>
                <a:ea typeface="+mj-ea"/>
                <a:cs typeface="+mj-cs"/>
              </a:rPr>
              <a:t> for HPC?</a:t>
            </a:r>
            <a:endParaRPr kumimoji="0" lang="en-US" sz="50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67544" y="764704"/>
            <a:ext cx="8229600" cy="2808312"/>
          </a:xfrm>
          <a:prstGeom prst="rect">
            <a:avLst/>
          </a:prstGeom>
        </p:spPr>
        <p:txBody>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dirty="0" smtClean="0"/>
              <a:t>Analytic derivatives techniques (implemented in numerous QC codes);</a:t>
            </a:r>
          </a:p>
          <a:p>
            <a:r>
              <a:rPr lang="en-US" dirty="0" smtClean="0"/>
              <a:t>VSCF and its variants;</a:t>
            </a:r>
          </a:p>
          <a:p>
            <a:r>
              <a:rPr lang="en-US" dirty="0" err="1" smtClean="0"/>
              <a:t>Perturbative</a:t>
            </a:r>
            <a:r>
              <a:rPr lang="en-US" dirty="0" smtClean="0"/>
              <a:t> techniques (as e.g. implemented by </a:t>
            </a:r>
            <a:r>
              <a:rPr lang="en-US" dirty="0" err="1" smtClean="0"/>
              <a:t>Barone</a:t>
            </a:r>
            <a:r>
              <a:rPr lang="en-US" dirty="0" smtClean="0"/>
              <a:t> in Gaussian series of codes);</a:t>
            </a:r>
          </a:p>
          <a:p>
            <a:r>
              <a:rPr lang="en-US" dirty="0" smtClean="0"/>
              <a:t>But…</a:t>
            </a:r>
            <a:endParaRPr lang="en-US" dirty="0"/>
          </a:p>
        </p:txBody>
      </p:sp>
      <p:pic>
        <p:nvPicPr>
          <p:cNvPr id="5122" name="Picture 2" descr="irinotecan-am1-landscape"/>
          <p:cNvPicPr>
            <a:picLocks noChangeAspect="1" noChangeArrowheads="1"/>
          </p:cNvPicPr>
          <p:nvPr/>
        </p:nvPicPr>
        <p:blipFill>
          <a:blip r:embed="rId2" cstate="print">
            <a:extLst>
              <a:ext uri="{28A0092B-C50C-407E-A947-70E740481C1C}">
                <a14:useLocalDpi xmlns:a14="http://schemas.microsoft.com/office/drawing/2010/main" val="0"/>
              </a:ext>
            </a:extLst>
          </a:blip>
          <a:srcRect t="38580" b="38580"/>
          <a:stretch>
            <a:fillRect/>
          </a:stretch>
        </p:blipFill>
        <p:spPr bwMode="auto">
          <a:xfrm>
            <a:off x="2195736" y="3933056"/>
            <a:ext cx="7240409" cy="2129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3" descr="m-m062x-a2"/>
          <p:cNvPicPr>
            <a:picLocks noChangeAspect="1" noChangeArrowheads="1"/>
          </p:cNvPicPr>
          <p:nvPr/>
        </p:nvPicPr>
        <p:blipFill>
          <a:blip r:embed="rId3" cstate="print">
            <a:extLst>
              <a:ext uri="{28A0092B-C50C-407E-A947-70E740481C1C}">
                <a14:useLocalDpi xmlns:a14="http://schemas.microsoft.com/office/drawing/2010/main" val="0"/>
              </a:ext>
            </a:extLst>
          </a:blip>
          <a:srcRect l="25854" t="9544" r="28206" b="12726"/>
          <a:stretch>
            <a:fillRect/>
          </a:stretch>
        </p:blipFill>
        <p:spPr bwMode="auto">
          <a:xfrm>
            <a:off x="467544" y="3861047"/>
            <a:ext cx="2065139" cy="2553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42452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Arrow Connector 3"/>
          <p:cNvCxnSpPr/>
          <p:nvPr/>
        </p:nvCxnSpPr>
        <p:spPr>
          <a:xfrm>
            <a:off x="1907704" y="2492896"/>
            <a:ext cx="583264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3275856" y="1484784"/>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k-MK"/>
          </a:p>
        </p:txBody>
      </p:sp>
      <p:sp>
        <p:nvSpPr>
          <p:cNvPr id="6" name="Oval 5"/>
          <p:cNvSpPr/>
          <p:nvPr/>
        </p:nvSpPr>
        <p:spPr>
          <a:xfrm>
            <a:off x="4576192" y="1343243"/>
            <a:ext cx="495672" cy="4956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k-MK"/>
          </a:p>
        </p:txBody>
      </p:sp>
      <p:cxnSp>
        <p:nvCxnSpPr>
          <p:cNvPr id="8" name="Straight Connector 7"/>
          <p:cNvCxnSpPr>
            <a:stCxn id="5" idx="4"/>
          </p:cNvCxnSpPr>
          <p:nvPr/>
        </p:nvCxnSpPr>
        <p:spPr>
          <a:xfrm>
            <a:off x="3383868" y="1700808"/>
            <a:ext cx="0" cy="7920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824028" y="1835745"/>
            <a:ext cx="0" cy="60787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5" idx="6"/>
            <a:endCxn id="6" idx="2"/>
          </p:cNvCxnSpPr>
          <p:nvPr/>
        </p:nvCxnSpPr>
        <p:spPr>
          <a:xfrm flipV="1">
            <a:off x="3491880" y="1591079"/>
            <a:ext cx="1084312" cy="1717"/>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246614" y="1058792"/>
            <a:ext cx="425116" cy="369332"/>
          </a:xfrm>
          <a:prstGeom prst="rect">
            <a:avLst/>
          </a:prstGeom>
          <a:noFill/>
        </p:spPr>
        <p:txBody>
          <a:bodyPr wrap="none" rtlCol="0">
            <a:spAutoFit/>
          </a:bodyPr>
          <a:lstStyle/>
          <a:p>
            <a:r>
              <a:rPr lang="en-US" i="1" dirty="0" smtClean="0"/>
              <a:t>m</a:t>
            </a:r>
            <a:r>
              <a:rPr lang="en-US" baseline="-25000" dirty="0" smtClean="0"/>
              <a:t>1</a:t>
            </a:r>
            <a:endParaRPr lang="mk-MK" baseline="-25000" dirty="0"/>
          </a:p>
        </p:txBody>
      </p:sp>
      <p:sp>
        <p:nvSpPr>
          <p:cNvPr id="15" name="TextBox 14"/>
          <p:cNvSpPr txBox="1"/>
          <p:nvPr/>
        </p:nvSpPr>
        <p:spPr>
          <a:xfrm>
            <a:off x="4646748" y="920832"/>
            <a:ext cx="452368" cy="369332"/>
          </a:xfrm>
          <a:prstGeom prst="rect">
            <a:avLst/>
          </a:prstGeom>
          <a:noFill/>
        </p:spPr>
        <p:txBody>
          <a:bodyPr wrap="none" rtlCol="0">
            <a:spAutoFit/>
          </a:bodyPr>
          <a:lstStyle/>
          <a:p>
            <a:r>
              <a:rPr lang="en-US" i="1" dirty="0" smtClean="0"/>
              <a:t>m</a:t>
            </a:r>
            <a:r>
              <a:rPr lang="en-US" baseline="-25000" dirty="0"/>
              <a:t>2</a:t>
            </a:r>
            <a:endParaRPr lang="mk-MK" baseline="-25000" dirty="0"/>
          </a:p>
        </p:txBody>
      </p:sp>
      <p:sp>
        <p:nvSpPr>
          <p:cNvPr id="16" name="TextBox 15"/>
          <p:cNvSpPr txBox="1"/>
          <p:nvPr/>
        </p:nvSpPr>
        <p:spPr>
          <a:xfrm>
            <a:off x="3186456" y="2503085"/>
            <a:ext cx="346570" cy="369332"/>
          </a:xfrm>
          <a:prstGeom prst="rect">
            <a:avLst/>
          </a:prstGeom>
          <a:noFill/>
        </p:spPr>
        <p:txBody>
          <a:bodyPr wrap="none" rtlCol="0">
            <a:spAutoFit/>
          </a:bodyPr>
          <a:lstStyle/>
          <a:p>
            <a:r>
              <a:rPr lang="en-US" i="1" dirty="0" smtClean="0"/>
              <a:t>x</a:t>
            </a:r>
            <a:r>
              <a:rPr lang="en-US" baseline="-25000" dirty="0" smtClean="0"/>
              <a:t>1</a:t>
            </a:r>
            <a:endParaRPr lang="mk-MK" baseline="-25000" dirty="0"/>
          </a:p>
        </p:txBody>
      </p:sp>
      <p:sp>
        <p:nvSpPr>
          <p:cNvPr id="17" name="TextBox 16"/>
          <p:cNvSpPr txBox="1"/>
          <p:nvPr/>
        </p:nvSpPr>
        <p:spPr>
          <a:xfrm>
            <a:off x="4611470" y="2503085"/>
            <a:ext cx="373820" cy="369332"/>
          </a:xfrm>
          <a:prstGeom prst="rect">
            <a:avLst/>
          </a:prstGeom>
          <a:noFill/>
        </p:spPr>
        <p:txBody>
          <a:bodyPr wrap="none" rtlCol="0">
            <a:spAutoFit/>
          </a:bodyPr>
          <a:lstStyle/>
          <a:p>
            <a:r>
              <a:rPr lang="en-US" i="1" dirty="0" smtClean="0"/>
              <a:t>x</a:t>
            </a:r>
            <a:r>
              <a:rPr lang="en-US" baseline="-25000" dirty="0" smtClean="0"/>
              <a:t>2</a:t>
            </a:r>
            <a:endParaRPr lang="mk-MK" baseline="-25000" dirty="0"/>
          </a:p>
        </p:txBody>
      </p:sp>
      <p:sp>
        <p:nvSpPr>
          <p:cNvPr id="18" name="TextBox 17"/>
          <p:cNvSpPr txBox="1"/>
          <p:nvPr/>
        </p:nvSpPr>
        <p:spPr>
          <a:xfrm>
            <a:off x="7315236" y="2524007"/>
            <a:ext cx="298480" cy="369332"/>
          </a:xfrm>
          <a:prstGeom prst="rect">
            <a:avLst/>
          </a:prstGeom>
          <a:noFill/>
        </p:spPr>
        <p:txBody>
          <a:bodyPr wrap="none" rtlCol="0">
            <a:spAutoFit/>
          </a:bodyPr>
          <a:lstStyle/>
          <a:p>
            <a:r>
              <a:rPr lang="en-US" i="1" dirty="0" smtClean="0"/>
              <a:t>x</a:t>
            </a:r>
            <a:endParaRPr lang="mk-MK" baseline="-25000" dirty="0"/>
          </a:p>
        </p:txBody>
      </p:sp>
      <p:sp>
        <p:nvSpPr>
          <p:cNvPr id="1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mk-MK"/>
          </a:p>
        </p:txBody>
      </p:sp>
      <p:graphicFrame>
        <p:nvGraphicFramePr>
          <p:cNvPr id="20" name="Object 19"/>
          <p:cNvGraphicFramePr>
            <a:graphicFrameLocks noChangeAspect="1"/>
          </p:cNvGraphicFramePr>
          <p:nvPr>
            <p:extLst>
              <p:ext uri="{D42A27DB-BD31-4B8C-83A1-F6EECF244321}">
                <p14:modId xmlns:p14="http://schemas.microsoft.com/office/powerpoint/2010/main" val="2661295286"/>
              </p:ext>
            </p:extLst>
          </p:nvPr>
        </p:nvGraphicFramePr>
        <p:xfrm>
          <a:off x="2174882" y="3140968"/>
          <a:ext cx="5396100" cy="792088"/>
        </p:xfrm>
        <a:graphic>
          <a:graphicData uri="http://schemas.openxmlformats.org/presentationml/2006/ole">
            <mc:AlternateContent xmlns:mc="http://schemas.openxmlformats.org/markup-compatibility/2006">
              <mc:Choice xmlns:v="urn:schemas-microsoft-com:vml" Requires="v">
                <p:oleObj spid="_x0000_s1132" name="Формула" r:id="rId3" imgW="3111500" imgH="457200" progId="Equation.3">
                  <p:embed/>
                </p:oleObj>
              </mc:Choice>
              <mc:Fallback>
                <p:oleObj name="Формула" r:id="rId3" imgW="3111500" imgH="457200" progId="Equation.3">
                  <p:embed/>
                  <p:pic>
                    <p:nvPicPr>
                      <p:cNvPr id="0" name="Picture 1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4882" y="3140968"/>
                        <a:ext cx="5396100" cy="792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mk-MK"/>
          </a:p>
        </p:txBody>
      </p:sp>
      <p:graphicFrame>
        <p:nvGraphicFramePr>
          <p:cNvPr id="22" name="Object 21"/>
          <p:cNvGraphicFramePr>
            <a:graphicFrameLocks noChangeAspect="1"/>
          </p:cNvGraphicFramePr>
          <p:nvPr>
            <p:extLst>
              <p:ext uri="{D42A27DB-BD31-4B8C-83A1-F6EECF244321}">
                <p14:modId xmlns:p14="http://schemas.microsoft.com/office/powerpoint/2010/main" val="189864102"/>
              </p:ext>
            </p:extLst>
          </p:nvPr>
        </p:nvGraphicFramePr>
        <p:xfrm>
          <a:off x="3586130" y="4077072"/>
          <a:ext cx="2121235" cy="504056"/>
        </p:xfrm>
        <a:graphic>
          <a:graphicData uri="http://schemas.openxmlformats.org/presentationml/2006/ole">
            <mc:AlternateContent xmlns:mc="http://schemas.openxmlformats.org/markup-compatibility/2006">
              <mc:Choice xmlns:v="urn:schemas-microsoft-com:vml" Requires="v">
                <p:oleObj spid="_x0000_s1133" name="Формула" r:id="rId5" imgW="965200" imgH="228600" progId="Equation.3">
                  <p:embed/>
                </p:oleObj>
              </mc:Choice>
              <mc:Fallback>
                <p:oleObj name="Формула" r:id="rId5" imgW="965200" imgH="228600" progId="Equation.3">
                  <p:embed/>
                  <p:pic>
                    <p:nvPicPr>
                      <p:cNvPr id="0" name="Picture 10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6130" y="4077072"/>
                        <a:ext cx="2121235" cy="5040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mk-MK"/>
          </a:p>
        </p:txBody>
      </p:sp>
      <p:graphicFrame>
        <p:nvGraphicFramePr>
          <p:cNvPr id="24" name="Object 23"/>
          <p:cNvGraphicFramePr>
            <a:graphicFrameLocks noChangeAspect="1"/>
          </p:cNvGraphicFramePr>
          <p:nvPr>
            <p:extLst>
              <p:ext uri="{D42A27DB-BD31-4B8C-83A1-F6EECF244321}">
                <p14:modId xmlns:p14="http://schemas.microsoft.com/office/powerpoint/2010/main" val="896266726"/>
              </p:ext>
            </p:extLst>
          </p:nvPr>
        </p:nvGraphicFramePr>
        <p:xfrm>
          <a:off x="3554620" y="4941168"/>
          <a:ext cx="2210799" cy="936104"/>
        </p:xfrm>
        <a:graphic>
          <a:graphicData uri="http://schemas.openxmlformats.org/presentationml/2006/ole">
            <mc:AlternateContent xmlns:mc="http://schemas.openxmlformats.org/markup-compatibility/2006">
              <mc:Choice xmlns:v="urn:schemas-microsoft-com:vml" Requires="v">
                <p:oleObj spid="_x0000_s1134" name="Формула" r:id="rId7" imgW="1054100" imgH="444500" progId="Equation.3">
                  <p:embed/>
                </p:oleObj>
              </mc:Choice>
              <mc:Fallback>
                <p:oleObj name="Формула" r:id="rId7" imgW="1054100" imgH="444500" progId="Equation.3">
                  <p:embed/>
                  <p:pic>
                    <p:nvPicPr>
                      <p:cNvPr id="0" name="Picture 10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54620" y="4941168"/>
                        <a:ext cx="2210799" cy="9361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mk-MK"/>
          </a:p>
        </p:txBody>
      </p:sp>
    </p:spTree>
    <p:extLst>
      <p:ext uri="{BB962C8B-B14F-4D97-AF65-F5344CB8AC3E}">
        <p14:creationId xmlns:p14="http://schemas.microsoft.com/office/powerpoint/2010/main" val="12380925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mk-MK"/>
          </a:p>
        </p:txBody>
      </p:sp>
      <p:graphicFrame>
        <p:nvGraphicFramePr>
          <p:cNvPr id="4" name="Object 3"/>
          <p:cNvGraphicFramePr>
            <a:graphicFrameLocks noChangeAspect="1"/>
          </p:cNvGraphicFramePr>
          <p:nvPr>
            <p:extLst>
              <p:ext uri="{D42A27DB-BD31-4B8C-83A1-F6EECF244321}">
                <p14:modId xmlns:p14="http://schemas.microsoft.com/office/powerpoint/2010/main" val="4002739293"/>
              </p:ext>
            </p:extLst>
          </p:nvPr>
        </p:nvGraphicFramePr>
        <p:xfrm>
          <a:off x="3707905" y="692696"/>
          <a:ext cx="1192708" cy="777853"/>
        </p:xfrm>
        <a:graphic>
          <a:graphicData uri="http://schemas.openxmlformats.org/presentationml/2006/ole">
            <mc:AlternateContent xmlns:mc="http://schemas.openxmlformats.org/markup-compatibility/2006">
              <mc:Choice xmlns:v="urn:schemas-microsoft-com:vml" Requires="v">
                <p:oleObj spid="_x0000_s2221" name="Формула" r:id="rId3" imgW="660113" imgH="431613" progId="Equation.3">
                  <p:embed/>
                </p:oleObj>
              </mc:Choice>
              <mc:Fallback>
                <p:oleObj name="Формула" r:id="rId3" imgW="660113" imgH="431613" progId="Equation.3">
                  <p:embed/>
                  <p:pic>
                    <p:nvPicPr>
                      <p:cNvPr id="0" name="Picture 16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7905" y="692696"/>
                        <a:ext cx="1192708" cy="77785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mk-MK"/>
          </a:p>
        </p:txBody>
      </p:sp>
      <p:graphicFrame>
        <p:nvGraphicFramePr>
          <p:cNvPr id="6" name="Object 5"/>
          <p:cNvGraphicFramePr>
            <a:graphicFrameLocks noChangeAspect="1"/>
          </p:cNvGraphicFramePr>
          <p:nvPr>
            <p:extLst>
              <p:ext uri="{D42A27DB-BD31-4B8C-83A1-F6EECF244321}">
                <p14:modId xmlns:p14="http://schemas.microsoft.com/office/powerpoint/2010/main" val="2315478583"/>
              </p:ext>
            </p:extLst>
          </p:nvPr>
        </p:nvGraphicFramePr>
        <p:xfrm>
          <a:off x="2771800" y="1556792"/>
          <a:ext cx="3099475" cy="432048"/>
        </p:xfrm>
        <a:graphic>
          <a:graphicData uri="http://schemas.openxmlformats.org/presentationml/2006/ole">
            <mc:AlternateContent xmlns:mc="http://schemas.openxmlformats.org/markup-compatibility/2006">
              <mc:Choice xmlns:v="urn:schemas-microsoft-com:vml" Requires="v">
                <p:oleObj spid="_x0000_s2222" name="Формула" r:id="rId5" imgW="1574117" imgH="215806" progId="Equation.3">
                  <p:embed/>
                </p:oleObj>
              </mc:Choice>
              <mc:Fallback>
                <p:oleObj name="Формула" r:id="rId5" imgW="1574117" imgH="215806" progId="Equation.3">
                  <p:embed/>
                  <p:pic>
                    <p:nvPicPr>
                      <p:cNvPr id="0" name="Picture 16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71800" y="1556792"/>
                        <a:ext cx="3099475" cy="4320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mk-MK"/>
          </a:p>
        </p:txBody>
      </p:sp>
      <p:sp>
        <p:nvSpPr>
          <p:cNvPr id="9"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mk-MK"/>
          </a:p>
        </p:txBody>
      </p:sp>
      <p:graphicFrame>
        <p:nvGraphicFramePr>
          <p:cNvPr id="10" name="Object 9"/>
          <p:cNvGraphicFramePr>
            <a:graphicFrameLocks noChangeAspect="1"/>
          </p:cNvGraphicFramePr>
          <p:nvPr>
            <p:extLst>
              <p:ext uri="{D42A27DB-BD31-4B8C-83A1-F6EECF244321}">
                <p14:modId xmlns:p14="http://schemas.microsoft.com/office/powerpoint/2010/main" val="4035902409"/>
              </p:ext>
            </p:extLst>
          </p:nvPr>
        </p:nvGraphicFramePr>
        <p:xfrm>
          <a:off x="2832100" y="2489200"/>
          <a:ext cx="2984500" cy="901700"/>
        </p:xfrm>
        <a:graphic>
          <a:graphicData uri="http://schemas.openxmlformats.org/presentationml/2006/ole">
            <mc:AlternateContent xmlns:mc="http://schemas.openxmlformats.org/markup-compatibility/2006">
              <mc:Choice xmlns:v="urn:schemas-microsoft-com:vml" Requires="v">
                <p:oleObj spid="_x0000_s2223" name="Equation" r:id="rId7" imgW="1282700" imgH="393700" progId="Equation.3">
                  <p:embed/>
                </p:oleObj>
              </mc:Choice>
              <mc:Fallback>
                <p:oleObj name="Equation" r:id="rId7" imgW="1282700" imgH="393700" progId="Equation.3">
                  <p:embed/>
                  <p:pic>
                    <p:nvPicPr>
                      <p:cNvPr id="0" name="Picture 16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32100" y="2489200"/>
                        <a:ext cx="2984500" cy="901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mk-MK"/>
          </a:p>
        </p:txBody>
      </p:sp>
      <p:graphicFrame>
        <p:nvGraphicFramePr>
          <p:cNvPr id="12" name="Object 11"/>
          <p:cNvGraphicFramePr>
            <a:graphicFrameLocks noChangeAspect="1"/>
          </p:cNvGraphicFramePr>
          <p:nvPr>
            <p:extLst>
              <p:ext uri="{D42A27DB-BD31-4B8C-83A1-F6EECF244321}">
                <p14:modId xmlns:p14="http://schemas.microsoft.com/office/powerpoint/2010/main" val="2738166099"/>
              </p:ext>
            </p:extLst>
          </p:nvPr>
        </p:nvGraphicFramePr>
        <p:xfrm>
          <a:off x="3347864" y="3789040"/>
          <a:ext cx="1691680" cy="548009"/>
        </p:xfrm>
        <a:graphic>
          <a:graphicData uri="http://schemas.openxmlformats.org/presentationml/2006/ole">
            <mc:AlternateContent xmlns:mc="http://schemas.openxmlformats.org/markup-compatibility/2006">
              <mc:Choice xmlns:v="urn:schemas-microsoft-com:vml" Requires="v">
                <p:oleObj spid="_x0000_s2224" name="Формула" r:id="rId9" imgW="672808" imgH="215806" progId="Equation.3">
                  <p:embed/>
                </p:oleObj>
              </mc:Choice>
              <mc:Fallback>
                <p:oleObj name="Формула" r:id="rId9" imgW="672808" imgH="215806" progId="Equation.3">
                  <p:embed/>
                  <p:pic>
                    <p:nvPicPr>
                      <p:cNvPr id="0" name="Picture 16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47864" y="3789040"/>
                        <a:ext cx="1691680" cy="54800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mk-MK"/>
          </a:p>
        </p:txBody>
      </p:sp>
      <p:graphicFrame>
        <p:nvGraphicFramePr>
          <p:cNvPr id="14" name="Object 13"/>
          <p:cNvGraphicFramePr>
            <a:graphicFrameLocks noChangeAspect="1"/>
          </p:cNvGraphicFramePr>
          <p:nvPr>
            <p:extLst>
              <p:ext uri="{D42A27DB-BD31-4B8C-83A1-F6EECF244321}">
                <p14:modId xmlns:p14="http://schemas.microsoft.com/office/powerpoint/2010/main" val="3576026452"/>
              </p:ext>
            </p:extLst>
          </p:nvPr>
        </p:nvGraphicFramePr>
        <p:xfrm>
          <a:off x="3203848" y="4797152"/>
          <a:ext cx="1976065" cy="836712"/>
        </p:xfrm>
        <a:graphic>
          <a:graphicData uri="http://schemas.openxmlformats.org/presentationml/2006/ole">
            <mc:AlternateContent xmlns:mc="http://schemas.openxmlformats.org/markup-compatibility/2006">
              <mc:Choice xmlns:v="urn:schemas-microsoft-com:vml" Requires="v">
                <p:oleObj spid="_x0000_s2225" name="Формула" r:id="rId11" imgW="1054100" imgH="444500" progId="Equation.3">
                  <p:embed/>
                </p:oleObj>
              </mc:Choice>
              <mc:Fallback>
                <p:oleObj name="Формула" r:id="rId11" imgW="1054100" imgH="444500" progId="Equation.3">
                  <p:embed/>
                  <p:pic>
                    <p:nvPicPr>
                      <p:cNvPr id="0" name="Picture 16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03848" y="4797152"/>
                        <a:ext cx="1976065" cy="836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9200539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mk-MK"/>
          </a:p>
        </p:txBody>
      </p:sp>
      <p:graphicFrame>
        <p:nvGraphicFramePr>
          <p:cNvPr id="4" name="Object 3"/>
          <p:cNvGraphicFramePr>
            <a:graphicFrameLocks noChangeAspect="1"/>
          </p:cNvGraphicFramePr>
          <p:nvPr>
            <p:extLst>
              <p:ext uri="{D42A27DB-BD31-4B8C-83A1-F6EECF244321}">
                <p14:modId xmlns:p14="http://schemas.microsoft.com/office/powerpoint/2010/main" val="4104273941"/>
              </p:ext>
            </p:extLst>
          </p:nvPr>
        </p:nvGraphicFramePr>
        <p:xfrm>
          <a:off x="2915816" y="836712"/>
          <a:ext cx="3010547" cy="1080120"/>
        </p:xfrm>
        <a:graphic>
          <a:graphicData uri="http://schemas.openxmlformats.org/presentationml/2006/ole">
            <mc:AlternateContent xmlns:mc="http://schemas.openxmlformats.org/markup-compatibility/2006">
              <mc:Choice xmlns:v="urn:schemas-microsoft-com:vml" Requires="v">
                <p:oleObj spid="_x0000_s3209" name="Формула" r:id="rId3" imgW="1244600" imgH="444500" progId="Equation.3">
                  <p:embed/>
                </p:oleObj>
              </mc:Choice>
              <mc:Fallback>
                <p:oleObj name="Формула" r:id="rId3" imgW="1244600" imgH="444500" progId="Equation.3">
                  <p:embed/>
                  <p:pic>
                    <p:nvPicPr>
                      <p:cNvPr id="0" name="Picture 1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5816" y="836712"/>
                        <a:ext cx="3010547" cy="10801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mk-MK"/>
          </a:p>
        </p:txBody>
      </p:sp>
      <p:graphicFrame>
        <p:nvGraphicFramePr>
          <p:cNvPr id="6" name="Object 5"/>
          <p:cNvGraphicFramePr>
            <a:graphicFrameLocks noChangeAspect="1"/>
          </p:cNvGraphicFramePr>
          <p:nvPr>
            <p:extLst>
              <p:ext uri="{D42A27DB-BD31-4B8C-83A1-F6EECF244321}">
                <p14:modId xmlns:p14="http://schemas.microsoft.com/office/powerpoint/2010/main" val="3029294193"/>
              </p:ext>
            </p:extLst>
          </p:nvPr>
        </p:nvGraphicFramePr>
        <p:xfrm>
          <a:off x="2915816" y="2204864"/>
          <a:ext cx="3033530" cy="1080120"/>
        </p:xfrm>
        <a:graphic>
          <a:graphicData uri="http://schemas.openxmlformats.org/presentationml/2006/ole">
            <mc:AlternateContent xmlns:mc="http://schemas.openxmlformats.org/markup-compatibility/2006">
              <mc:Choice xmlns:v="urn:schemas-microsoft-com:vml" Requires="v">
                <p:oleObj spid="_x0000_s3210" name="Формула" r:id="rId5" imgW="1256755" imgH="444307" progId="Equation.3">
                  <p:embed/>
                </p:oleObj>
              </mc:Choice>
              <mc:Fallback>
                <p:oleObj name="Формула" r:id="rId5" imgW="1256755" imgH="444307" progId="Equation.3">
                  <p:embed/>
                  <p:pic>
                    <p:nvPicPr>
                      <p:cNvPr id="0" name="Picture 13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15816" y="2204864"/>
                        <a:ext cx="3033530" cy="10801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mk-MK"/>
          </a:p>
        </p:txBody>
      </p:sp>
      <p:graphicFrame>
        <p:nvGraphicFramePr>
          <p:cNvPr id="8" name="Object 7"/>
          <p:cNvGraphicFramePr>
            <a:graphicFrameLocks noChangeAspect="1"/>
          </p:cNvGraphicFramePr>
          <p:nvPr>
            <p:extLst>
              <p:ext uri="{D42A27DB-BD31-4B8C-83A1-F6EECF244321}">
                <p14:modId xmlns:p14="http://schemas.microsoft.com/office/powerpoint/2010/main" val="304443046"/>
              </p:ext>
            </p:extLst>
          </p:nvPr>
        </p:nvGraphicFramePr>
        <p:xfrm>
          <a:off x="2267744" y="3573016"/>
          <a:ext cx="4115967" cy="908720"/>
        </p:xfrm>
        <a:graphic>
          <a:graphicData uri="http://schemas.openxmlformats.org/presentationml/2006/ole">
            <mc:AlternateContent xmlns:mc="http://schemas.openxmlformats.org/markup-compatibility/2006">
              <mc:Choice xmlns:v="urn:schemas-microsoft-com:vml" Requires="v">
                <p:oleObj spid="_x0000_s3211" name="Формула" r:id="rId7" imgW="2197100" imgH="482600" progId="Equation.3">
                  <p:embed/>
                </p:oleObj>
              </mc:Choice>
              <mc:Fallback>
                <p:oleObj name="Формула" r:id="rId7" imgW="2197100" imgH="482600" progId="Equation.3">
                  <p:embed/>
                  <p:pic>
                    <p:nvPicPr>
                      <p:cNvPr id="0" name="Picture 13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67744" y="3573016"/>
                        <a:ext cx="4115967" cy="9087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mk-MK"/>
          </a:p>
        </p:txBody>
      </p:sp>
      <p:graphicFrame>
        <p:nvGraphicFramePr>
          <p:cNvPr id="10" name="Object 9"/>
          <p:cNvGraphicFramePr>
            <a:graphicFrameLocks noChangeAspect="1"/>
          </p:cNvGraphicFramePr>
          <p:nvPr>
            <p:extLst>
              <p:ext uri="{D42A27DB-BD31-4B8C-83A1-F6EECF244321}">
                <p14:modId xmlns:p14="http://schemas.microsoft.com/office/powerpoint/2010/main" val="3803654199"/>
              </p:ext>
            </p:extLst>
          </p:nvPr>
        </p:nvGraphicFramePr>
        <p:xfrm>
          <a:off x="3124828" y="4941168"/>
          <a:ext cx="2894344" cy="980728"/>
        </p:xfrm>
        <a:graphic>
          <a:graphicData uri="http://schemas.openxmlformats.org/presentationml/2006/ole">
            <mc:AlternateContent xmlns:mc="http://schemas.openxmlformats.org/markup-compatibility/2006">
              <mc:Choice xmlns:v="urn:schemas-microsoft-com:vml" Requires="v">
                <p:oleObj spid="_x0000_s3212" name="Формула" r:id="rId9" imgW="1155700" imgH="393700" progId="Equation.3">
                  <p:embed/>
                </p:oleObj>
              </mc:Choice>
              <mc:Fallback>
                <p:oleObj name="Формула" r:id="rId9" imgW="1155700" imgH="393700" progId="Equation.3">
                  <p:embed/>
                  <p:pic>
                    <p:nvPicPr>
                      <p:cNvPr id="0" name="Picture 13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24828" y="4941168"/>
                        <a:ext cx="2894344" cy="9807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9218028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mk-MK"/>
          </a:p>
        </p:txBody>
      </p:sp>
      <p:graphicFrame>
        <p:nvGraphicFramePr>
          <p:cNvPr id="4" name="Object 3"/>
          <p:cNvGraphicFramePr>
            <a:graphicFrameLocks noChangeAspect="1"/>
          </p:cNvGraphicFramePr>
          <p:nvPr>
            <p:extLst>
              <p:ext uri="{D42A27DB-BD31-4B8C-83A1-F6EECF244321}">
                <p14:modId xmlns:p14="http://schemas.microsoft.com/office/powerpoint/2010/main" val="1250736899"/>
              </p:ext>
            </p:extLst>
          </p:nvPr>
        </p:nvGraphicFramePr>
        <p:xfrm>
          <a:off x="3528522" y="836712"/>
          <a:ext cx="1577914" cy="648072"/>
        </p:xfrm>
        <a:graphic>
          <a:graphicData uri="http://schemas.openxmlformats.org/presentationml/2006/ole">
            <mc:AlternateContent xmlns:mc="http://schemas.openxmlformats.org/markup-compatibility/2006">
              <mc:Choice xmlns:v="urn:schemas-microsoft-com:vml" Requires="v">
                <p:oleObj spid="_x0000_s4267" name="Формула" r:id="rId3" imgW="532937" imgH="215713" progId="Equation.3">
                  <p:embed/>
                </p:oleObj>
              </mc:Choice>
              <mc:Fallback>
                <p:oleObj name="Формула" r:id="rId3" imgW="532937" imgH="215713" progId="Equation.3">
                  <p:embed/>
                  <p:pic>
                    <p:nvPicPr>
                      <p:cNvPr id="0" name="Picture 16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8522" y="836712"/>
                        <a:ext cx="1577914" cy="6480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mk-MK"/>
          </a:p>
        </p:txBody>
      </p:sp>
      <p:graphicFrame>
        <p:nvGraphicFramePr>
          <p:cNvPr id="6" name="Object 5"/>
          <p:cNvGraphicFramePr>
            <a:graphicFrameLocks noChangeAspect="1"/>
          </p:cNvGraphicFramePr>
          <p:nvPr>
            <p:extLst>
              <p:ext uri="{D42A27DB-BD31-4B8C-83A1-F6EECF244321}">
                <p14:modId xmlns:p14="http://schemas.microsoft.com/office/powerpoint/2010/main" val="398164517"/>
              </p:ext>
            </p:extLst>
          </p:nvPr>
        </p:nvGraphicFramePr>
        <p:xfrm>
          <a:off x="3491880" y="1700808"/>
          <a:ext cx="1525858" cy="620688"/>
        </p:xfrm>
        <a:graphic>
          <a:graphicData uri="http://schemas.openxmlformats.org/presentationml/2006/ole">
            <mc:AlternateContent xmlns:mc="http://schemas.openxmlformats.org/markup-compatibility/2006">
              <mc:Choice xmlns:v="urn:schemas-microsoft-com:vml" Requires="v">
                <p:oleObj spid="_x0000_s4268" name="Формула" r:id="rId5" imgW="558800" imgH="228600" progId="Equation.3">
                  <p:embed/>
                </p:oleObj>
              </mc:Choice>
              <mc:Fallback>
                <p:oleObj name="Формула" r:id="rId5" imgW="558800" imgH="228600" progId="Equation.3">
                  <p:embed/>
                  <p:pic>
                    <p:nvPicPr>
                      <p:cNvPr id="0" name="Picture 16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91880" y="1700808"/>
                        <a:ext cx="1525858" cy="620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mk-MK"/>
          </a:p>
        </p:txBody>
      </p:sp>
      <p:graphicFrame>
        <p:nvGraphicFramePr>
          <p:cNvPr id="8" name="Object 7"/>
          <p:cNvGraphicFramePr>
            <a:graphicFrameLocks noChangeAspect="1"/>
          </p:cNvGraphicFramePr>
          <p:nvPr>
            <p:extLst>
              <p:ext uri="{D42A27DB-BD31-4B8C-83A1-F6EECF244321}">
                <p14:modId xmlns:p14="http://schemas.microsoft.com/office/powerpoint/2010/main" val="3863180081"/>
              </p:ext>
            </p:extLst>
          </p:nvPr>
        </p:nvGraphicFramePr>
        <p:xfrm>
          <a:off x="1979712" y="2636912"/>
          <a:ext cx="4350255" cy="908720"/>
        </p:xfrm>
        <a:graphic>
          <a:graphicData uri="http://schemas.openxmlformats.org/presentationml/2006/ole">
            <mc:AlternateContent xmlns:mc="http://schemas.openxmlformats.org/markup-compatibility/2006">
              <mc:Choice xmlns:v="urn:schemas-microsoft-com:vml" Requires="v">
                <p:oleObj spid="_x0000_s4269" name="Формула" r:id="rId7" imgW="2145369" imgH="444307" progId="Equation.3">
                  <p:embed/>
                </p:oleObj>
              </mc:Choice>
              <mc:Fallback>
                <p:oleObj name="Формула" r:id="rId7" imgW="2145369" imgH="444307" progId="Equation.3">
                  <p:embed/>
                  <p:pic>
                    <p:nvPicPr>
                      <p:cNvPr id="0" name="Picture 16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79712" y="2636912"/>
                        <a:ext cx="4350255" cy="9087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mk-MK"/>
          </a:p>
        </p:txBody>
      </p:sp>
      <p:graphicFrame>
        <p:nvGraphicFramePr>
          <p:cNvPr id="10" name="Object 9"/>
          <p:cNvGraphicFramePr>
            <a:graphicFrameLocks noChangeAspect="1"/>
          </p:cNvGraphicFramePr>
          <p:nvPr>
            <p:extLst>
              <p:ext uri="{D42A27DB-BD31-4B8C-83A1-F6EECF244321}">
                <p14:modId xmlns:p14="http://schemas.microsoft.com/office/powerpoint/2010/main" val="3464095107"/>
              </p:ext>
            </p:extLst>
          </p:nvPr>
        </p:nvGraphicFramePr>
        <p:xfrm>
          <a:off x="2699792" y="3789040"/>
          <a:ext cx="3171716" cy="980728"/>
        </p:xfrm>
        <a:graphic>
          <a:graphicData uri="http://schemas.openxmlformats.org/presentationml/2006/ole">
            <mc:AlternateContent xmlns:mc="http://schemas.openxmlformats.org/markup-compatibility/2006">
              <mc:Choice xmlns:v="urn:schemas-microsoft-com:vml" Requires="v">
                <p:oleObj spid="_x0000_s4270" name="Формула" r:id="rId9" imgW="1447172" imgH="444307" progId="Equation.3">
                  <p:embed/>
                </p:oleObj>
              </mc:Choice>
              <mc:Fallback>
                <p:oleObj name="Формула" r:id="rId9" imgW="1447172" imgH="444307" progId="Equation.3">
                  <p:embed/>
                  <p:pic>
                    <p:nvPicPr>
                      <p:cNvPr id="0" name="Picture 16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99792" y="3789040"/>
                        <a:ext cx="3171716" cy="9807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mk-MK"/>
          </a:p>
        </p:txBody>
      </p:sp>
      <p:graphicFrame>
        <p:nvGraphicFramePr>
          <p:cNvPr id="12" name="Object 11"/>
          <p:cNvGraphicFramePr>
            <a:graphicFrameLocks noChangeAspect="1"/>
          </p:cNvGraphicFramePr>
          <p:nvPr>
            <p:extLst>
              <p:ext uri="{D42A27DB-BD31-4B8C-83A1-F6EECF244321}">
                <p14:modId xmlns:p14="http://schemas.microsoft.com/office/powerpoint/2010/main" val="1872842640"/>
              </p:ext>
            </p:extLst>
          </p:nvPr>
        </p:nvGraphicFramePr>
        <p:xfrm>
          <a:off x="3131840" y="4941168"/>
          <a:ext cx="2474109" cy="980728"/>
        </p:xfrm>
        <a:graphic>
          <a:graphicData uri="http://schemas.openxmlformats.org/presentationml/2006/ole">
            <mc:AlternateContent xmlns:mc="http://schemas.openxmlformats.org/markup-compatibility/2006">
              <mc:Choice xmlns:v="urn:schemas-microsoft-com:vml" Requires="v">
                <p:oleObj spid="_x0000_s4271" name="Формула" r:id="rId11" imgW="1054100" imgH="419100" progId="Equation.3">
                  <p:embed/>
                </p:oleObj>
              </mc:Choice>
              <mc:Fallback>
                <p:oleObj name="Формула" r:id="rId11" imgW="1054100" imgH="419100" progId="Equation.3">
                  <p:embed/>
                  <p:pic>
                    <p:nvPicPr>
                      <p:cNvPr id="0" name="Picture 16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31840" y="4941168"/>
                        <a:ext cx="2474109" cy="9807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985782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a:stretch>
            <a:fillRect/>
          </a:stretch>
        </p:blipFill>
        <p:spPr bwMode="auto">
          <a:xfrm>
            <a:off x="2627784" y="188640"/>
            <a:ext cx="4560570" cy="3131820"/>
          </a:xfrm>
          <a:prstGeom prst="rect">
            <a:avLst/>
          </a:prstGeom>
          <a:noFill/>
          <a:ln w="9525">
            <a:noFill/>
            <a:miter lim="800000"/>
            <a:headEnd/>
            <a:tailEnd/>
          </a:ln>
        </p:spPr>
      </p:pic>
      <p:pic>
        <p:nvPicPr>
          <p:cNvPr id="4098" name="Picture 2"/>
          <p:cNvPicPr>
            <a:picLocks noChangeAspect="1" noChangeArrowheads="1"/>
          </p:cNvPicPr>
          <p:nvPr/>
        </p:nvPicPr>
        <p:blipFill>
          <a:blip r:embed="rId3" cstate="print"/>
          <a:srcRect/>
          <a:stretch>
            <a:fillRect/>
          </a:stretch>
        </p:blipFill>
        <p:spPr bwMode="auto">
          <a:xfrm>
            <a:off x="467544" y="3429000"/>
            <a:ext cx="4238625" cy="971550"/>
          </a:xfrm>
          <a:prstGeom prst="rect">
            <a:avLst/>
          </a:prstGeom>
          <a:noFill/>
          <a:ln w="9525">
            <a:noFill/>
            <a:miter lim="800000"/>
            <a:headEnd/>
            <a:tailEnd/>
          </a:ln>
        </p:spPr>
      </p:pic>
      <p:pic>
        <p:nvPicPr>
          <p:cNvPr id="4099" name="Picture 3"/>
          <p:cNvPicPr>
            <a:picLocks noChangeAspect="1" noChangeArrowheads="1"/>
          </p:cNvPicPr>
          <p:nvPr/>
        </p:nvPicPr>
        <p:blipFill>
          <a:blip r:embed="rId4" cstate="print"/>
          <a:srcRect/>
          <a:stretch>
            <a:fillRect/>
          </a:stretch>
        </p:blipFill>
        <p:spPr bwMode="auto">
          <a:xfrm>
            <a:off x="5076056" y="3501008"/>
            <a:ext cx="3019425" cy="790575"/>
          </a:xfrm>
          <a:prstGeom prst="rect">
            <a:avLst/>
          </a:prstGeom>
          <a:noFill/>
          <a:ln w="9525">
            <a:noFill/>
            <a:miter lim="800000"/>
            <a:headEnd/>
            <a:tailEnd/>
          </a:ln>
        </p:spPr>
      </p:pic>
      <p:pic>
        <p:nvPicPr>
          <p:cNvPr id="4100" name="Picture 4"/>
          <p:cNvPicPr>
            <a:picLocks noChangeAspect="1" noChangeArrowheads="1"/>
          </p:cNvPicPr>
          <p:nvPr/>
        </p:nvPicPr>
        <p:blipFill>
          <a:blip r:embed="rId5" cstate="print"/>
          <a:srcRect/>
          <a:stretch>
            <a:fillRect/>
          </a:stretch>
        </p:blipFill>
        <p:spPr bwMode="auto">
          <a:xfrm>
            <a:off x="2267744" y="4653136"/>
            <a:ext cx="4438650" cy="16002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7743" y="185818"/>
            <a:ext cx="2428875" cy="270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6136" y="188640"/>
            <a:ext cx="3103297" cy="33827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552" y="2890918"/>
            <a:ext cx="5124226" cy="35434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27383" y="6321046"/>
            <a:ext cx="4972050" cy="48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Arrow Connector 3"/>
          <p:cNvCxnSpPr/>
          <p:nvPr/>
        </p:nvCxnSpPr>
        <p:spPr>
          <a:xfrm flipH="1">
            <a:off x="3101665" y="1322344"/>
            <a:ext cx="72008" cy="43204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pic>
        <p:nvPicPr>
          <p:cNvPr id="1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157" t="28167" r="27521" b="41224"/>
          <a:stretch/>
        </p:blipFill>
        <p:spPr bwMode="auto">
          <a:xfrm>
            <a:off x="6017024" y="4293096"/>
            <a:ext cx="2661520" cy="1610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p:nvPr/>
        </p:nvCxnSpPr>
        <p:spPr>
          <a:xfrm flipH="1">
            <a:off x="7236296" y="5734778"/>
            <a:ext cx="111488" cy="4170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7524328" y="4797152"/>
            <a:ext cx="72008"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31712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41447" y="404664"/>
            <a:ext cx="4305300" cy="67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4934" y="1340768"/>
            <a:ext cx="1838325" cy="5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27172" y="2060848"/>
            <a:ext cx="4219575"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14608" y="3100387"/>
            <a:ext cx="2847975" cy="65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4"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81283" y="4077072"/>
            <a:ext cx="2781300" cy="48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5"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27172" y="5157192"/>
            <a:ext cx="4448175" cy="46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0487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5776" y="1916832"/>
            <a:ext cx="3593563" cy="998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2271" y="3573016"/>
            <a:ext cx="6760146" cy="10289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p:cNvSpPr txBox="1">
            <a:spLocks/>
          </p:cNvSpPr>
          <p:nvPr/>
        </p:nvSpPr>
        <p:spPr>
          <a:xfrm>
            <a:off x="467544" y="764704"/>
            <a:ext cx="8229600" cy="2808312"/>
          </a:xfrm>
          <a:prstGeom prst="rect">
            <a:avLst/>
          </a:prstGeom>
        </p:spPr>
        <p:txBody>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dirty="0" smtClean="0"/>
              <a:t>IR Intensities</a:t>
            </a:r>
            <a:endParaRPr lang="en-US" dirty="0"/>
          </a:p>
        </p:txBody>
      </p:sp>
    </p:spTree>
    <p:extLst>
      <p:ext uri="{BB962C8B-B14F-4D97-AF65-F5344CB8AC3E}">
        <p14:creationId xmlns:p14="http://schemas.microsoft.com/office/powerpoint/2010/main" val="2858755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20px-What's.It.All.About.Pat.Metheny.jpg"/>
          <p:cNvPicPr>
            <a:picLocks noChangeAspect="1"/>
          </p:cNvPicPr>
          <p:nvPr/>
        </p:nvPicPr>
        <p:blipFill>
          <a:blip r:embed="rId2" cstate="print"/>
          <a:stretch>
            <a:fillRect/>
          </a:stretch>
        </p:blipFill>
        <p:spPr>
          <a:xfrm>
            <a:off x="1619672" y="692696"/>
            <a:ext cx="5840649" cy="5256584"/>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195" y="2924944"/>
            <a:ext cx="9095133" cy="1151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3472" y="404664"/>
            <a:ext cx="8785919" cy="2237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19872" y="4581128"/>
            <a:ext cx="1907124" cy="2124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84985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1124744"/>
            <a:ext cx="4932015" cy="4423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8184" y="1988840"/>
            <a:ext cx="1884934" cy="23578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31926" y="6021288"/>
            <a:ext cx="5038725"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59919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205" y="300632"/>
            <a:ext cx="9157205" cy="2264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90" y="3187627"/>
            <a:ext cx="8829377" cy="1383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68832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02416" y="404664"/>
            <a:ext cx="1936713" cy="2584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8803" y="6200775"/>
            <a:ext cx="4467225" cy="43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4519" y="404664"/>
            <a:ext cx="2043868" cy="20577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29287" y="417042"/>
            <a:ext cx="2152650" cy="2571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4"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29287" y="3251905"/>
            <a:ext cx="2074508" cy="3256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5"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91680" y="4005064"/>
            <a:ext cx="3528744" cy="1839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39405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85950" y="1195388"/>
            <a:ext cx="5372100" cy="446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48478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475114"/>
            <a:ext cx="9097787" cy="3457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179" y="4365104"/>
            <a:ext cx="9006607" cy="2053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82729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9177" y="188640"/>
            <a:ext cx="2283485" cy="1906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3968" y="188640"/>
            <a:ext cx="3652248" cy="1946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9470" y="2137292"/>
            <a:ext cx="3131153" cy="2812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5"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25748" y="2293435"/>
            <a:ext cx="3168688" cy="1871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6"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97994" y="4164470"/>
            <a:ext cx="2096442" cy="2263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7"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5576" y="5345659"/>
            <a:ext cx="4324350"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8"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3357" y="5679034"/>
            <a:ext cx="1800225"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68477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3563" y="1214438"/>
            <a:ext cx="5476875" cy="442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87795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1104900"/>
            <a:ext cx="5486400"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03029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52613" y="1238250"/>
            <a:ext cx="5438775" cy="438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1594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836712"/>
            <a:ext cx="8229600" cy="1143000"/>
          </a:xfrm>
        </p:spPr>
        <p:txBody>
          <a:bodyPr>
            <a:normAutofit fontScale="90000"/>
          </a:bodyPr>
          <a:lstStyle/>
          <a:p>
            <a:r>
              <a:rPr lang="en-US" dirty="0" smtClean="0"/>
              <a:t>CLIMATE SCIENCE AND ATMOSPHERIC CHEMISTRY – FROM FRUSTRATION TO SCIENCE</a:t>
            </a:r>
            <a:endParaRPr lang="en-US" dirty="0"/>
          </a:p>
        </p:txBody>
      </p:sp>
      <p:sp>
        <p:nvSpPr>
          <p:cNvPr id="3" name="Content Placeholder 2"/>
          <p:cNvSpPr>
            <a:spLocks noGrp="1"/>
          </p:cNvSpPr>
          <p:nvPr>
            <p:ph idx="1"/>
          </p:nvPr>
        </p:nvSpPr>
        <p:spPr/>
        <p:txBody>
          <a:bodyPr>
            <a:normAutofit lnSpcReduction="10000"/>
          </a:bodyPr>
          <a:lstStyle/>
          <a:p>
            <a:r>
              <a:rPr lang="en-US" dirty="0" smtClean="0"/>
              <a:t>BACK IN 1996</a:t>
            </a:r>
          </a:p>
          <a:p>
            <a:r>
              <a:rPr lang="en-US" dirty="0" smtClean="0"/>
              <a:t>MAKE A STATE-OF-THE-ART (NONSTANDARD) QUANTUM MECHANICAL COMPUTATION ON A FUNDAMENTAL CHEMICAL SYSTEM</a:t>
            </a:r>
          </a:p>
          <a:p>
            <a:r>
              <a:rPr lang="en-US" dirty="0" smtClean="0"/>
              <a:t>WRITE A SCIENTIFIC PAPER</a:t>
            </a:r>
          </a:p>
          <a:p>
            <a:r>
              <a:rPr lang="en-US" dirty="0" smtClean="0"/>
              <a:t>RELEVANCE?</a:t>
            </a:r>
          </a:p>
          <a:p>
            <a:r>
              <a:rPr lang="en-US" dirty="0" smtClean="0"/>
              <a:t>MAKE THE SAME TYPE OF CALCULATION ON A SIMPLE RADICAL, RELEVANT TO ATMOSPHERIC CHEMISTRY</a:t>
            </a:r>
          </a:p>
          <a:p>
            <a:r>
              <a:rPr lang="en-US" dirty="0" smtClean="0"/>
              <a:t>PUBLISHED IN NO TIME</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6257" y="332656"/>
            <a:ext cx="7410450" cy="2295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6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84071" y="2996952"/>
            <a:ext cx="2524125" cy="1533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59436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85950" y="1047750"/>
            <a:ext cx="5372100" cy="476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40916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81188" y="1057275"/>
            <a:ext cx="5381625" cy="474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48755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66900" y="576263"/>
            <a:ext cx="5410200" cy="5705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66719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1" name="Picture 3"/>
          <p:cNvPicPr>
            <a:picLocks noChangeAspect="1" noChangeArrowheads="1"/>
          </p:cNvPicPr>
          <p:nvPr/>
        </p:nvPicPr>
        <p:blipFill>
          <a:blip r:embed="rId2" cstate="print"/>
          <a:srcRect/>
          <a:stretch>
            <a:fillRect/>
          </a:stretch>
        </p:blipFill>
        <p:spPr bwMode="auto">
          <a:xfrm>
            <a:off x="611560" y="1556792"/>
            <a:ext cx="7934325" cy="2695575"/>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a:stretch>
            <a:fillRect/>
          </a:stretch>
        </p:blipFill>
        <p:spPr bwMode="auto">
          <a:xfrm>
            <a:off x="1331640" y="692696"/>
            <a:ext cx="6362700" cy="4933950"/>
          </a:xfrm>
          <a:prstGeom prst="rect">
            <a:avLst/>
          </a:prstGeom>
          <a:noFill/>
          <a:ln w="9525">
            <a:noFill/>
            <a:miter lim="800000"/>
            <a:headEnd/>
            <a:tailEnd/>
          </a:ln>
        </p:spPr>
      </p:pic>
      <p:pic>
        <p:nvPicPr>
          <p:cNvPr id="5017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9872" y="5843588"/>
            <a:ext cx="2390775" cy="314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Rectangle 2"/>
          <p:cNvSpPr>
            <a:spLocks noChangeArrowheads="1"/>
          </p:cNvSpPr>
          <p:nvPr/>
        </p:nvSpPr>
        <p:spPr bwMode="auto">
          <a:xfrm>
            <a:off x="30163" y="5715000"/>
            <a:ext cx="184150" cy="1187450"/>
          </a:xfrm>
          <a:prstGeom prst="rect">
            <a:avLst/>
          </a:prstGeom>
          <a:noFill/>
          <a:ln w="12700">
            <a:noFill/>
            <a:miter lim="800000"/>
            <a:headEnd/>
            <a:tailEnd/>
          </a:ln>
          <a:effectLst/>
        </p:spPr>
        <p:txBody>
          <a:bodyPr wrap="none">
            <a:spAutoFit/>
          </a:bodyPr>
          <a:lstStyle/>
          <a:p>
            <a:pPr defTabSz="762000"/>
            <a:endParaRPr lang="en-GB" sz="2400" b="1" i="1">
              <a:solidFill>
                <a:srgbClr val="EF9100"/>
              </a:solidFill>
              <a:effectLst>
                <a:outerShdw blurRad="38100" dist="38100" dir="2700000" algn="tl">
                  <a:srgbClr val="C0C0C0"/>
                </a:outerShdw>
              </a:effectLst>
            </a:endParaRPr>
          </a:p>
          <a:p>
            <a:pPr defTabSz="762000"/>
            <a:endParaRPr lang="en-GB" sz="2400" b="1" i="1">
              <a:solidFill>
                <a:srgbClr val="EF9100"/>
              </a:solidFill>
              <a:effectLst>
                <a:outerShdw blurRad="38100" dist="38100" dir="2700000" algn="tl">
                  <a:srgbClr val="C0C0C0"/>
                </a:outerShdw>
              </a:effectLst>
            </a:endParaRPr>
          </a:p>
          <a:p>
            <a:pPr defTabSz="762000"/>
            <a:endParaRPr lang="en-US" sz="2400" b="1" i="1">
              <a:solidFill>
                <a:srgbClr val="EF9100"/>
              </a:solidFill>
              <a:effectLst>
                <a:outerShdw blurRad="38100" dist="38100" dir="2700000" algn="tl">
                  <a:srgbClr val="C0C0C0"/>
                </a:outerShdw>
              </a:effectLst>
            </a:endParaRPr>
          </a:p>
        </p:txBody>
      </p:sp>
      <p:sp>
        <p:nvSpPr>
          <p:cNvPr id="492579" name="Rectangle 35"/>
          <p:cNvSpPr>
            <a:spLocks noChangeArrowheads="1"/>
          </p:cNvSpPr>
          <p:nvPr/>
        </p:nvSpPr>
        <p:spPr bwMode="auto">
          <a:xfrm>
            <a:off x="304800" y="6148388"/>
            <a:ext cx="8382000" cy="709612"/>
          </a:xfrm>
          <a:prstGeom prst="rect">
            <a:avLst/>
          </a:prstGeom>
          <a:solidFill>
            <a:srgbClr val="FFFFFF"/>
          </a:solidFill>
          <a:ln w="12700">
            <a:noFill/>
            <a:miter lim="800000"/>
            <a:headEnd/>
            <a:tailEnd/>
          </a:ln>
          <a:effectLst/>
        </p:spPr>
        <p:txBody>
          <a:bodyPr wrap="none" anchor="ctr"/>
          <a:lstStyle/>
          <a:p>
            <a:pPr algn="l">
              <a:lnSpc>
                <a:spcPct val="150000"/>
              </a:lnSpc>
            </a:pPr>
            <a:r>
              <a:rPr lang="sv-SE" sz="2000" b="1">
                <a:solidFill>
                  <a:schemeClr val="hlink"/>
                </a:solidFill>
              </a:rPr>
              <a:t>This is repeated for </a:t>
            </a:r>
            <a:r>
              <a:rPr lang="sv-SE" sz="2000" b="1" u="sng">
                <a:solidFill>
                  <a:schemeClr val="hlink"/>
                </a:solidFill>
              </a:rPr>
              <a:t>all</a:t>
            </a:r>
            <a:r>
              <a:rPr lang="sv-SE" sz="2000" b="1">
                <a:solidFill>
                  <a:schemeClr val="hlink"/>
                </a:solidFill>
              </a:rPr>
              <a:t> 1st shell OH bonds and </a:t>
            </a:r>
            <a:r>
              <a:rPr lang="sv-SE" sz="2000" b="1" u="sng">
                <a:solidFill>
                  <a:schemeClr val="hlink"/>
                </a:solidFill>
              </a:rPr>
              <a:t>many</a:t>
            </a:r>
            <a:r>
              <a:rPr lang="sv-SE" sz="2000" b="1">
                <a:solidFill>
                  <a:schemeClr val="hlink"/>
                </a:solidFill>
              </a:rPr>
              <a:t> MD-configurations!</a:t>
            </a:r>
          </a:p>
        </p:txBody>
      </p:sp>
      <p:pic>
        <p:nvPicPr>
          <p:cNvPr id="492581" name="Picture 37" descr="små_gröna_stora_röda_2"/>
          <p:cNvPicPr>
            <a:picLocks noChangeAspect="1" noChangeArrowheads="1"/>
          </p:cNvPicPr>
          <p:nvPr/>
        </p:nvPicPr>
        <p:blipFill>
          <a:blip r:embed="rId2" cstate="print"/>
          <a:srcRect/>
          <a:stretch>
            <a:fillRect/>
          </a:stretch>
        </p:blipFill>
        <p:spPr bwMode="auto">
          <a:xfrm>
            <a:off x="609600" y="2438400"/>
            <a:ext cx="5256213" cy="3467100"/>
          </a:xfrm>
          <a:prstGeom prst="rect">
            <a:avLst/>
          </a:prstGeom>
          <a:noFill/>
          <a:ln w="9525">
            <a:noFill/>
            <a:miter lim="800000"/>
            <a:headEnd/>
            <a:tailEnd/>
          </a:ln>
          <a:effectLst/>
        </p:spPr>
      </p:pic>
      <p:pic>
        <p:nvPicPr>
          <p:cNvPr id="492583" name="Picture 39" descr="små_gröna_stora_röda_2"/>
          <p:cNvPicPr>
            <a:picLocks noChangeAspect="1" noChangeArrowheads="1"/>
          </p:cNvPicPr>
          <p:nvPr/>
        </p:nvPicPr>
        <p:blipFill>
          <a:blip r:embed="rId2" cstate="print"/>
          <a:srcRect/>
          <a:stretch>
            <a:fillRect/>
          </a:stretch>
        </p:blipFill>
        <p:spPr bwMode="auto">
          <a:xfrm>
            <a:off x="609600" y="1066800"/>
            <a:ext cx="5256213" cy="3467100"/>
          </a:xfrm>
          <a:prstGeom prst="rect">
            <a:avLst/>
          </a:prstGeom>
          <a:noFill/>
          <a:ln w="9525">
            <a:noFill/>
            <a:miter lim="800000"/>
            <a:headEnd/>
            <a:tailEnd/>
          </a:ln>
          <a:effectLst/>
        </p:spPr>
      </p:pic>
      <p:pic>
        <p:nvPicPr>
          <p:cNvPr id="492584" name="Picture 40" descr="små_gröna_stora_röda_2"/>
          <p:cNvPicPr>
            <a:picLocks noChangeAspect="1" noChangeArrowheads="1"/>
          </p:cNvPicPr>
          <p:nvPr/>
        </p:nvPicPr>
        <p:blipFill>
          <a:blip r:embed="rId2" cstate="print"/>
          <a:srcRect/>
          <a:stretch>
            <a:fillRect/>
          </a:stretch>
        </p:blipFill>
        <p:spPr bwMode="auto">
          <a:xfrm>
            <a:off x="-3505200" y="2438400"/>
            <a:ext cx="5256213" cy="3467100"/>
          </a:xfrm>
          <a:prstGeom prst="rect">
            <a:avLst/>
          </a:prstGeom>
          <a:noFill/>
          <a:ln w="9525">
            <a:noFill/>
            <a:miter lim="800000"/>
            <a:headEnd/>
            <a:tailEnd/>
          </a:ln>
          <a:effectLst/>
        </p:spPr>
      </p:pic>
      <p:pic>
        <p:nvPicPr>
          <p:cNvPr id="492585" name="Picture 41" descr="små_gröna_stora_röda_2"/>
          <p:cNvPicPr>
            <a:picLocks noChangeAspect="1" noChangeArrowheads="1"/>
          </p:cNvPicPr>
          <p:nvPr/>
        </p:nvPicPr>
        <p:blipFill>
          <a:blip r:embed="rId2" cstate="print"/>
          <a:srcRect/>
          <a:stretch>
            <a:fillRect/>
          </a:stretch>
        </p:blipFill>
        <p:spPr bwMode="auto">
          <a:xfrm>
            <a:off x="533400" y="1752600"/>
            <a:ext cx="5256213" cy="3467100"/>
          </a:xfrm>
          <a:prstGeom prst="rect">
            <a:avLst/>
          </a:prstGeom>
          <a:noFill/>
          <a:ln w="9525">
            <a:noFill/>
            <a:miter lim="800000"/>
            <a:headEnd/>
            <a:tailEnd/>
          </a:ln>
          <a:effectLst/>
        </p:spPr>
      </p:pic>
      <p:pic>
        <p:nvPicPr>
          <p:cNvPr id="492582" name="Picture 38" descr="små_gröna_stora_röda_2"/>
          <p:cNvPicPr>
            <a:picLocks noChangeAspect="1" noChangeArrowheads="1"/>
          </p:cNvPicPr>
          <p:nvPr/>
        </p:nvPicPr>
        <p:blipFill>
          <a:blip r:embed="rId2" cstate="print"/>
          <a:srcRect/>
          <a:stretch>
            <a:fillRect/>
          </a:stretch>
        </p:blipFill>
        <p:spPr bwMode="auto">
          <a:xfrm>
            <a:off x="-3581400" y="990600"/>
            <a:ext cx="5256213" cy="3467100"/>
          </a:xfrm>
          <a:prstGeom prst="rect">
            <a:avLst/>
          </a:prstGeom>
          <a:noFill/>
          <a:ln w="9525">
            <a:noFill/>
            <a:miter lim="800000"/>
            <a:headEnd/>
            <a:tailEnd/>
          </a:ln>
          <a:effectLst/>
        </p:spPr>
      </p:pic>
      <p:sp>
        <p:nvSpPr>
          <p:cNvPr id="492573" name="Oval 29"/>
          <p:cNvSpPr>
            <a:spLocks noChangeArrowheads="1"/>
          </p:cNvSpPr>
          <p:nvPr/>
        </p:nvSpPr>
        <p:spPr bwMode="auto">
          <a:xfrm>
            <a:off x="685800" y="1066800"/>
            <a:ext cx="4800600" cy="4724400"/>
          </a:xfrm>
          <a:prstGeom prst="ellipse">
            <a:avLst/>
          </a:prstGeom>
          <a:noFill/>
          <a:ln w="12700">
            <a:solidFill>
              <a:schemeClr val="tx1"/>
            </a:solidFill>
            <a:round/>
            <a:headEnd/>
            <a:tailEnd/>
          </a:ln>
          <a:effectLst/>
        </p:spPr>
        <p:txBody>
          <a:bodyPr wrap="none" anchor="ctr"/>
          <a:lstStyle/>
          <a:p>
            <a:endParaRPr lang="en-US"/>
          </a:p>
        </p:txBody>
      </p:sp>
      <p:sp>
        <p:nvSpPr>
          <p:cNvPr id="492574" name="Line 30"/>
          <p:cNvSpPr>
            <a:spLocks noChangeShapeType="1"/>
          </p:cNvSpPr>
          <p:nvPr/>
        </p:nvSpPr>
        <p:spPr bwMode="auto">
          <a:xfrm flipH="1" flipV="1">
            <a:off x="2108200" y="3073400"/>
            <a:ext cx="304800" cy="304800"/>
          </a:xfrm>
          <a:prstGeom prst="line">
            <a:avLst/>
          </a:prstGeom>
          <a:noFill/>
          <a:ln w="19050">
            <a:solidFill>
              <a:srgbClr val="336DFD"/>
            </a:solidFill>
            <a:round/>
            <a:headEnd type="triangle" w="med" len="med"/>
            <a:tailEnd type="triangle" w="med" len="med"/>
          </a:ln>
          <a:effectLst/>
        </p:spPr>
        <p:txBody>
          <a:bodyPr/>
          <a:lstStyle/>
          <a:p>
            <a:endParaRPr lang="en-US"/>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26641" t="25180" r="18054" b="20221"/>
          <a:stretch/>
        </p:blipFill>
        <p:spPr>
          <a:xfrm>
            <a:off x="179512" y="131040"/>
            <a:ext cx="3541802" cy="2995519"/>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8953" t="20478" r="1456" b="20210"/>
          <a:stretch/>
        </p:blipFill>
        <p:spPr>
          <a:xfrm>
            <a:off x="3721314" y="3429000"/>
            <a:ext cx="5097107" cy="3254094"/>
          </a:xfrm>
          <a:prstGeom prst="rect">
            <a:avLst/>
          </a:prstGeom>
        </p:spPr>
      </p:pic>
    </p:spTree>
    <p:extLst>
      <p:ext uri="{BB962C8B-B14F-4D97-AF65-F5344CB8AC3E}">
        <p14:creationId xmlns:p14="http://schemas.microsoft.com/office/powerpoint/2010/main" val="17333356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24394" t="23107" r="22105" b="14955"/>
          <a:stretch/>
        </p:blipFill>
        <p:spPr>
          <a:xfrm>
            <a:off x="323528" y="188640"/>
            <a:ext cx="3426271" cy="3398166"/>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22902" t="13123" r="13389" b="2882"/>
          <a:stretch/>
        </p:blipFill>
        <p:spPr>
          <a:xfrm>
            <a:off x="4427984" y="1556792"/>
            <a:ext cx="4420878" cy="5014565"/>
          </a:xfrm>
          <a:prstGeom prst="rect">
            <a:avLst/>
          </a:prstGeom>
        </p:spPr>
      </p:pic>
    </p:spTree>
    <p:extLst>
      <p:ext uri="{BB962C8B-B14F-4D97-AF65-F5344CB8AC3E}">
        <p14:creationId xmlns:p14="http://schemas.microsoft.com/office/powerpoint/2010/main" val="31138566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14462" t="1" r="21245" b="13911"/>
          <a:stretch/>
        </p:blipFill>
        <p:spPr>
          <a:xfrm>
            <a:off x="2411760" y="1124744"/>
            <a:ext cx="4117404" cy="4723132"/>
          </a:xfrm>
          <a:prstGeom prst="rect">
            <a:avLst/>
          </a:prstGeom>
        </p:spPr>
      </p:pic>
    </p:spTree>
    <p:extLst>
      <p:ext uri="{BB962C8B-B14F-4D97-AF65-F5344CB8AC3E}">
        <p14:creationId xmlns:p14="http://schemas.microsoft.com/office/powerpoint/2010/main" val="2533272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5915000" cy="1143000"/>
          </a:xfrm>
        </p:spPr>
        <p:txBody>
          <a:bodyPr>
            <a:normAutofit fontScale="90000"/>
          </a:bodyPr>
          <a:lstStyle/>
          <a:p>
            <a:r>
              <a:rPr lang="en-US" b="1" dirty="0" smtClean="0"/>
              <a:t>Chemistry-Climate Model Initiative (CCMI)</a:t>
            </a:r>
            <a:endParaRPr lang="en-US" dirty="0"/>
          </a:p>
        </p:txBody>
      </p:sp>
      <p:sp>
        <p:nvSpPr>
          <p:cNvPr id="3" name="Content Placeholder 2"/>
          <p:cNvSpPr>
            <a:spLocks noGrp="1"/>
          </p:cNvSpPr>
          <p:nvPr>
            <p:ph idx="1"/>
          </p:nvPr>
        </p:nvSpPr>
        <p:spPr>
          <a:xfrm>
            <a:off x="467544" y="2132856"/>
            <a:ext cx="8229600" cy="3869784"/>
          </a:xfrm>
        </p:spPr>
        <p:txBody>
          <a:bodyPr>
            <a:normAutofit/>
          </a:bodyPr>
          <a:lstStyle/>
          <a:p>
            <a:r>
              <a:rPr lang="en-GB" dirty="0" smtClean="0"/>
              <a:t>An evident trend in climate science and meteorology in the last few years is the development of global models in which the chemistry and dynamics of the stratosphere and troposphere are being studied and modelled as a single entity.</a:t>
            </a:r>
            <a:endParaRPr lang="en-US" dirty="0" smtClean="0"/>
          </a:p>
          <a:p>
            <a:r>
              <a:rPr lang="en-GB" dirty="0" smtClean="0"/>
              <a:t>Such approach seems unavoidable if one wants to model the phenomena relevant to climate science at the molecular level, and therefore its development has been expected. </a:t>
            </a:r>
            <a:endParaRPr lang="en-US" dirty="0"/>
          </a:p>
        </p:txBody>
      </p:sp>
      <p:pic>
        <p:nvPicPr>
          <p:cNvPr id="5" name="Picture 4" descr="CCMI_72dpi_TX.png"/>
          <p:cNvPicPr>
            <a:picLocks noChangeAspect="1"/>
          </p:cNvPicPr>
          <p:nvPr/>
        </p:nvPicPr>
        <p:blipFill>
          <a:blip r:embed="rId2" cstate="print"/>
          <a:stretch>
            <a:fillRect/>
          </a:stretch>
        </p:blipFill>
        <p:spPr>
          <a:xfrm>
            <a:off x="6032889" y="0"/>
            <a:ext cx="3111111" cy="1701587"/>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3768" y="4343654"/>
            <a:ext cx="4086225" cy="67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813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9712" y="5480843"/>
            <a:ext cx="2019300" cy="5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813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8103" y="5590380"/>
            <a:ext cx="942975" cy="28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l="24394" t="23107" r="22105" b="14955"/>
          <a:stretch/>
        </p:blipFill>
        <p:spPr>
          <a:xfrm>
            <a:off x="683568" y="542169"/>
            <a:ext cx="3426271" cy="3398166"/>
          </a:xfrm>
          <a:prstGeom prst="rect">
            <a:avLst/>
          </a:prstGeom>
        </p:spPr>
      </p:pic>
      <p:cxnSp>
        <p:nvCxnSpPr>
          <p:cNvPr id="4" name="Straight Arrow Connector 3"/>
          <p:cNvCxnSpPr/>
          <p:nvPr/>
        </p:nvCxnSpPr>
        <p:spPr>
          <a:xfrm>
            <a:off x="2396703" y="2708920"/>
            <a:ext cx="375097" cy="36004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rotWithShape="1">
          <a:blip r:embed="rId6" cstate="print">
            <a:extLst>
              <a:ext uri="{28A0092B-C50C-407E-A947-70E740481C1C}">
                <a14:useLocalDpi xmlns:a14="http://schemas.microsoft.com/office/drawing/2010/main" val="0"/>
              </a:ext>
            </a:extLst>
          </a:blip>
          <a:srcRect t="10222" b="652"/>
          <a:stretch/>
        </p:blipFill>
        <p:spPr>
          <a:xfrm>
            <a:off x="5033235" y="972000"/>
            <a:ext cx="3073516" cy="2844000"/>
          </a:xfrm>
          <a:prstGeom prst="rect">
            <a:avLst/>
          </a:prstGeom>
        </p:spPr>
      </p:pic>
    </p:spTree>
    <p:extLst>
      <p:ext uri="{BB962C8B-B14F-4D97-AF65-F5344CB8AC3E}">
        <p14:creationId xmlns:p14="http://schemas.microsoft.com/office/powerpoint/2010/main" val="37700533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cstate="print"/>
          <a:srcRect/>
          <a:stretch>
            <a:fillRect/>
          </a:stretch>
        </p:blipFill>
        <p:spPr bwMode="auto">
          <a:xfrm>
            <a:off x="1331640" y="188640"/>
            <a:ext cx="6450924" cy="864096"/>
          </a:xfrm>
          <a:prstGeom prst="rect">
            <a:avLst/>
          </a:prstGeom>
          <a:noFill/>
          <a:ln w="9525">
            <a:noFill/>
            <a:miter lim="800000"/>
            <a:headEnd/>
            <a:tailEnd/>
          </a:ln>
        </p:spPr>
      </p:pic>
      <p:pic>
        <p:nvPicPr>
          <p:cNvPr id="49155" name="Picture 3"/>
          <p:cNvPicPr>
            <a:picLocks noChangeAspect="1" noChangeArrowheads="1"/>
          </p:cNvPicPr>
          <p:nvPr/>
        </p:nvPicPr>
        <p:blipFill>
          <a:blip r:embed="rId3" cstate="print"/>
          <a:srcRect/>
          <a:stretch>
            <a:fillRect/>
          </a:stretch>
        </p:blipFill>
        <p:spPr bwMode="auto">
          <a:xfrm>
            <a:off x="2339752" y="1268760"/>
            <a:ext cx="4369576" cy="1080120"/>
          </a:xfrm>
          <a:prstGeom prst="rect">
            <a:avLst/>
          </a:prstGeom>
          <a:noFill/>
          <a:ln w="9525">
            <a:noFill/>
            <a:miter lim="800000"/>
            <a:headEnd/>
            <a:tailEnd/>
          </a:ln>
        </p:spPr>
      </p:pic>
      <p:pic>
        <p:nvPicPr>
          <p:cNvPr id="49156" name="Picture 4"/>
          <p:cNvPicPr>
            <a:picLocks noChangeAspect="1" noChangeArrowheads="1"/>
          </p:cNvPicPr>
          <p:nvPr/>
        </p:nvPicPr>
        <p:blipFill>
          <a:blip r:embed="rId4" cstate="print"/>
          <a:srcRect/>
          <a:stretch>
            <a:fillRect/>
          </a:stretch>
        </p:blipFill>
        <p:spPr bwMode="auto">
          <a:xfrm>
            <a:off x="1331640" y="2492896"/>
            <a:ext cx="6624736" cy="4048450"/>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98" y="620688"/>
            <a:ext cx="8947985" cy="4910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29111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8163" y="1114425"/>
            <a:ext cx="8067675" cy="4629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02014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2" cstate="print"/>
          <a:srcRect/>
          <a:stretch>
            <a:fillRect/>
          </a:stretch>
        </p:blipFill>
        <p:spPr bwMode="auto">
          <a:xfrm>
            <a:off x="2627784" y="188640"/>
            <a:ext cx="3886200" cy="3257550"/>
          </a:xfrm>
          <a:prstGeom prst="rect">
            <a:avLst/>
          </a:prstGeom>
          <a:noFill/>
          <a:ln w="9525">
            <a:noFill/>
            <a:miter lim="800000"/>
            <a:headEnd/>
            <a:tailEnd/>
          </a:ln>
        </p:spPr>
      </p:pic>
      <p:pic>
        <p:nvPicPr>
          <p:cNvPr id="50179" name="Picture 3"/>
          <p:cNvPicPr>
            <a:picLocks noChangeAspect="1" noChangeArrowheads="1"/>
          </p:cNvPicPr>
          <p:nvPr/>
        </p:nvPicPr>
        <p:blipFill>
          <a:blip r:embed="rId3" cstate="print"/>
          <a:srcRect/>
          <a:stretch>
            <a:fillRect/>
          </a:stretch>
        </p:blipFill>
        <p:spPr bwMode="auto">
          <a:xfrm>
            <a:off x="2627784" y="3645024"/>
            <a:ext cx="3867150" cy="2962275"/>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0225" y="1671638"/>
            <a:ext cx="5543550" cy="3514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65153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2" cstate="print"/>
          <a:srcRect/>
          <a:stretch>
            <a:fillRect/>
          </a:stretch>
        </p:blipFill>
        <p:spPr bwMode="auto">
          <a:xfrm>
            <a:off x="2267744" y="188640"/>
            <a:ext cx="4604345" cy="3014447"/>
          </a:xfrm>
          <a:prstGeom prst="rect">
            <a:avLst/>
          </a:prstGeom>
          <a:noFill/>
          <a:ln w="9525">
            <a:noFill/>
            <a:miter lim="800000"/>
            <a:headEnd/>
            <a:tailEnd/>
          </a:ln>
        </p:spPr>
      </p:pic>
      <p:pic>
        <p:nvPicPr>
          <p:cNvPr id="51203" name="Picture 3"/>
          <p:cNvPicPr>
            <a:picLocks noChangeAspect="1" noChangeArrowheads="1"/>
          </p:cNvPicPr>
          <p:nvPr/>
        </p:nvPicPr>
        <p:blipFill>
          <a:blip r:embed="rId3" cstate="print"/>
          <a:srcRect/>
          <a:stretch>
            <a:fillRect/>
          </a:stretch>
        </p:blipFill>
        <p:spPr bwMode="auto">
          <a:xfrm>
            <a:off x="2123728" y="3272921"/>
            <a:ext cx="5184576" cy="3585079"/>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763688" y="0"/>
            <a:ext cx="5581650" cy="6172200"/>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2339752" y="1052736"/>
            <a:ext cx="4295775" cy="2219325"/>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2483768" y="3933056"/>
            <a:ext cx="3848100" cy="552450"/>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763688" y="172412"/>
            <a:ext cx="5616623" cy="6513173"/>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5"/>
          </p:nvPr>
        </p:nvSpPr>
        <p:spPr/>
        <p:txBody>
          <a:bodyPr/>
          <a:lstStyle/>
          <a:p>
            <a:pPr>
              <a:defRPr/>
            </a:pPr>
            <a:fld id="{42F6EF1D-F9D3-40E7-BBE9-BD25E11621A5}" type="slidenum">
              <a:rPr lang="en-US"/>
              <a:pPr>
                <a:defRPr/>
              </a:pPr>
              <a:t>5</a:t>
            </a:fld>
            <a:endParaRPr lang="en-US" dirty="0"/>
          </a:p>
        </p:txBody>
      </p:sp>
      <p:sp>
        <p:nvSpPr>
          <p:cNvPr id="7172" name="Content Placeholder 4"/>
          <p:cNvSpPr>
            <a:spLocks noGrp="1"/>
          </p:cNvSpPr>
          <p:nvPr>
            <p:ph sz="quarter" idx="14"/>
          </p:nvPr>
        </p:nvSpPr>
        <p:spPr>
          <a:xfrm>
            <a:off x="365125" y="1412875"/>
            <a:ext cx="8326438" cy="4389438"/>
          </a:xfrm>
        </p:spPr>
        <p:txBody>
          <a:bodyPr>
            <a:normAutofit lnSpcReduction="10000"/>
          </a:bodyPr>
          <a:lstStyle/>
          <a:p>
            <a:pPr eaLnBrk="1" hangingPunct="1"/>
            <a:r>
              <a:rPr lang="en-US" smtClean="0"/>
              <a:t>Any serious attempt to understand the fundamental physical basis of processes responsible for climate changes must rely on an in-depth understanding of the physics and chemistry of molecular species which constitute Earth’s atmosphere. </a:t>
            </a:r>
          </a:p>
          <a:p>
            <a:pPr eaLnBrk="1" hangingPunct="1"/>
            <a:r>
              <a:rPr lang="en-US" smtClean="0"/>
              <a:t>New milestones in climate science should aim at the molecular-level understanding of the aforementioned phenomena.</a:t>
            </a:r>
          </a:p>
          <a:p>
            <a:pPr eaLnBrk="1" hangingPunct="1"/>
            <a:r>
              <a:rPr lang="en-US" smtClean="0"/>
              <a:t>Climate science has to undergo a substantial paradigmatic shift, from mesoscale-level models to molecular models.</a:t>
            </a:r>
            <a:endParaRPr lang="en-GB"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p:cNvPicPr>
            <a:picLocks noChangeAspect="1" noChangeArrowheads="1"/>
          </p:cNvPicPr>
          <p:nvPr/>
        </p:nvPicPr>
        <p:blipFill>
          <a:blip r:embed="rId2" cstate="print"/>
          <a:srcRect/>
          <a:stretch>
            <a:fillRect/>
          </a:stretch>
        </p:blipFill>
        <p:spPr bwMode="auto">
          <a:xfrm>
            <a:off x="539552" y="1196752"/>
            <a:ext cx="4181475" cy="4581525"/>
          </a:xfrm>
          <a:prstGeom prst="rect">
            <a:avLst/>
          </a:prstGeom>
          <a:noFill/>
          <a:ln w="9525">
            <a:noFill/>
            <a:miter lim="800000"/>
            <a:headEnd/>
            <a:tailEnd/>
          </a:ln>
        </p:spPr>
      </p:pic>
      <p:pic>
        <p:nvPicPr>
          <p:cNvPr id="90115" name="Picture 3"/>
          <p:cNvPicPr>
            <a:picLocks noChangeAspect="1" noChangeArrowheads="1"/>
          </p:cNvPicPr>
          <p:nvPr/>
        </p:nvPicPr>
        <p:blipFill>
          <a:blip r:embed="rId3" cstate="print"/>
          <a:srcRect/>
          <a:stretch>
            <a:fillRect/>
          </a:stretch>
        </p:blipFill>
        <p:spPr bwMode="auto">
          <a:xfrm>
            <a:off x="4932040" y="1268760"/>
            <a:ext cx="3895725" cy="4495800"/>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p:cNvPicPr>
            <a:picLocks noChangeAspect="1" noChangeArrowheads="1"/>
          </p:cNvPicPr>
          <p:nvPr/>
        </p:nvPicPr>
        <p:blipFill>
          <a:blip r:embed="rId2" cstate="print"/>
          <a:srcRect/>
          <a:stretch>
            <a:fillRect/>
          </a:stretch>
        </p:blipFill>
        <p:spPr bwMode="auto">
          <a:xfrm>
            <a:off x="1828800" y="1152525"/>
            <a:ext cx="5486400" cy="4552950"/>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p:cNvPicPr>
            <a:picLocks noChangeAspect="1" noChangeArrowheads="1"/>
          </p:cNvPicPr>
          <p:nvPr/>
        </p:nvPicPr>
        <p:blipFill>
          <a:blip r:embed="rId2" cstate="print"/>
          <a:srcRect/>
          <a:stretch>
            <a:fillRect/>
          </a:stretch>
        </p:blipFill>
        <p:spPr bwMode="auto">
          <a:xfrm>
            <a:off x="611560" y="1268760"/>
            <a:ext cx="3924300" cy="4400550"/>
          </a:xfrm>
          <a:prstGeom prst="rect">
            <a:avLst/>
          </a:prstGeom>
          <a:noFill/>
          <a:ln w="9525">
            <a:noFill/>
            <a:miter lim="800000"/>
            <a:headEnd/>
            <a:tailEnd/>
          </a:ln>
        </p:spPr>
      </p:pic>
      <p:pic>
        <p:nvPicPr>
          <p:cNvPr id="91139" name="Picture 3"/>
          <p:cNvPicPr>
            <a:picLocks noChangeAspect="1" noChangeArrowheads="1"/>
          </p:cNvPicPr>
          <p:nvPr/>
        </p:nvPicPr>
        <p:blipFill>
          <a:blip r:embed="rId3" cstate="print"/>
          <a:srcRect/>
          <a:stretch>
            <a:fillRect/>
          </a:stretch>
        </p:blipFill>
        <p:spPr bwMode="auto">
          <a:xfrm>
            <a:off x="4932040" y="1268760"/>
            <a:ext cx="3924300" cy="4438650"/>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p:cNvPicPr>
            <a:picLocks noChangeAspect="1" noChangeArrowheads="1"/>
          </p:cNvPicPr>
          <p:nvPr/>
        </p:nvPicPr>
        <p:blipFill>
          <a:blip r:embed="rId2" cstate="print"/>
          <a:srcRect/>
          <a:stretch>
            <a:fillRect/>
          </a:stretch>
        </p:blipFill>
        <p:spPr bwMode="auto">
          <a:xfrm>
            <a:off x="542925" y="1709738"/>
            <a:ext cx="8058150" cy="3438525"/>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1428736"/>
            <a:ext cx="8586790" cy="3643338"/>
          </a:xfrm>
        </p:spPr>
        <p:txBody>
          <a:bodyPr>
            <a:normAutofit/>
          </a:bodyPr>
          <a:lstStyle/>
          <a:p>
            <a:pPr marL="777875" lvl="2" indent="-358775"/>
            <a:r>
              <a:rPr lang="en-US" sz="2400" dirty="0" smtClean="0"/>
              <a:t>All parts of this application require vast computational efforts, in particular the </a:t>
            </a:r>
            <a:r>
              <a:rPr lang="en-US" sz="2400" dirty="0" err="1" smtClean="0"/>
              <a:t>ab</a:t>
            </a:r>
            <a:r>
              <a:rPr lang="en-US" sz="2400" dirty="0" smtClean="0"/>
              <a:t> initio molecular dynamics simulations. Though computations required for certain sequences of the complex hybrid algorithms can be carried out on standard PC clusters, the more complex and demanding ones require low-latency parallel environment.</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51520" y="928646"/>
            <a:ext cx="8586790" cy="5929354"/>
          </a:xfrm>
          <a:prstGeom prst="rect">
            <a:avLst/>
          </a:prstGeom>
        </p:spPr>
        <p:txBody>
          <a:bodyPr>
            <a:normAutofit/>
          </a:bodyPr>
          <a:lstStyle/>
          <a:p>
            <a:pPr marL="640080" lvl="1" indent="-246888">
              <a:spcBef>
                <a:spcPct val="20000"/>
              </a:spcBef>
              <a:buClr>
                <a:schemeClr val="accent1"/>
              </a:buClr>
              <a:buSzPct val="85000"/>
              <a:buFont typeface="Wingdings 2"/>
              <a:buChar char=""/>
            </a:pPr>
            <a:r>
              <a:rPr lang="en-US" sz="2000" dirty="0" smtClean="0"/>
              <a:t>Application of sequential MD-</a:t>
            </a:r>
            <a:r>
              <a:rPr lang="en-US" sz="2000" dirty="0" err="1" smtClean="0"/>
              <a:t>QM</a:t>
            </a:r>
            <a:r>
              <a:rPr lang="en-US" sz="2000" baseline="-25000" dirty="0" err="1" smtClean="0"/>
              <a:t>el</a:t>
            </a:r>
            <a:r>
              <a:rPr lang="en-US" sz="2000" dirty="0" smtClean="0"/>
              <a:t>-</a:t>
            </a:r>
            <a:r>
              <a:rPr lang="en-US" sz="2000" dirty="0" err="1" smtClean="0"/>
              <a:t>QM</a:t>
            </a:r>
            <a:r>
              <a:rPr lang="en-US" sz="2000" baseline="-25000" dirty="0" err="1" smtClean="0"/>
              <a:t>nuc</a:t>
            </a:r>
            <a:r>
              <a:rPr lang="en-US" sz="2000" dirty="0" smtClean="0"/>
              <a:t> methodology to compute the </a:t>
            </a:r>
            <a:r>
              <a:rPr lang="en-US" sz="2000" dirty="0" err="1" smtClean="0"/>
              <a:t>vibrational</a:t>
            </a:r>
            <a:r>
              <a:rPr lang="en-US" sz="2000" dirty="0" smtClean="0"/>
              <a:t> spectra of the first-shell water molecules in ionic water solutions.</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640080" lvl="1" indent="-246888">
              <a:spcBef>
                <a:spcPct val="20000"/>
              </a:spcBef>
              <a:buClr>
                <a:schemeClr val="accent1"/>
              </a:buClr>
              <a:buSzPct val="85000"/>
            </a:pPr>
            <a:r>
              <a:rPr lang="en-US" sz="2000" dirty="0" smtClean="0"/>
              <a:t>	- </a:t>
            </a:r>
            <a:r>
              <a:rPr lang="en-GB" sz="2000" dirty="0" err="1" smtClean="0"/>
              <a:t>Lj</a:t>
            </a:r>
            <a:r>
              <a:rPr lang="en-GB" sz="2000" dirty="0" smtClean="0"/>
              <a:t>. </a:t>
            </a:r>
            <a:r>
              <a:rPr lang="en-GB" sz="2000" dirty="0" err="1" smtClean="0"/>
              <a:t>Pejov</a:t>
            </a:r>
            <a:r>
              <a:rPr lang="en-GB" sz="2000" dirty="0" smtClean="0"/>
              <a:t>, D. </a:t>
            </a:r>
            <a:r>
              <a:rPr lang="en-GB" sz="2000" dirty="0" err="1" smtClean="0"/>
              <a:t>Spångberg</a:t>
            </a:r>
            <a:r>
              <a:rPr lang="en-GB" sz="2000" dirty="0" smtClean="0"/>
              <a:t>, </a:t>
            </a:r>
            <a:r>
              <a:rPr lang="en-GB" sz="2000" dirty="0" err="1" smtClean="0"/>
              <a:t>Kersti</a:t>
            </a:r>
            <a:r>
              <a:rPr lang="en-GB" sz="2000" dirty="0" smtClean="0"/>
              <a:t> </a:t>
            </a:r>
            <a:r>
              <a:rPr lang="en-GB" sz="2000" dirty="0" err="1" smtClean="0"/>
              <a:t>Hermansson</a:t>
            </a:r>
            <a:r>
              <a:rPr lang="en-GB" sz="2000" dirty="0" smtClean="0"/>
              <a:t>, </a:t>
            </a:r>
            <a:r>
              <a:rPr lang="en-US" sz="2000" dirty="0" smtClean="0"/>
              <a:t>Al</a:t>
            </a:r>
            <a:r>
              <a:rPr lang="en-US" sz="2000" baseline="30000" dirty="0" smtClean="0"/>
              <a:t>3+</a:t>
            </a:r>
            <a:r>
              <a:rPr lang="en-US" sz="2000" dirty="0" smtClean="0"/>
              <a:t>, Ca</a:t>
            </a:r>
            <a:r>
              <a:rPr lang="en-US" sz="2000" baseline="30000" dirty="0" smtClean="0"/>
              <a:t>2+</a:t>
            </a:r>
            <a:r>
              <a:rPr lang="en-US" sz="2000" dirty="0" smtClean="0"/>
              <a:t>, Mg</a:t>
            </a:r>
            <a:r>
              <a:rPr lang="en-US" sz="2000" baseline="30000" dirty="0" smtClean="0"/>
              <a:t>2+</a:t>
            </a:r>
            <a:r>
              <a:rPr lang="en-US" sz="2000" dirty="0" smtClean="0"/>
              <a:t>, AND Li</a:t>
            </a:r>
            <a:r>
              <a:rPr lang="en-US" sz="2000" baseline="30000" dirty="0" smtClean="0"/>
              <a:t>+</a:t>
            </a:r>
            <a:r>
              <a:rPr lang="en-US" sz="2000" dirty="0" smtClean="0"/>
              <a:t> IN AQUEOUS SOLUTION: CALCULATED FIRST-SHELL ANHARMONIC OH VIBRATIONS AT 300K, </a:t>
            </a:r>
            <a:r>
              <a:rPr lang="en-US" sz="2000" i="1" dirty="0" smtClean="0"/>
              <a:t>J. Chem. Phys.</a:t>
            </a:r>
            <a:r>
              <a:rPr lang="en-US" sz="2000" dirty="0" smtClean="0"/>
              <a:t> </a:t>
            </a:r>
            <a:r>
              <a:rPr lang="en-US" sz="2000" b="1" dirty="0" smtClean="0"/>
              <a:t>133</a:t>
            </a:r>
            <a:r>
              <a:rPr lang="en-US" sz="2000" dirty="0" smtClean="0"/>
              <a:t>, 174513 (2010).</a:t>
            </a:r>
          </a:p>
          <a:p>
            <a:pPr marL="640080" lvl="1" indent="-246888">
              <a:spcBef>
                <a:spcPct val="20000"/>
              </a:spcBef>
              <a:buClr>
                <a:schemeClr val="accent1"/>
              </a:buClr>
              <a:buSzPct val="85000"/>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noProof="0" dirty="0" smtClean="0">
                <a:ln>
                  <a:noFill/>
                </a:ln>
                <a:solidFill>
                  <a:schemeClr val="tx1"/>
                </a:solidFill>
                <a:effectLst/>
                <a:uLnTx/>
                <a:uFillTx/>
                <a:latin typeface="+mn-lt"/>
                <a:ea typeface="+mn-ea"/>
                <a:cs typeface="+mn-cs"/>
              </a:rPr>
              <a:t> </a:t>
            </a:r>
            <a:r>
              <a:rPr lang="en-US" sz="2000" dirty="0" err="1" smtClean="0"/>
              <a:t>Lj</a:t>
            </a:r>
            <a:r>
              <a:rPr lang="en-US" sz="2000" dirty="0" smtClean="0"/>
              <a:t>. </a:t>
            </a:r>
            <a:r>
              <a:rPr lang="en-US" sz="2000" dirty="0" err="1" smtClean="0"/>
              <a:t>Pejov</a:t>
            </a:r>
            <a:r>
              <a:rPr lang="en-US" sz="2000" dirty="0" smtClean="0"/>
              <a:t>, D. </a:t>
            </a:r>
            <a:r>
              <a:rPr lang="en-US" sz="2000" dirty="0" err="1" smtClean="0"/>
              <a:t>Spångberg</a:t>
            </a:r>
            <a:r>
              <a:rPr lang="en-US" sz="2000" dirty="0" smtClean="0"/>
              <a:t>, K. </a:t>
            </a:r>
            <a:r>
              <a:rPr lang="en-US" sz="2000" dirty="0" err="1" smtClean="0"/>
              <a:t>Hermansson</a:t>
            </a:r>
            <a:r>
              <a:rPr lang="en-US" sz="2000" dirty="0" smtClean="0"/>
              <a:t>, USING MD SNAPSHOTS IN AB INITIO AND DFT CALCULATIONS: OH VIBRATIONS IN THE FIRST HYDRATION SHELL AROUND Li</a:t>
            </a:r>
            <a:r>
              <a:rPr lang="en-US" sz="2000" baseline="30000" dirty="0" smtClean="0"/>
              <a:t>+</a:t>
            </a:r>
            <a:r>
              <a:rPr lang="en-US" sz="2000" dirty="0" smtClean="0"/>
              <a:t>(</a:t>
            </a:r>
            <a:r>
              <a:rPr lang="en-US" sz="2000" dirty="0" err="1" smtClean="0"/>
              <a:t>aq</a:t>
            </a:r>
            <a:r>
              <a:rPr lang="en-US" sz="2000" dirty="0" smtClean="0"/>
              <a:t>), </a:t>
            </a:r>
            <a:r>
              <a:rPr lang="en-US" sz="2000" i="1" dirty="0" smtClean="0"/>
              <a:t>J. Phys. Chem. A</a:t>
            </a:r>
            <a:r>
              <a:rPr lang="en-US" sz="2000" dirty="0" smtClean="0"/>
              <a:t> </a:t>
            </a:r>
            <a:r>
              <a:rPr lang="en-US" sz="2000" b="1" dirty="0" smtClean="0"/>
              <a:t>109</a:t>
            </a:r>
            <a:r>
              <a:rPr lang="en-US" sz="2000" dirty="0" smtClean="0"/>
              <a:t>, 5144-5152 (2005).</a:t>
            </a:r>
          </a:p>
          <a:p>
            <a:pPr marL="640080" lvl="1" indent="-246888">
              <a:spcBef>
                <a:spcPct val="20000"/>
              </a:spcBef>
              <a:buClr>
                <a:schemeClr val="accent1"/>
              </a:buClr>
              <a:buSzPct val="85000"/>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	- </a:t>
            </a:r>
            <a:r>
              <a:rPr lang="en-US" sz="2000" dirty="0" err="1" smtClean="0"/>
              <a:t>Ljupco</a:t>
            </a:r>
            <a:r>
              <a:rPr lang="en-US" sz="2000" dirty="0" smtClean="0"/>
              <a:t> </a:t>
            </a:r>
            <a:r>
              <a:rPr lang="en-US" sz="2000" dirty="0" err="1" smtClean="0"/>
              <a:t>Pejov</a:t>
            </a:r>
            <a:r>
              <a:rPr lang="en-US" sz="2000" dirty="0" smtClean="0"/>
              <a:t>, </a:t>
            </a:r>
            <a:r>
              <a:rPr lang="en-US" sz="2000" dirty="0" err="1" smtClean="0"/>
              <a:t>Kersti</a:t>
            </a:r>
            <a:r>
              <a:rPr lang="en-US" sz="2000" dirty="0" smtClean="0"/>
              <a:t> </a:t>
            </a:r>
            <a:r>
              <a:rPr lang="en-US" sz="2000" dirty="0" err="1" smtClean="0"/>
              <a:t>Hermansson</a:t>
            </a:r>
            <a:r>
              <a:rPr lang="en-US" sz="2000" dirty="0" smtClean="0"/>
              <a:t>, MD+QM CALCULATIONS OF THE OH VIBRATIONAL STRETCHING BAND IN AN AQUEOUS ALUMINIUM(III) CHLORIDE</a:t>
            </a:r>
            <a:r>
              <a:rPr lang="en-US" sz="2000" baseline="-25000" dirty="0" smtClean="0"/>
              <a:t> </a:t>
            </a:r>
            <a:r>
              <a:rPr lang="en-US" sz="2000" dirty="0" smtClean="0"/>
              <a:t>SOLUTION, </a:t>
            </a:r>
            <a:r>
              <a:rPr lang="en-US" sz="2000" i="1" dirty="0" smtClean="0"/>
              <a:t>J. Mol. Liq.</a:t>
            </a:r>
            <a:r>
              <a:rPr lang="en-US" sz="2000" dirty="0" smtClean="0"/>
              <a:t> </a:t>
            </a:r>
            <a:r>
              <a:rPr lang="en-US" sz="2000" b="1" dirty="0" smtClean="0"/>
              <a:t>98-99</a:t>
            </a:r>
            <a:r>
              <a:rPr lang="en-US" sz="2000" dirty="0" smtClean="0"/>
              <a:t>,369-382 (2002).</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285720" y="500042"/>
            <a:ext cx="8586790" cy="6072206"/>
          </a:xfrm>
          <a:prstGeom prst="rect">
            <a:avLst/>
          </a:prstGeom>
        </p:spPr>
        <p:txBody>
          <a:bodyPr>
            <a:normAutofit/>
          </a:bodyPr>
          <a:lstStyle/>
          <a:p>
            <a:pPr marL="640080" marR="0" lvl="1" indent="-246888"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Implementation of a hybrid CPMD-</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QM</a:t>
            </a:r>
            <a:r>
              <a:rPr kumimoji="0" lang="en-US" sz="2000" b="0" i="0" u="none" strike="noStrike" kern="1200" cap="none" spc="0" normalizeH="0" baseline="-25000" noProof="0" dirty="0" err="1" smtClean="0">
                <a:ln>
                  <a:noFill/>
                </a:ln>
                <a:solidFill>
                  <a:schemeClr val="tx1"/>
                </a:solidFill>
                <a:effectLst/>
                <a:uLnTx/>
                <a:uFillTx/>
                <a:latin typeface="+mn-lt"/>
                <a:ea typeface="+mn-ea"/>
                <a:cs typeface="+mn-cs"/>
              </a:rPr>
              <a:t>el</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QM</a:t>
            </a:r>
            <a:r>
              <a:rPr kumimoji="0" lang="en-US" sz="2000" b="0" i="0" u="none" strike="noStrike" kern="1200" cap="none" spc="0" normalizeH="0" baseline="-25000" noProof="0" dirty="0" err="1" smtClean="0">
                <a:ln>
                  <a:noFill/>
                </a:ln>
                <a:solidFill>
                  <a:schemeClr val="tx1"/>
                </a:solidFill>
                <a:effectLst/>
                <a:uLnTx/>
                <a:uFillTx/>
                <a:latin typeface="+mn-lt"/>
                <a:ea typeface="+mn-ea"/>
                <a:cs typeface="+mn-cs"/>
              </a:rPr>
              <a:t>nuc</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methodology to compute the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vibrational</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spectrum of aqueous hydroxide anion. </a:t>
            </a:r>
          </a:p>
          <a:p>
            <a:pPr marL="640080" lvl="1" indent="-246888">
              <a:spcBef>
                <a:spcPct val="20000"/>
              </a:spcBef>
              <a:buClr>
                <a:schemeClr val="accent1"/>
              </a:buClr>
              <a:buSzPct val="85000"/>
            </a:pPr>
            <a:r>
              <a:rPr lang="en-US" sz="2000" dirty="0" smtClean="0"/>
              <a:t>	- K. </a:t>
            </a:r>
            <a:r>
              <a:rPr lang="en-US" sz="2000" dirty="0" err="1" smtClean="0"/>
              <a:t>Hermansson</a:t>
            </a:r>
            <a:r>
              <a:rPr lang="en-US" sz="2000" dirty="0" smtClean="0"/>
              <a:t>, P. A. Bopp, D. </a:t>
            </a:r>
            <a:r>
              <a:rPr lang="en-US" sz="2000" dirty="0" err="1" smtClean="0"/>
              <a:t>Spångberg</a:t>
            </a:r>
            <a:r>
              <a:rPr lang="en-US" sz="2000" dirty="0" smtClean="0"/>
              <a:t>, </a:t>
            </a:r>
            <a:r>
              <a:rPr lang="en-US" sz="2000" dirty="0" err="1" smtClean="0"/>
              <a:t>Lj</a:t>
            </a:r>
            <a:r>
              <a:rPr lang="en-US" sz="2000" dirty="0" smtClean="0"/>
              <a:t>. </a:t>
            </a:r>
            <a:r>
              <a:rPr lang="en-GB" sz="2000" dirty="0" err="1" smtClean="0"/>
              <a:t>Pejov</a:t>
            </a:r>
            <a:r>
              <a:rPr lang="en-GB" sz="2000" dirty="0" smtClean="0"/>
              <a:t>, I. </a:t>
            </a:r>
            <a:r>
              <a:rPr lang="en-GB" sz="2000" dirty="0" err="1" smtClean="0"/>
              <a:t>Bakó</a:t>
            </a:r>
            <a:r>
              <a:rPr lang="en-GB" sz="2000" dirty="0" smtClean="0"/>
              <a:t>, P. D. </a:t>
            </a:r>
            <a:r>
              <a:rPr lang="en-GB" sz="2000" dirty="0" err="1" smtClean="0"/>
              <a:t>Mitev</a:t>
            </a:r>
            <a:r>
              <a:rPr lang="en-GB" sz="2000" dirty="0" smtClean="0"/>
              <a:t>, THE VIBRATING HYDROXIDE ION IN WATER, </a:t>
            </a:r>
            <a:r>
              <a:rPr lang="en-GB" sz="2000" i="1" dirty="0" smtClean="0"/>
              <a:t>Chem. Phys. </a:t>
            </a:r>
            <a:r>
              <a:rPr lang="en-GB" sz="2000" i="1" dirty="0" err="1" smtClean="0"/>
              <a:t>Lett</a:t>
            </a:r>
            <a:r>
              <a:rPr lang="en-GB" sz="2000" i="1" dirty="0" smtClean="0"/>
              <a:t>. (FRONTIER ARTICLE)</a:t>
            </a:r>
            <a:r>
              <a:rPr lang="en-GB" sz="2000" dirty="0" smtClean="0"/>
              <a:t>, </a:t>
            </a:r>
            <a:r>
              <a:rPr lang="en-GB" sz="2000" b="1" dirty="0" smtClean="0"/>
              <a:t>514</a:t>
            </a:r>
            <a:r>
              <a:rPr lang="en-GB" sz="2000" dirty="0" smtClean="0"/>
              <a:t>, 1-15 (2011), included on the top cover of the Journal.</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640080" marR="0" lvl="1" indent="-246888"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Application of molecular dynamics simulations to confirm the experimental evidence for the existence of dangling OH bonds in hydrophobic hydration shells.</a:t>
            </a:r>
          </a:p>
          <a:p>
            <a:pPr marL="640080" lvl="1" indent="-246888">
              <a:spcBef>
                <a:spcPct val="20000"/>
              </a:spcBef>
              <a:buClr>
                <a:schemeClr val="accent1"/>
              </a:buClr>
              <a:buSzPct val="85000"/>
            </a:pPr>
            <a:r>
              <a:rPr lang="en-US" sz="2000" dirty="0" smtClean="0"/>
              <a:t>	- J. Tomlinson-Phillips, J. Davis, D. Ben-</a:t>
            </a:r>
            <a:r>
              <a:rPr lang="en-US" sz="2000" dirty="0" err="1" smtClean="0"/>
              <a:t>Amotz</a:t>
            </a:r>
            <a:r>
              <a:rPr lang="en-US" sz="2000" dirty="0" smtClean="0"/>
              <a:t>, D. </a:t>
            </a:r>
            <a:r>
              <a:rPr lang="en-US" sz="2000" dirty="0" err="1" smtClean="0"/>
              <a:t>Spångberg</a:t>
            </a:r>
            <a:r>
              <a:rPr lang="en-US" sz="2000" dirty="0" smtClean="0"/>
              <a:t>, </a:t>
            </a:r>
            <a:r>
              <a:rPr lang="en-US" sz="2000" dirty="0" err="1" smtClean="0"/>
              <a:t>Lj</a:t>
            </a:r>
            <a:r>
              <a:rPr lang="en-US" sz="2000" dirty="0" smtClean="0"/>
              <a:t>. </a:t>
            </a:r>
            <a:r>
              <a:rPr lang="en-GB" sz="2000" dirty="0" err="1" smtClean="0"/>
              <a:t>Pejov</a:t>
            </a:r>
            <a:r>
              <a:rPr lang="en-GB" sz="2000" dirty="0" smtClean="0"/>
              <a:t>, K. </a:t>
            </a:r>
            <a:r>
              <a:rPr lang="en-GB" sz="2000" dirty="0" err="1" smtClean="0"/>
              <a:t>Hermansson</a:t>
            </a:r>
            <a:r>
              <a:rPr lang="en-GB" sz="2000" dirty="0" smtClean="0"/>
              <a:t>, </a:t>
            </a:r>
            <a:r>
              <a:rPr lang="en-US" sz="2000" dirty="0" smtClean="0"/>
              <a:t>STRUCTURE AND DYNAMICS OF WATER DANGLING OH BONDS IN HYDROPHOBIC HYDRATION SHELLS. COMPARISON OF SIMULATION AND EXPERIMENT, </a:t>
            </a:r>
            <a:r>
              <a:rPr lang="en-US" sz="2000" i="1" dirty="0" smtClean="0"/>
              <a:t>J. Phys. Chem. A</a:t>
            </a:r>
            <a:r>
              <a:rPr lang="en-US" sz="2000" dirty="0" smtClean="0"/>
              <a:t>, </a:t>
            </a:r>
            <a:r>
              <a:rPr lang="en-US" sz="2000" b="1" dirty="0" smtClean="0"/>
              <a:t>115</a:t>
            </a:r>
            <a:r>
              <a:rPr lang="en-US" sz="2000" dirty="0" smtClean="0"/>
              <a:t>, 6177-6183</a:t>
            </a:r>
            <a:r>
              <a:rPr lang="mk-MK" sz="2000" dirty="0" smtClean="0"/>
              <a:t> (2011)</a:t>
            </a:r>
            <a:r>
              <a:rPr lang="en-US" sz="2000" dirty="0" smtClean="0"/>
              <a:t>.</a:t>
            </a:r>
          </a:p>
          <a:p>
            <a:pPr marL="640080" lvl="1" indent="-246888">
              <a:spcBef>
                <a:spcPct val="20000"/>
              </a:spcBef>
              <a:buClr>
                <a:schemeClr val="accent1"/>
              </a:buClr>
              <a:buSzPct val="85000"/>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3" name="Picture 2" descr="22975_UU_logga_transp.png"/>
          <p:cNvPicPr>
            <a:picLocks noChangeAspect="1"/>
          </p:cNvPicPr>
          <p:nvPr/>
        </p:nvPicPr>
        <p:blipFill>
          <a:blip r:embed="rId2" cstate="print"/>
          <a:stretch>
            <a:fillRect/>
          </a:stretch>
        </p:blipFill>
        <p:spPr>
          <a:xfrm>
            <a:off x="5286380" y="5143512"/>
            <a:ext cx="1428760" cy="1428760"/>
          </a:xfrm>
          <a:prstGeom prst="rect">
            <a:avLst/>
          </a:prstGeom>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67544" y="0"/>
            <a:ext cx="8229600" cy="1143000"/>
          </a:xfrm>
        </p:spPr>
        <p:txBody>
          <a:bodyPr/>
          <a:lstStyle/>
          <a:p>
            <a:r>
              <a:rPr lang="en-GB" dirty="0" smtClean="0"/>
              <a:t>FORMIC ACID</a:t>
            </a:r>
            <a:endParaRPr lang="en-US" dirty="0" smtClean="0"/>
          </a:p>
        </p:txBody>
      </p:sp>
      <p:sp>
        <p:nvSpPr>
          <p:cNvPr id="8195" name="Content Placeholder 2"/>
          <p:cNvSpPr>
            <a:spLocks noGrp="1"/>
          </p:cNvSpPr>
          <p:nvPr>
            <p:ph sz="quarter" idx="14"/>
          </p:nvPr>
        </p:nvSpPr>
        <p:spPr>
          <a:xfrm>
            <a:off x="365125" y="1398588"/>
            <a:ext cx="8326438" cy="4389437"/>
          </a:xfrm>
        </p:spPr>
        <p:txBody>
          <a:bodyPr>
            <a:normAutofit lnSpcReduction="10000"/>
          </a:bodyPr>
          <a:lstStyle/>
          <a:p>
            <a:r>
              <a:rPr lang="en-US" smtClean="0"/>
              <a:t>The simplest representative of the class of organic acids. </a:t>
            </a:r>
          </a:p>
          <a:p>
            <a:r>
              <a:rPr lang="en-US" smtClean="0"/>
              <a:t>The most abundant and ubiquitous organic acid in the atmosphere.</a:t>
            </a:r>
          </a:p>
          <a:p>
            <a:r>
              <a:rPr lang="en-US" smtClean="0"/>
              <a:t>Besides in aerosols and in gas phase, formic acid has also been identified in atmospheric precipitates (acid rain).</a:t>
            </a:r>
          </a:p>
          <a:p>
            <a:r>
              <a:rPr lang="en-US" smtClean="0"/>
              <a:t>In a much wider context, formic acid is also important in the human metabolitic processes.</a:t>
            </a:r>
          </a:p>
          <a:p>
            <a:r>
              <a:rPr lang="en-US" smtClean="0"/>
              <a:t>Formic acid is the simplest organic acid that has been first identified in the interstellar medium</a:t>
            </a:r>
          </a:p>
        </p:txBody>
      </p:sp>
      <p:sp>
        <p:nvSpPr>
          <p:cNvPr id="4" name="Slide Number Placeholder 3"/>
          <p:cNvSpPr>
            <a:spLocks noGrp="1"/>
          </p:cNvSpPr>
          <p:nvPr>
            <p:ph type="sldNum" sz="quarter" idx="15"/>
          </p:nvPr>
        </p:nvSpPr>
        <p:spPr/>
        <p:txBody>
          <a:bodyPr/>
          <a:lstStyle/>
          <a:p>
            <a:pPr>
              <a:defRPr/>
            </a:pPr>
            <a:fld id="{381280A6-BDBB-46E8-977A-316EADCA2D26}" type="slidenum">
              <a:rPr lang="en-US" smtClean="0"/>
              <a:pPr>
                <a:defRPr/>
              </a:pPr>
              <a:t>57</a:t>
            </a:fld>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GB" smtClean="0"/>
              <a:t>THE SYSTEM – FORMIC ACID</a:t>
            </a:r>
            <a:endParaRPr lang="en-US" smtClean="0"/>
          </a:p>
        </p:txBody>
      </p:sp>
      <p:sp>
        <p:nvSpPr>
          <p:cNvPr id="4" name="Slide Number Placeholder 3"/>
          <p:cNvSpPr>
            <a:spLocks noGrp="1"/>
          </p:cNvSpPr>
          <p:nvPr>
            <p:ph type="sldNum" sz="quarter" idx="15"/>
          </p:nvPr>
        </p:nvSpPr>
        <p:spPr/>
        <p:txBody>
          <a:bodyPr/>
          <a:lstStyle/>
          <a:p>
            <a:pPr>
              <a:defRPr/>
            </a:pPr>
            <a:fld id="{87F851A9-65BA-4A83-9CF1-A2A040DEB80B}" type="slidenum">
              <a:rPr lang="en-US" smtClean="0"/>
              <a:pPr>
                <a:defRPr/>
              </a:pPr>
              <a:t>58</a:t>
            </a:fld>
            <a:endParaRPr lang="en-US" dirty="0"/>
          </a:p>
        </p:txBody>
      </p:sp>
      <p:pic>
        <p:nvPicPr>
          <p:cNvPr id="9220" name="Picture 2"/>
          <p:cNvPicPr>
            <a:picLocks noChangeAspect="1" noChangeArrowheads="1"/>
          </p:cNvPicPr>
          <p:nvPr/>
        </p:nvPicPr>
        <p:blipFill>
          <a:blip r:embed="rId2" cstate="print"/>
          <a:srcRect/>
          <a:stretch>
            <a:fillRect/>
          </a:stretch>
        </p:blipFill>
        <p:spPr bwMode="auto">
          <a:xfrm>
            <a:off x="2459038" y="1898650"/>
            <a:ext cx="1155700" cy="1309688"/>
          </a:xfrm>
          <a:prstGeom prst="rect">
            <a:avLst/>
          </a:prstGeom>
          <a:noFill/>
          <a:ln w="9525">
            <a:noFill/>
            <a:miter lim="800000"/>
            <a:headEnd/>
            <a:tailEnd/>
          </a:ln>
        </p:spPr>
      </p:pic>
      <p:pic>
        <p:nvPicPr>
          <p:cNvPr id="9221" name="Picture 3"/>
          <p:cNvPicPr>
            <a:picLocks noChangeAspect="1" noChangeArrowheads="1"/>
          </p:cNvPicPr>
          <p:nvPr/>
        </p:nvPicPr>
        <p:blipFill>
          <a:blip r:embed="rId3" cstate="print"/>
          <a:srcRect/>
          <a:stretch>
            <a:fillRect/>
          </a:stretch>
        </p:blipFill>
        <p:spPr bwMode="auto">
          <a:xfrm>
            <a:off x="5180013" y="1892300"/>
            <a:ext cx="1109662" cy="1257300"/>
          </a:xfrm>
          <a:prstGeom prst="rect">
            <a:avLst/>
          </a:prstGeom>
          <a:noFill/>
          <a:ln w="9525">
            <a:noFill/>
            <a:miter lim="800000"/>
            <a:headEnd/>
            <a:tailEnd/>
          </a:ln>
        </p:spPr>
      </p:pic>
      <p:cxnSp>
        <p:nvCxnSpPr>
          <p:cNvPr id="9222" name="AutoShape 4"/>
          <p:cNvCxnSpPr>
            <a:cxnSpLocks noChangeShapeType="1"/>
          </p:cNvCxnSpPr>
          <p:nvPr/>
        </p:nvCxnSpPr>
        <p:spPr bwMode="auto">
          <a:xfrm>
            <a:off x="3838575" y="2508250"/>
            <a:ext cx="1200150" cy="0"/>
          </a:xfrm>
          <a:prstGeom prst="straightConnector1">
            <a:avLst/>
          </a:prstGeom>
          <a:noFill/>
          <a:ln w="9525">
            <a:solidFill>
              <a:srgbClr val="000000"/>
            </a:solidFill>
            <a:round/>
            <a:headEnd/>
            <a:tailEnd type="arrow" w="med" len="med"/>
          </a:ln>
        </p:spPr>
      </p:cxnSp>
      <p:cxnSp>
        <p:nvCxnSpPr>
          <p:cNvPr id="9223" name="AutoShape 5"/>
          <p:cNvCxnSpPr>
            <a:cxnSpLocks noChangeShapeType="1"/>
          </p:cNvCxnSpPr>
          <p:nvPr/>
        </p:nvCxnSpPr>
        <p:spPr bwMode="auto">
          <a:xfrm flipH="1">
            <a:off x="4260850" y="2757488"/>
            <a:ext cx="533400" cy="0"/>
          </a:xfrm>
          <a:prstGeom prst="straightConnector1">
            <a:avLst/>
          </a:prstGeom>
          <a:noFill/>
          <a:ln w="9525">
            <a:solidFill>
              <a:srgbClr val="000000"/>
            </a:solidFill>
            <a:round/>
            <a:headEnd/>
            <a:tailEnd type="arrow" w="med" len="med"/>
          </a:ln>
        </p:spPr>
      </p:cxnSp>
      <p:pic>
        <p:nvPicPr>
          <p:cNvPr id="9224" name="Picture 6" descr="cis-mp2-opt-geom"/>
          <p:cNvPicPr>
            <a:picLocks noChangeAspect="1" noChangeArrowheads="1"/>
          </p:cNvPicPr>
          <p:nvPr/>
        </p:nvPicPr>
        <p:blipFill>
          <a:blip r:embed="rId4" cstate="print"/>
          <a:srcRect l="15591" t="17725" r="23389" b="24542"/>
          <a:stretch>
            <a:fillRect/>
          </a:stretch>
        </p:blipFill>
        <p:spPr bwMode="auto">
          <a:xfrm>
            <a:off x="2459038" y="4141788"/>
            <a:ext cx="1690687" cy="1830387"/>
          </a:xfrm>
          <a:prstGeom prst="rect">
            <a:avLst/>
          </a:prstGeom>
          <a:noFill/>
          <a:ln w="9525">
            <a:noFill/>
            <a:miter lim="800000"/>
            <a:headEnd/>
            <a:tailEnd/>
          </a:ln>
        </p:spPr>
      </p:pic>
      <p:pic>
        <p:nvPicPr>
          <p:cNvPr id="9225" name="Picture 7" descr="trans-mp2-opt-geom"/>
          <p:cNvPicPr>
            <a:picLocks noChangeAspect="1" noChangeArrowheads="1"/>
          </p:cNvPicPr>
          <p:nvPr/>
        </p:nvPicPr>
        <p:blipFill>
          <a:blip r:embed="rId5" cstate="print"/>
          <a:srcRect l="12474" t="16362" r="21829" b="21815"/>
          <a:stretch>
            <a:fillRect/>
          </a:stretch>
        </p:blipFill>
        <p:spPr bwMode="auto">
          <a:xfrm>
            <a:off x="5180013" y="4141788"/>
            <a:ext cx="1668462" cy="1797050"/>
          </a:xfrm>
          <a:prstGeom prst="rect">
            <a:avLst/>
          </a:prstGeom>
          <a:noFill/>
          <a:ln w="9525">
            <a:noFill/>
            <a:miter lim="800000"/>
            <a:headEnd/>
            <a:tailEnd/>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sz="quarter" idx="14"/>
          </p:nvPr>
        </p:nvSpPr>
        <p:spPr>
          <a:xfrm>
            <a:off x="395536" y="548680"/>
            <a:ext cx="8326438" cy="571500"/>
          </a:xfrm>
        </p:spPr>
        <p:txBody>
          <a:bodyPr/>
          <a:lstStyle/>
          <a:p>
            <a:r>
              <a:rPr lang="en-US" dirty="0" smtClean="0"/>
              <a:t>General Theoretical Methodology:</a:t>
            </a:r>
          </a:p>
        </p:txBody>
      </p:sp>
      <p:sp>
        <p:nvSpPr>
          <p:cNvPr id="4" name="Slide Number Placeholder 3"/>
          <p:cNvSpPr>
            <a:spLocks noGrp="1"/>
          </p:cNvSpPr>
          <p:nvPr>
            <p:ph type="sldNum" sz="quarter" idx="15"/>
          </p:nvPr>
        </p:nvSpPr>
        <p:spPr/>
        <p:txBody>
          <a:bodyPr/>
          <a:lstStyle/>
          <a:p>
            <a:pPr>
              <a:defRPr/>
            </a:pPr>
            <a:fld id="{2FCB5441-1C62-4883-875D-6B510196F6CD}" type="slidenum">
              <a:rPr lang="en-US" smtClean="0"/>
              <a:pPr>
                <a:defRPr/>
              </a:pPr>
              <a:t>59</a:t>
            </a:fld>
            <a:endParaRPr lang="en-US" dirty="0"/>
          </a:p>
        </p:txBody>
      </p:sp>
      <p:sp>
        <p:nvSpPr>
          <p:cNvPr id="5" name="Content Placeholder 2"/>
          <p:cNvSpPr txBox="1">
            <a:spLocks/>
          </p:cNvSpPr>
          <p:nvPr/>
        </p:nvSpPr>
        <p:spPr bwMode="auto">
          <a:xfrm>
            <a:off x="1012825" y="1758950"/>
            <a:ext cx="7678738" cy="1103313"/>
          </a:xfrm>
          <a:prstGeom prst="rect">
            <a:avLst/>
          </a:prstGeom>
          <a:noFill/>
          <a:ln w="9525">
            <a:noFill/>
            <a:miter lim="800000"/>
            <a:headEnd/>
            <a:tailEnd/>
          </a:ln>
        </p:spPr>
        <p:txBody>
          <a:bodyPr/>
          <a:lstStyle/>
          <a:p>
            <a:pPr marL="346075" indent="-346075" eaLnBrk="0" hangingPunct="0">
              <a:spcBef>
                <a:spcPts val="1800"/>
              </a:spcBef>
              <a:buSzPct val="135000"/>
              <a:buFontTx/>
              <a:buBlip>
                <a:blip r:embed="rId2"/>
              </a:buBlip>
              <a:defRPr/>
            </a:pPr>
            <a:r>
              <a:rPr lang="en-US" sz="2200" dirty="0" err="1">
                <a:latin typeface="+mn-lt"/>
                <a:cs typeface="ＭＳ Ｐゴシック" charset="0"/>
              </a:rPr>
              <a:t>Möller-Plesset</a:t>
            </a:r>
            <a:r>
              <a:rPr lang="en-US" sz="2200" dirty="0">
                <a:latin typeface="+mn-lt"/>
                <a:cs typeface="ＭＳ Ｐゴシック" charset="0"/>
              </a:rPr>
              <a:t> perturbation theory (second order) – MP2/6-311++G(3</a:t>
            </a:r>
            <a:r>
              <a:rPr lang="en-US" sz="2200" i="1" dirty="0">
                <a:latin typeface="+mn-lt"/>
                <a:cs typeface="ＭＳ Ｐゴシック" charset="0"/>
              </a:rPr>
              <a:t>df</a:t>
            </a:r>
            <a:r>
              <a:rPr lang="en-US" sz="2200" dirty="0">
                <a:latin typeface="+mn-lt"/>
                <a:cs typeface="ＭＳ Ｐゴシック" charset="0"/>
              </a:rPr>
              <a:t>,3</a:t>
            </a:r>
            <a:r>
              <a:rPr lang="en-US" sz="2200" i="1" dirty="0">
                <a:latin typeface="+mn-lt"/>
                <a:cs typeface="ＭＳ Ｐゴシック" charset="0"/>
              </a:rPr>
              <a:t>pd</a:t>
            </a:r>
            <a:r>
              <a:rPr lang="en-US" sz="2200" dirty="0">
                <a:latin typeface="+mn-lt"/>
                <a:cs typeface="ＭＳ Ｐゴシック" charset="0"/>
              </a:rPr>
              <a:t>).</a:t>
            </a:r>
          </a:p>
        </p:txBody>
      </p:sp>
      <p:sp>
        <p:nvSpPr>
          <p:cNvPr id="6" name="Content Placeholder 2"/>
          <p:cNvSpPr txBox="1">
            <a:spLocks/>
          </p:cNvSpPr>
          <p:nvPr/>
        </p:nvSpPr>
        <p:spPr bwMode="auto">
          <a:xfrm>
            <a:off x="1012825" y="2565400"/>
            <a:ext cx="7678738" cy="1103313"/>
          </a:xfrm>
          <a:prstGeom prst="rect">
            <a:avLst/>
          </a:prstGeom>
          <a:noFill/>
          <a:ln w="9525">
            <a:noFill/>
            <a:miter lim="800000"/>
            <a:headEnd/>
            <a:tailEnd/>
          </a:ln>
        </p:spPr>
        <p:txBody>
          <a:bodyPr/>
          <a:lstStyle/>
          <a:p>
            <a:pPr marL="346075" indent="-346075" eaLnBrk="0" hangingPunct="0">
              <a:spcBef>
                <a:spcPts val="1800"/>
              </a:spcBef>
              <a:buSzPct val="135000"/>
              <a:buFontTx/>
              <a:buBlip>
                <a:blip r:embed="rId2"/>
              </a:buBlip>
              <a:defRPr/>
            </a:pPr>
            <a:r>
              <a:rPr lang="en-US" sz="2200" dirty="0">
                <a:latin typeface="+mn-lt"/>
                <a:cs typeface="ＭＳ Ｐゴシック" charset="0"/>
              </a:rPr>
              <a:t>Density functional tight binding approach – DFTB, analytic computation of matrix elements (instead of using tabulated ones) – DFTB(A).</a:t>
            </a:r>
          </a:p>
        </p:txBody>
      </p:sp>
      <p:sp>
        <p:nvSpPr>
          <p:cNvPr id="7" name="Content Placeholder 2"/>
          <p:cNvSpPr txBox="1">
            <a:spLocks/>
          </p:cNvSpPr>
          <p:nvPr/>
        </p:nvSpPr>
        <p:spPr bwMode="auto">
          <a:xfrm>
            <a:off x="365125" y="3865563"/>
            <a:ext cx="8326438" cy="569912"/>
          </a:xfrm>
          <a:prstGeom prst="rect">
            <a:avLst/>
          </a:prstGeom>
          <a:noFill/>
          <a:ln w="9525">
            <a:noFill/>
            <a:miter lim="800000"/>
            <a:headEnd/>
            <a:tailEnd/>
          </a:ln>
        </p:spPr>
        <p:txBody>
          <a:bodyPr/>
          <a:lstStyle/>
          <a:p>
            <a:pPr marL="346075" indent="-346075" eaLnBrk="0" hangingPunct="0">
              <a:spcBef>
                <a:spcPts val="1800"/>
              </a:spcBef>
              <a:buSzPct val="135000"/>
              <a:buFontTx/>
              <a:buBlip>
                <a:blip r:embed="rId2"/>
              </a:buBlip>
              <a:defRPr/>
            </a:pPr>
            <a:r>
              <a:rPr lang="en-US" sz="2400" dirty="0">
                <a:latin typeface="+mn-lt"/>
                <a:cs typeface="ＭＳ Ｐゴシック" charset="0"/>
              </a:rPr>
              <a:t>Exploration of the corresponding PESs with Schlegel’s gradient optimization algorithm.</a:t>
            </a:r>
          </a:p>
        </p:txBody>
      </p:sp>
      <p:sp>
        <p:nvSpPr>
          <p:cNvPr id="8" name="Content Placeholder 2"/>
          <p:cNvSpPr txBox="1">
            <a:spLocks/>
          </p:cNvSpPr>
          <p:nvPr/>
        </p:nvSpPr>
        <p:spPr bwMode="auto">
          <a:xfrm>
            <a:off x="365125" y="4835525"/>
            <a:ext cx="8326438" cy="569913"/>
          </a:xfrm>
          <a:prstGeom prst="rect">
            <a:avLst/>
          </a:prstGeom>
          <a:noFill/>
          <a:ln w="9525">
            <a:noFill/>
            <a:miter lim="800000"/>
            <a:headEnd/>
            <a:tailEnd/>
          </a:ln>
        </p:spPr>
        <p:txBody>
          <a:bodyPr/>
          <a:lstStyle/>
          <a:p>
            <a:pPr marL="346075" indent="-346075" eaLnBrk="0" hangingPunct="0">
              <a:spcBef>
                <a:spcPts val="1800"/>
              </a:spcBef>
              <a:buSzPct val="135000"/>
              <a:buFontTx/>
              <a:buBlip>
                <a:blip r:embed="rId2"/>
              </a:buBlip>
              <a:defRPr/>
            </a:pPr>
            <a:r>
              <a:rPr lang="en-US" sz="2400" dirty="0">
                <a:latin typeface="+mn-lt"/>
                <a:cs typeface="ＭＳ Ｐゴシック" charset="0"/>
              </a:rPr>
              <a:t>Subsequent harmonic </a:t>
            </a:r>
            <a:r>
              <a:rPr lang="en-US" sz="2400" dirty="0" err="1">
                <a:latin typeface="+mn-lt"/>
                <a:cs typeface="ＭＳ Ｐゴシック" charset="0"/>
              </a:rPr>
              <a:t>vibrational</a:t>
            </a:r>
            <a:r>
              <a:rPr lang="en-US" sz="2400" dirty="0">
                <a:latin typeface="+mn-lt"/>
                <a:cs typeface="ＭＳ Ｐゴシック" charset="0"/>
              </a:rPr>
              <a:t> analyses for the located stationary points on the PESs.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764704"/>
            <a:ext cx="8229600" cy="5760640"/>
          </a:xfrm>
        </p:spPr>
        <p:txBody>
          <a:bodyPr/>
          <a:lstStyle/>
          <a:p>
            <a:r>
              <a:rPr lang="en-US" dirty="0" smtClean="0"/>
              <a:t>Atmospheric chemistry and climate science at molecular level;</a:t>
            </a:r>
          </a:p>
          <a:p>
            <a:r>
              <a:rPr lang="en-US" dirty="0" smtClean="0"/>
              <a:t>Biomedical sciences (PAC in </a:t>
            </a:r>
            <a:r>
              <a:rPr lang="en-US" dirty="0" err="1" smtClean="0"/>
              <a:t>nanocarriers</a:t>
            </a:r>
            <a:r>
              <a:rPr lang="en-US" dirty="0" smtClean="0"/>
              <a:t>, enzyme-substrate interactions, even olfactory mechanisms???);</a:t>
            </a:r>
          </a:p>
          <a:p>
            <a:r>
              <a:rPr lang="en-US" dirty="0" smtClean="0"/>
              <a:t>Fundamental issues (understanding the very mechanism of formation of larger aggregates of the building blocks of matter at the heart of formation of condensed phases). </a:t>
            </a:r>
          </a:p>
          <a:p>
            <a:r>
              <a:rPr lang="en-US" dirty="0"/>
              <a:t>Materials science (understanding the “molecular probe experiments”);</a:t>
            </a:r>
          </a:p>
          <a:p>
            <a:r>
              <a:rPr lang="en-US" dirty="0" err="1"/>
              <a:t>Nanoscience</a:t>
            </a:r>
            <a:r>
              <a:rPr lang="en-US" dirty="0"/>
              <a:t> and nanotechnology (e.g. understanding the behavior and reactivity of system in confining media);</a:t>
            </a:r>
          </a:p>
          <a:p>
            <a:endParaRPr lang="en-US" dirty="0" smtClean="0"/>
          </a:p>
          <a:p>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67544" y="332656"/>
            <a:ext cx="8229600" cy="1143000"/>
          </a:xfrm>
        </p:spPr>
        <p:txBody>
          <a:bodyPr>
            <a:normAutofit fontScale="90000"/>
          </a:bodyPr>
          <a:lstStyle/>
          <a:p>
            <a:r>
              <a:rPr lang="en-US" dirty="0" smtClean="0"/>
              <a:t>Calculation of </a:t>
            </a:r>
            <a:r>
              <a:rPr lang="en-US" dirty="0" err="1" smtClean="0"/>
              <a:t>Anharmonic</a:t>
            </a:r>
            <a:r>
              <a:rPr lang="en-US" dirty="0" smtClean="0"/>
              <a:t> O-H Stretching </a:t>
            </a:r>
            <a:r>
              <a:rPr lang="en-US" dirty="0" err="1" smtClean="0"/>
              <a:t>Vibrational</a:t>
            </a:r>
            <a:r>
              <a:rPr lang="en-US" dirty="0" smtClean="0"/>
              <a:t> Frequencies</a:t>
            </a:r>
          </a:p>
        </p:txBody>
      </p:sp>
      <p:sp>
        <p:nvSpPr>
          <p:cNvPr id="11267" name="Content Placeholder 2"/>
          <p:cNvSpPr>
            <a:spLocks noGrp="1"/>
          </p:cNvSpPr>
          <p:nvPr>
            <p:ph sz="quarter" idx="14"/>
          </p:nvPr>
        </p:nvSpPr>
        <p:spPr>
          <a:xfrm>
            <a:off x="365125" y="1646238"/>
            <a:ext cx="8326438" cy="2301875"/>
          </a:xfrm>
        </p:spPr>
        <p:txBody>
          <a:bodyPr/>
          <a:lstStyle/>
          <a:p>
            <a:pPr>
              <a:buFontTx/>
              <a:buNone/>
            </a:pPr>
            <a:r>
              <a:rPr lang="en-US" i="1" smtClean="0"/>
              <a:t>V</a:t>
            </a:r>
            <a:r>
              <a:rPr lang="en-US" smtClean="0"/>
              <a:t>(Δ</a:t>
            </a:r>
            <a:r>
              <a:rPr lang="en-US" i="1" smtClean="0"/>
              <a:t>r</a:t>
            </a:r>
            <a:r>
              <a:rPr lang="en-US" smtClean="0"/>
              <a:t>) = </a:t>
            </a:r>
            <a:r>
              <a:rPr lang="en-US" i="1" smtClean="0"/>
              <a:t>V</a:t>
            </a:r>
            <a:r>
              <a:rPr lang="en-US" baseline="-25000" smtClean="0"/>
              <a:t>0</a:t>
            </a:r>
            <a:r>
              <a:rPr lang="en-US" smtClean="0"/>
              <a:t> + </a:t>
            </a:r>
            <a:r>
              <a:rPr lang="en-US" i="1" smtClean="0"/>
              <a:t>k</a:t>
            </a:r>
            <a:r>
              <a:rPr lang="en-US" baseline="-25000" smtClean="0"/>
              <a:t>2</a:t>
            </a:r>
            <a:r>
              <a:rPr lang="en-US" smtClean="0"/>
              <a:t>Δ</a:t>
            </a:r>
            <a:r>
              <a:rPr lang="en-US" i="1" smtClean="0"/>
              <a:t>r</a:t>
            </a:r>
            <a:r>
              <a:rPr lang="en-US" baseline="30000" smtClean="0"/>
              <a:t>2</a:t>
            </a:r>
            <a:r>
              <a:rPr lang="en-US" smtClean="0"/>
              <a:t> + </a:t>
            </a:r>
            <a:r>
              <a:rPr lang="en-US" i="1" smtClean="0"/>
              <a:t>k</a:t>
            </a:r>
            <a:r>
              <a:rPr lang="en-US" baseline="-25000" smtClean="0"/>
              <a:t>3</a:t>
            </a:r>
            <a:r>
              <a:rPr lang="en-US" smtClean="0"/>
              <a:t>Δ</a:t>
            </a:r>
            <a:r>
              <a:rPr lang="en-US" i="1" smtClean="0"/>
              <a:t>r</a:t>
            </a:r>
            <a:r>
              <a:rPr lang="en-US" baseline="30000" smtClean="0"/>
              <a:t>3</a:t>
            </a:r>
            <a:r>
              <a:rPr lang="en-US" smtClean="0"/>
              <a:t> + </a:t>
            </a:r>
            <a:r>
              <a:rPr lang="en-US" i="1" smtClean="0"/>
              <a:t>k</a:t>
            </a:r>
            <a:r>
              <a:rPr lang="en-US" baseline="-25000" smtClean="0"/>
              <a:t>4</a:t>
            </a:r>
            <a:r>
              <a:rPr lang="en-US" smtClean="0"/>
              <a:t>Δ</a:t>
            </a:r>
            <a:r>
              <a:rPr lang="en-US" i="1" smtClean="0"/>
              <a:t>r</a:t>
            </a:r>
            <a:r>
              <a:rPr lang="en-US" baseline="30000" smtClean="0"/>
              <a:t>4</a:t>
            </a:r>
            <a:r>
              <a:rPr lang="en-US" smtClean="0"/>
              <a:t> + </a:t>
            </a:r>
            <a:r>
              <a:rPr lang="en-US" i="1" smtClean="0"/>
              <a:t>k</a:t>
            </a:r>
            <a:r>
              <a:rPr lang="en-US" baseline="-25000" smtClean="0"/>
              <a:t>5</a:t>
            </a:r>
            <a:r>
              <a:rPr lang="en-US" smtClean="0"/>
              <a:t>Δ</a:t>
            </a:r>
            <a:r>
              <a:rPr lang="en-US" i="1" smtClean="0"/>
              <a:t>r</a:t>
            </a:r>
            <a:r>
              <a:rPr lang="en-US" baseline="30000" smtClean="0"/>
              <a:t>5</a:t>
            </a:r>
          </a:p>
          <a:p>
            <a:pPr>
              <a:buFontTx/>
              <a:buNone/>
            </a:pPr>
            <a:r>
              <a:rPr lang="en-US" smtClean="0"/>
              <a:t>Δ</a:t>
            </a:r>
            <a:r>
              <a:rPr lang="en-US" i="1" smtClean="0"/>
              <a:t>r</a:t>
            </a:r>
            <a:r>
              <a:rPr lang="en-US" smtClean="0"/>
              <a:t> = Δ</a:t>
            </a:r>
            <a:r>
              <a:rPr lang="en-US" i="1" smtClean="0"/>
              <a:t>r</a:t>
            </a:r>
            <a:r>
              <a:rPr lang="en-US" baseline="-25000" smtClean="0"/>
              <a:t>OH</a:t>
            </a:r>
            <a:r>
              <a:rPr lang="en-US" smtClean="0"/>
              <a:t> = </a:t>
            </a:r>
            <a:r>
              <a:rPr lang="en-US" i="1" smtClean="0"/>
              <a:t>r</a:t>
            </a:r>
            <a:r>
              <a:rPr lang="en-US" baseline="-25000" smtClean="0"/>
              <a:t>OH</a:t>
            </a:r>
            <a:r>
              <a:rPr lang="en-US" smtClean="0"/>
              <a:t> – </a:t>
            </a:r>
            <a:r>
              <a:rPr lang="en-US" i="1" smtClean="0"/>
              <a:t>r</a:t>
            </a:r>
            <a:r>
              <a:rPr lang="en-US" baseline="-25000" smtClean="0"/>
              <a:t>OH,e</a:t>
            </a:r>
            <a:endParaRPr lang="en-US" baseline="30000" smtClean="0"/>
          </a:p>
          <a:p>
            <a:pPr>
              <a:buFontTx/>
              <a:buNone/>
            </a:pPr>
            <a:r>
              <a:rPr lang="en-US" i="1" smtClean="0"/>
              <a:t>ρ</a:t>
            </a:r>
            <a:r>
              <a:rPr lang="en-US" smtClean="0"/>
              <a:t> = (</a:t>
            </a:r>
            <a:r>
              <a:rPr lang="en-US" i="1" smtClean="0"/>
              <a:t>r</a:t>
            </a:r>
            <a:r>
              <a:rPr lang="en-US" baseline="-25000" smtClean="0"/>
              <a:t>OH</a:t>
            </a:r>
            <a:r>
              <a:rPr lang="en-US" smtClean="0"/>
              <a:t> – </a:t>
            </a:r>
            <a:r>
              <a:rPr lang="en-US" i="1" smtClean="0"/>
              <a:t>r</a:t>
            </a:r>
            <a:r>
              <a:rPr lang="en-US" baseline="-25000" smtClean="0"/>
              <a:t>OH,e</a:t>
            </a:r>
            <a:r>
              <a:rPr lang="en-US" smtClean="0"/>
              <a:t>) / </a:t>
            </a:r>
            <a:r>
              <a:rPr lang="en-US" i="1" smtClean="0"/>
              <a:t>r</a:t>
            </a:r>
            <a:r>
              <a:rPr lang="en-US" baseline="-25000" smtClean="0"/>
              <a:t>OH</a:t>
            </a:r>
          </a:p>
          <a:p>
            <a:pPr>
              <a:buFontTx/>
              <a:buNone/>
            </a:pPr>
            <a:r>
              <a:rPr lang="en-US" smtClean="0"/>
              <a:t>fundamental |0&gt; </a:t>
            </a:r>
            <a:r>
              <a:rPr lang="en-US" smtClean="0">
                <a:sym typeface="Symbol" pitchFamily="18" charset="2"/>
              </a:rPr>
              <a:t></a:t>
            </a:r>
            <a:r>
              <a:rPr lang="en-US" smtClean="0"/>
              <a:t> |1&gt; vibrational transitions</a:t>
            </a:r>
          </a:p>
        </p:txBody>
      </p:sp>
      <p:sp>
        <p:nvSpPr>
          <p:cNvPr id="4" name="Slide Number Placeholder 3"/>
          <p:cNvSpPr>
            <a:spLocks noGrp="1"/>
          </p:cNvSpPr>
          <p:nvPr>
            <p:ph type="sldNum" sz="quarter" idx="15"/>
          </p:nvPr>
        </p:nvSpPr>
        <p:spPr/>
        <p:txBody>
          <a:bodyPr/>
          <a:lstStyle/>
          <a:p>
            <a:pPr>
              <a:defRPr/>
            </a:pPr>
            <a:fld id="{6C37FC8D-2171-4475-A848-2735774D1E95}" type="slidenum">
              <a:rPr lang="en-US" smtClean="0"/>
              <a:pPr>
                <a:defRPr/>
              </a:pPr>
              <a:t>60</a:t>
            </a:fld>
            <a:endParaRPr lang="en-US" dirty="0"/>
          </a:p>
        </p:txBody>
      </p:sp>
      <p:sp>
        <p:nvSpPr>
          <p:cNvPr id="5" name="Content Placeholder 2"/>
          <p:cNvSpPr txBox="1">
            <a:spLocks/>
          </p:cNvSpPr>
          <p:nvPr/>
        </p:nvSpPr>
        <p:spPr bwMode="auto">
          <a:xfrm>
            <a:off x="0" y="3948113"/>
            <a:ext cx="8326438" cy="1914525"/>
          </a:xfrm>
          <a:prstGeom prst="rect">
            <a:avLst/>
          </a:prstGeom>
          <a:noFill/>
          <a:ln w="9525">
            <a:noFill/>
            <a:miter lim="800000"/>
            <a:headEnd/>
            <a:tailEnd/>
          </a:ln>
        </p:spPr>
        <p:txBody>
          <a:bodyPr/>
          <a:lstStyle/>
          <a:p>
            <a:pPr marL="346075" indent="-346075" algn="just" eaLnBrk="0" hangingPunct="0">
              <a:spcBef>
                <a:spcPts val="1800"/>
              </a:spcBef>
              <a:buSzPct val="135000"/>
              <a:defRPr/>
            </a:pPr>
            <a:r>
              <a:rPr lang="en-US" sz="2400" dirty="0"/>
              <a:t>	1D </a:t>
            </a:r>
            <a:r>
              <a:rPr lang="en-US" sz="2400" dirty="0" err="1"/>
              <a:t>vibrational</a:t>
            </a:r>
            <a:r>
              <a:rPr lang="en-US" sz="2400" dirty="0"/>
              <a:t> Schrödinger equation solved with the </a:t>
            </a:r>
            <a:r>
              <a:rPr lang="en-US" sz="2400" dirty="0" err="1"/>
              <a:t>variational</a:t>
            </a:r>
            <a:r>
              <a:rPr lang="en-US" sz="2400" dirty="0"/>
              <a:t> method, using harmonic oscillator </a:t>
            </a:r>
            <a:r>
              <a:rPr lang="en-US" sz="2400" dirty="0" err="1"/>
              <a:t>eigenfunctions</a:t>
            </a:r>
            <a:r>
              <a:rPr lang="en-US" sz="2400" dirty="0"/>
              <a:t> as a basis set.</a:t>
            </a:r>
          </a:p>
          <a:p>
            <a:pPr marL="346075" indent="-346075" algn="just" eaLnBrk="0" hangingPunct="0">
              <a:spcBef>
                <a:spcPts val="1800"/>
              </a:spcBef>
              <a:buSzPct val="135000"/>
              <a:defRPr/>
            </a:pPr>
            <a:r>
              <a:rPr lang="en-US" sz="2400" dirty="0"/>
              <a:t>	Second-order </a:t>
            </a:r>
            <a:r>
              <a:rPr lang="en-US" sz="2400" dirty="0" err="1"/>
              <a:t>perturbative</a:t>
            </a:r>
            <a:r>
              <a:rPr lang="en-US" sz="2400" dirty="0"/>
              <a:t> approach developed by </a:t>
            </a:r>
            <a:r>
              <a:rPr lang="en-US" sz="2400" dirty="0" err="1"/>
              <a:t>Barone</a:t>
            </a:r>
            <a:r>
              <a:rPr lang="en-US" sz="2400" dirty="0"/>
              <a:t>.</a:t>
            </a:r>
            <a:endParaRPr lang="en-US" sz="2400" dirty="0">
              <a:latin typeface="+mn-lt"/>
              <a:cs typeface="ＭＳ Ｐゴシック"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Title 1"/>
          <p:cNvSpPr>
            <a:spLocks noGrp="1"/>
          </p:cNvSpPr>
          <p:nvPr>
            <p:ph type="title"/>
          </p:nvPr>
        </p:nvSpPr>
        <p:spPr>
          <a:xfrm>
            <a:off x="467544" y="476672"/>
            <a:ext cx="8229600" cy="1143000"/>
          </a:xfrm>
        </p:spPr>
        <p:txBody>
          <a:bodyPr>
            <a:normAutofit fontScale="90000"/>
          </a:bodyPr>
          <a:lstStyle/>
          <a:p>
            <a:r>
              <a:rPr lang="en-US" dirty="0" err="1" smtClean="0"/>
              <a:t>Diagonalization</a:t>
            </a:r>
            <a:r>
              <a:rPr lang="en-US" dirty="0" smtClean="0"/>
              <a:t> of the </a:t>
            </a:r>
            <a:r>
              <a:rPr lang="en-US" dirty="0" err="1" smtClean="0"/>
              <a:t>Torsional</a:t>
            </a:r>
            <a:r>
              <a:rPr lang="en-US" dirty="0" smtClean="0"/>
              <a:t> Hamiltonian</a:t>
            </a:r>
          </a:p>
        </p:txBody>
      </p:sp>
      <p:sp>
        <p:nvSpPr>
          <p:cNvPr id="4" name="Slide Number Placeholder 3"/>
          <p:cNvSpPr>
            <a:spLocks noGrp="1"/>
          </p:cNvSpPr>
          <p:nvPr>
            <p:ph type="sldNum" sz="quarter" idx="15"/>
          </p:nvPr>
        </p:nvSpPr>
        <p:spPr/>
        <p:txBody>
          <a:bodyPr/>
          <a:lstStyle/>
          <a:p>
            <a:pPr>
              <a:defRPr/>
            </a:pPr>
            <a:fld id="{D91B11DB-CDAB-471B-80C5-7E0DBC884CF5}" type="slidenum">
              <a:rPr lang="en-US" smtClean="0"/>
              <a:pPr>
                <a:defRPr/>
              </a:pPr>
              <a:t>61</a:t>
            </a:fld>
            <a:endParaRPr lang="en-US" dirty="0"/>
          </a:p>
        </p:txBody>
      </p:sp>
      <p:sp>
        <p:nvSpPr>
          <p:cNvPr id="1031"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1026" name="Object 1"/>
          <p:cNvGraphicFramePr>
            <a:graphicFrameLocks noChangeAspect="1"/>
          </p:cNvGraphicFramePr>
          <p:nvPr>
            <p:extLst>
              <p:ext uri="{D42A27DB-BD31-4B8C-83A1-F6EECF244321}">
                <p14:modId xmlns:p14="http://schemas.microsoft.com/office/powerpoint/2010/main" val="1797645388"/>
              </p:ext>
            </p:extLst>
          </p:nvPr>
        </p:nvGraphicFramePr>
        <p:xfrm>
          <a:off x="854075" y="1619250"/>
          <a:ext cx="3352800" cy="942975"/>
        </p:xfrm>
        <a:graphic>
          <a:graphicData uri="http://schemas.openxmlformats.org/presentationml/2006/ole">
            <mc:AlternateContent xmlns:mc="http://schemas.openxmlformats.org/markup-compatibility/2006">
              <mc:Choice xmlns:v="urn:schemas-microsoft-com:vml" Requires="v">
                <p:oleObj spid="_x0000_s26632" name="Формула" r:id="rId3" imgW="1650960" imgH="469800" progId="Equation.3">
                  <p:embed/>
                </p:oleObj>
              </mc:Choice>
              <mc:Fallback>
                <p:oleObj name="Формула" r:id="rId3" imgW="1650960" imgH="469800" progId="Equation.3">
                  <p:embed/>
                  <p:pic>
                    <p:nvPicPr>
                      <p:cNvPr id="0" name="Object 1"/>
                      <p:cNvPicPr>
                        <a:picLocks noChangeAspect="1" noChangeArrowheads="1"/>
                      </p:cNvPicPr>
                      <p:nvPr/>
                    </p:nvPicPr>
                    <p:blipFill>
                      <a:blip r:embed="rId4"/>
                      <a:srcRect/>
                      <a:stretch>
                        <a:fillRect/>
                      </a:stretch>
                    </p:blipFill>
                    <p:spPr bwMode="auto">
                      <a:xfrm>
                        <a:off x="854075" y="1619250"/>
                        <a:ext cx="3352800" cy="942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1027" name="Object 3"/>
          <p:cNvGraphicFramePr>
            <a:graphicFrameLocks noChangeAspect="1"/>
          </p:cNvGraphicFramePr>
          <p:nvPr/>
        </p:nvGraphicFramePr>
        <p:xfrm>
          <a:off x="803275" y="2728913"/>
          <a:ext cx="3373438" cy="831850"/>
        </p:xfrm>
        <a:graphic>
          <a:graphicData uri="http://schemas.openxmlformats.org/presentationml/2006/ole">
            <mc:AlternateContent xmlns:mc="http://schemas.openxmlformats.org/markup-compatibility/2006">
              <mc:Choice xmlns:v="urn:schemas-microsoft-com:vml" Requires="v">
                <p:oleObj spid="_x0000_s26633" name="Equation" r:id="rId5" imgW="1689100" imgH="419100" progId="Equation.3">
                  <p:embed/>
                </p:oleObj>
              </mc:Choice>
              <mc:Fallback>
                <p:oleObj name="Equation" r:id="rId5" imgW="1689100" imgH="4191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3275" y="2728913"/>
                        <a:ext cx="3373438" cy="831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3"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1028" name="Object 5"/>
          <p:cNvGraphicFramePr>
            <a:graphicFrameLocks noChangeAspect="1"/>
          </p:cNvGraphicFramePr>
          <p:nvPr/>
        </p:nvGraphicFramePr>
        <p:xfrm>
          <a:off x="857250" y="3825875"/>
          <a:ext cx="3043238" cy="831850"/>
        </p:xfrm>
        <a:graphic>
          <a:graphicData uri="http://schemas.openxmlformats.org/presentationml/2006/ole">
            <mc:AlternateContent xmlns:mc="http://schemas.openxmlformats.org/markup-compatibility/2006">
              <mc:Choice xmlns:v="urn:schemas-microsoft-com:vml" Requires="v">
                <p:oleObj spid="_x0000_s26634" name="Equation" r:id="rId7" imgW="1523880" imgH="419040" progId="Equation.3">
                  <p:embed/>
                </p:oleObj>
              </mc:Choice>
              <mc:Fallback>
                <p:oleObj name="Equation" r:id="rId7" imgW="1523880" imgH="419040" progId="Equation.3">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7250" y="3825875"/>
                        <a:ext cx="3043238" cy="831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4" name="Rectangle 10"/>
          <p:cNvSpPr>
            <a:spLocks noChangeArrowheads="1"/>
          </p:cNvSpPr>
          <p:nvPr/>
        </p:nvSpPr>
        <p:spPr bwMode="auto">
          <a:xfrm>
            <a:off x="803275" y="4657725"/>
            <a:ext cx="7653338" cy="1446213"/>
          </a:xfrm>
          <a:prstGeom prst="rect">
            <a:avLst/>
          </a:prstGeom>
          <a:noFill/>
          <a:ln w="9525">
            <a:noFill/>
            <a:miter lim="800000"/>
            <a:headEnd/>
            <a:tailEnd/>
          </a:ln>
        </p:spPr>
        <p:txBody>
          <a:bodyPr>
            <a:spAutoFit/>
          </a:bodyPr>
          <a:lstStyle/>
          <a:p>
            <a:r>
              <a:rPr lang="en-US" sz="2200" i="1"/>
              <a:t>m</a:t>
            </a:r>
            <a:r>
              <a:rPr lang="en-US" sz="2200" i="1" baseline="-25000"/>
              <a:t>l</a:t>
            </a:r>
            <a:r>
              <a:rPr lang="en-US" sz="2200"/>
              <a:t> = 0, ±1, ±2, … </a:t>
            </a:r>
          </a:p>
          <a:p>
            <a:endParaRPr lang="en-US" sz="2200"/>
          </a:p>
          <a:p>
            <a:r>
              <a:rPr lang="en-US" sz="2200"/>
              <a:t>flexible basis set with </a:t>
            </a:r>
            <a:r>
              <a:rPr lang="en-US" sz="2200" i="1"/>
              <a:t>m</a:t>
            </a:r>
            <a:r>
              <a:rPr lang="en-US" sz="2200" i="1" baseline="-25000"/>
              <a:t>l</a:t>
            </a:r>
            <a:r>
              <a:rPr lang="en-US" sz="2200"/>
              <a:t> raging up to ±100 (</a:t>
            </a:r>
            <a:r>
              <a:rPr lang="en-US" sz="2200" i="1"/>
              <a:t>i.e. </a:t>
            </a:r>
            <a:r>
              <a:rPr lang="en-US" sz="2200"/>
              <a:t>using 201 basis functions).</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p:txBody>
          <a:bodyPr/>
          <a:lstStyle/>
          <a:p>
            <a:pPr>
              <a:defRPr/>
            </a:pPr>
            <a:fld id="{F0FB0329-1FB4-451A-BC23-BDA1AF4FBD7A}" type="slidenum">
              <a:rPr lang="en-US" smtClean="0"/>
              <a:pPr>
                <a:defRPr/>
              </a:pPr>
              <a:t>62</a:t>
            </a:fld>
            <a:endParaRPr lang="en-US" dirty="0"/>
          </a:p>
        </p:txBody>
      </p:sp>
      <p:graphicFrame>
        <p:nvGraphicFramePr>
          <p:cNvPr id="5" name="Table 4"/>
          <p:cNvGraphicFramePr>
            <a:graphicFrameLocks noGrp="1"/>
          </p:cNvGraphicFramePr>
          <p:nvPr/>
        </p:nvGraphicFramePr>
        <p:xfrm>
          <a:off x="2036763" y="3159125"/>
          <a:ext cx="5015347" cy="2606040"/>
        </p:xfrm>
        <a:graphic>
          <a:graphicData uri="http://schemas.openxmlformats.org/drawingml/2006/table">
            <a:tbl>
              <a:tblPr/>
              <a:tblGrid>
                <a:gridCol w="1559196"/>
                <a:gridCol w="1141373"/>
                <a:gridCol w="1144286"/>
                <a:gridCol w="1170492"/>
              </a:tblGrid>
              <a:tr h="0">
                <a:tc>
                  <a:txBody>
                    <a:bodyPr/>
                    <a:lstStyle/>
                    <a:p>
                      <a:pPr indent="182880" algn="r">
                        <a:lnSpc>
                          <a:spcPct val="95000"/>
                        </a:lnSpc>
                        <a:spcAft>
                          <a:spcPts val="0"/>
                        </a:spcAft>
                        <a:tabLst>
                          <a:tab pos="182880" algn="l"/>
                        </a:tabLst>
                      </a:pPr>
                      <a:r>
                        <a:rPr lang="en-US" sz="2000" b="1" dirty="0">
                          <a:latin typeface="Times New Roman"/>
                          <a:ea typeface="MS Mincho"/>
                          <a:cs typeface="Times New Roman"/>
                        </a:rPr>
                        <a:t>Parameter</a:t>
                      </a:r>
                      <a:endParaRPr lang="en-US" sz="2000" dirty="0">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r">
                        <a:lnSpc>
                          <a:spcPct val="95000"/>
                        </a:lnSpc>
                        <a:spcAft>
                          <a:spcPts val="0"/>
                        </a:spcAft>
                        <a:tabLst>
                          <a:tab pos="182880" algn="l"/>
                        </a:tabLst>
                      </a:pPr>
                      <a:r>
                        <a:rPr lang="en-US" sz="2000" b="1" dirty="0">
                          <a:latin typeface="Times New Roman"/>
                          <a:ea typeface="MS Mincho"/>
                          <a:cs typeface="Times New Roman"/>
                        </a:rPr>
                        <a:t>Exp.</a:t>
                      </a:r>
                      <a:endParaRPr lang="en-US" sz="2000" dirty="0">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r">
                        <a:lnSpc>
                          <a:spcPct val="95000"/>
                        </a:lnSpc>
                        <a:spcAft>
                          <a:spcPts val="0"/>
                        </a:spcAft>
                        <a:tabLst>
                          <a:tab pos="182880" algn="l"/>
                        </a:tabLst>
                      </a:pPr>
                      <a:r>
                        <a:rPr lang="en-US" sz="2000" b="1">
                          <a:latin typeface="Times New Roman"/>
                          <a:ea typeface="MS Mincho"/>
                          <a:cs typeface="Times New Roman"/>
                        </a:rPr>
                        <a:t>MP2</a:t>
                      </a:r>
                      <a:endParaRPr lang="en-US" sz="2000">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r">
                        <a:lnSpc>
                          <a:spcPct val="95000"/>
                        </a:lnSpc>
                        <a:spcAft>
                          <a:spcPts val="0"/>
                        </a:spcAft>
                        <a:tabLst>
                          <a:tab pos="182880" algn="l"/>
                        </a:tabLst>
                      </a:pPr>
                      <a:r>
                        <a:rPr lang="en-US" sz="2000" b="1">
                          <a:latin typeface="Times New Roman"/>
                          <a:ea typeface="MS Mincho"/>
                          <a:cs typeface="Times New Roman"/>
                        </a:rPr>
                        <a:t>DFTB</a:t>
                      </a:r>
                      <a:endParaRPr lang="en-US" sz="2000">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182880" algn="r">
                        <a:lnSpc>
                          <a:spcPct val="95000"/>
                        </a:lnSpc>
                        <a:spcAft>
                          <a:spcPts val="0"/>
                        </a:spcAft>
                        <a:tabLst>
                          <a:tab pos="182880" algn="l"/>
                        </a:tabLst>
                      </a:pPr>
                      <a:r>
                        <a:rPr lang="en-US" sz="2000" i="1" dirty="0">
                          <a:latin typeface="Times New Roman"/>
                          <a:ea typeface="MS Mincho"/>
                          <a:cs typeface="Times New Roman"/>
                        </a:rPr>
                        <a:t>R</a:t>
                      </a:r>
                      <a:r>
                        <a:rPr lang="en-US" sz="2000" baseline="-25000" dirty="0">
                          <a:latin typeface="Times New Roman"/>
                          <a:ea typeface="MS Mincho"/>
                          <a:cs typeface="Times New Roman"/>
                        </a:rPr>
                        <a:t>C-H</a:t>
                      </a:r>
                      <a:r>
                        <a:rPr lang="en-US" sz="2000" dirty="0">
                          <a:latin typeface="Times New Roman"/>
                          <a:ea typeface="MS Mincho"/>
                          <a:cs typeface="Times New Roman"/>
                        </a:rPr>
                        <a:t> / Å</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r">
                        <a:lnSpc>
                          <a:spcPct val="95000"/>
                        </a:lnSpc>
                        <a:spcAft>
                          <a:spcPts val="0"/>
                        </a:spcAft>
                        <a:tabLst>
                          <a:tab pos="182880" algn="l"/>
                        </a:tabLst>
                      </a:pPr>
                      <a:r>
                        <a:rPr lang="en-US" sz="2000" dirty="0">
                          <a:latin typeface="Times New Roman"/>
                          <a:ea typeface="MS Mincho"/>
                          <a:cs typeface="Times New Roman"/>
                        </a:rPr>
                        <a:t>1.097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r">
                        <a:lnSpc>
                          <a:spcPct val="95000"/>
                        </a:lnSpc>
                        <a:spcAft>
                          <a:spcPts val="0"/>
                        </a:spcAft>
                        <a:tabLst>
                          <a:tab pos="182880" algn="l"/>
                        </a:tabLst>
                      </a:pPr>
                      <a:r>
                        <a:rPr lang="en-US" sz="2000">
                          <a:latin typeface="Times New Roman"/>
                          <a:ea typeface="MS Mincho"/>
                          <a:cs typeface="Times New Roman"/>
                        </a:rPr>
                        <a:t>1.093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r">
                        <a:lnSpc>
                          <a:spcPct val="95000"/>
                        </a:lnSpc>
                        <a:spcAft>
                          <a:spcPts val="0"/>
                        </a:spcAft>
                        <a:tabLst>
                          <a:tab pos="182880" algn="l"/>
                        </a:tabLst>
                      </a:pPr>
                      <a:r>
                        <a:rPr lang="en-US" sz="2000">
                          <a:latin typeface="Times New Roman"/>
                          <a:ea typeface="MS Mincho"/>
                          <a:cs typeface="Times New Roman"/>
                        </a:rPr>
                        <a:t>1.135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182880" algn="r">
                        <a:lnSpc>
                          <a:spcPct val="95000"/>
                        </a:lnSpc>
                        <a:spcAft>
                          <a:spcPts val="0"/>
                        </a:spcAft>
                        <a:tabLst>
                          <a:tab pos="182880" algn="l"/>
                        </a:tabLst>
                      </a:pPr>
                      <a:r>
                        <a:rPr lang="en-US" sz="2000" i="1">
                          <a:latin typeface="Times New Roman"/>
                          <a:ea typeface="MS Mincho"/>
                          <a:cs typeface="Times New Roman"/>
                        </a:rPr>
                        <a:t>R</a:t>
                      </a:r>
                      <a:r>
                        <a:rPr lang="en-US" sz="2000" baseline="-25000">
                          <a:latin typeface="Times New Roman"/>
                          <a:ea typeface="MS Mincho"/>
                          <a:cs typeface="Times New Roman"/>
                        </a:rPr>
                        <a:t>C-O</a:t>
                      </a:r>
                      <a:r>
                        <a:rPr lang="en-US" sz="2000">
                          <a:latin typeface="Times New Roman"/>
                          <a:ea typeface="MS Mincho"/>
                          <a:cs typeface="Times New Roman"/>
                        </a:rPr>
                        <a:t> / Å</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r">
                        <a:lnSpc>
                          <a:spcPct val="95000"/>
                        </a:lnSpc>
                        <a:spcAft>
                          <a:spcPts val="0"/>
                        </a:spcAft>
                        <a:tabLst>
                          <a:tab pos="182880" algn="l"/>
                        </a:tabLst>
                      </a:pPr>
                      <a:r>
                        <a:rPr lang="en-US" sz="2000" dirty="0">
                          <a:latin typeface="Times New Roman"/>
                          <a:ea typeface="MS Mincho"/>
                          <a:cs typeface="Times New Roman"/>
                        </a:rPr>
                        <a:t>1.342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r">
                        <a:lnSpc>
                          <a:spcPct val="95000"/>
                        </a:lnSpc>
                        <a:spcAft>
                          <a:spcPts val="0"/>
                        </a:spcAft>
                        <a:tabLst>
                          <a:tab pos="182880" algn="l"/>
                        </a:tabLst>
                      </a:pPr>
                      <a:r>
                        <a:rPr lang="en-US" sz="2000" dirty="0">
                          <a:latin typeface="Times New Roman"/>
                          <a:ea typeface="MS Mincho"/>
                          <a:cs typeface="Times New Roman"/>
                        </a:rPr>
                        <a:t>1.343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r">
                        <a:lnSpc>
                          <a:spcPct val="95000"/>
                        </a:lnSpc>
                        <a:spcAft>
                          <a:spcPts val="0"/>
                        </a:spcAft>
                        <a:tabLst>
                          <a:tab pos="182880" algn="l"/>
                        </a:tabLst>
                      </a:pPr>
                      <a:r>
                        <a:rPr lang="en-US" sz="2000">
                          <a:latin typeface="Times New Roman"/>
                          <a:ea typeface="MS Mincho"/>
                          <a:cs typeface="Times New Roman"/>
                        </a:rPr>
                        <a:t>1.377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182880" algn="r">
                        <a:lnSpc>
                          <a:spcPct val="95000"/>
                        </a:lnSpc>
                        <a:spcAft>
                          <a:spcPts val="0"/>
                        </a:spcAft>
                        <a:tabLst>
                          <a:tab pos="182880" algn="l"/>
                        </a:tabLst>
                      </a:pPr>
                      <a:r>
                        <a:rPr lang="en-US" sz="2000" i="1">
                          <a:latin typeface="Times New Roman"/>
                          <a:ea typeface="MS Mincho"/>
                          <a:cs typeface="Times New Roman"/>
                        </a:rPr>
                        <a:t>R</a:t>
                      </a:r>
                      <a:r>
                        <a:rPr lang="en-US" sz="2000" baseline="-25000">
                          <a:latin typeface="Times New Roman"/>
                          <a:ea typeface="MS Mincho"/>
                          <a:cs typeface="Times New Roman"/>
                        </a:rPr>
                        <a:t>O-H</a:t>
                      </a:r>
                      <a:r>
                        <a:rPr lang="en-US" sz="2000">
                          <a:latin typeface="Times New Roman"/>
                          <a:ea typeface="MS Mincho"/>
                          <a:cs typeface="Times New Roman"/>
                        </a:rPr>
                        <a:t> / Å</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r">
                        <a:lnSpc>
                          <a:spcPct val="95000"/>
                        </a:lnSpc>
                        <a:spcAft>
                          <a:spcPts val="0"/>
                        </a:spcAft>
                        <a:tabLst>
                          <a:tab pos="182880" algn="l"/>
                        </a:tabLst>
                      </a:pPr>
                      <a:r>
                        <a:rPr lang="en-US" sz="2000">
                          <a:latin typeface="Times New Roman"/>
                          <a:ea typeface="MS Mincho"/>
                          <a:cs typeface="Times New Roman"/>
                        </a:rPr>
                        <a:t>0.972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r">
                        <a:lnSpc>
                          <a:spcPct val="95000"/>
                        </a:lnSpc>
                        <a:spcAft>
                          <a:spcPts val="0"/>
                        </a:spcAft>
                        <a:tabLst>
                          <a:tab pos="182880" algn="l"/>
                        </a:tabLst>
                      </a:pPr>
                      <a:r>
                        <a:rPr lang="en-US" sz="2000" dirty="0">
                          <a:latin typeface="Times New Roman"/>
                          <a:ea typeface="MS Mincho"/>
                          <a:cs typeface="Times New Roman"/>
                        </a:rPr>
                        <a:t>0.968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r">
                        <a:lnSpc>
                          <a:spcPct val="95000"/>
                        </a:lnSpc>
                        <a:spcAft>
                          <a:spcPts val="0"/>
                        </a:spcAft>
                        <a:tabLst>
                          <a:tab pos="182880" algn="l"/>
                        </a:tabLst>
                      </a:pPr>
                      <a:r>
                        <a:rPr lang="en-US" sz="2000">
                          <a:latin typeface="Times New Roman"/>
                          <a:ea typeface="MS Mincho"/>
                          <a:cs typeface="Times New Roman"/>
                        </a:rPr>
                        <a:t>0.982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182880" algn="r">
                        <a:lnSpc>
                          <a:spcPct val="95000"/>
                        </a:lnSpc>
                        <a:spcAft>
                          <a:spcPts val="0"/>
                        </a:spcAft>
                        <a:tabLst>
                          <a:tab pos="182880" algn="l"/>
                        </a:tabLst>
                      </a:pPr>
                      <a:r>
                        <a:rPr lang="en-US" sz="2000" i="1">
                          <a:latin typeface="Times New Roman"/>
                          <a:ea typeface="MS Mincho"/>
                          <a:cs typeface="Times New Roman"/>
                        </a:rPr>
                        <a:t>R</a:t>
                      </a:r>
                      <a:r>
                        <a:rPr lang="en-US" sz="2000" baseline="-25000">
                          <a:latin typeface="Times New Roman"/>
                          <a:ea typeface="MS Mincho"/>
                          <a:cs typeface="Times New Roman"/>
                        </a:rPr>
                        <a:t>C=O</a:t>
                      </a:r>
                      <a:r>
                        <a:rPr lang="en-US" sz="2000">
                          <a:latin typeface="Times New Roman"/>
                          <a:ea typeface="MS Mincho"/>
                          <a:cs typeface="Times New Roman"/>
                        </a:rPr>
                        <a:t> / Å</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r">
                        <a:lnSpc>
                          <a:spcPct val="95000"/>
                        </a:lnSpc>
                        <a:spcAft>
                          <a:spcPts val="0"/>
                        </a:spcAft>
                        <a:tabLst>
                          <a:tab pos="182880" algn="l"/>
                        </a:tabLst>
                      </a:pPr>
                      <a:r>
                        <a:rPr lang="en-US" sz="2000">
                          <a:latin typeface="Times New Roman"/>
                          <a:ea typeface="MS Mincho"/>
                          <a:cs typeface="Times New Roman"/>
                        </a:rPr>
                        <a:t>1.203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r">
                        <a:lnSpc>
                          <a:spcPct val="95000"/>
                        </a:lnSpc>
                        <a:spcAft>
                          <a:spcPts val="0"/>
                        </a:spcAft>
                        <a:tabLst>
                          <a:tab pos="182880" algn="l"/>
                        </a:tabLst>
                      </a:pPr>
                      <a:r>
                        <a:rPr lang="en-US" sz="2000" dirty="0">
                          <a:latin typeface="Times New Roman"/>
                          <a:ea typeface="MS Mincho"/>
                          <a:cs typeface="Times New Roman"/>
                        </a:rPr>
                        <a:t>1.202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r">
                        <a:lnSpc>
                          <a:spcPct val="95000"/>
                        </a:lnSpc>
                        <a:spcAft>
                          <a:spcPts val="0"/>
                        </a:spcAft>
                        <a:tabLst>
                          <a:tab pos="182880" algn="l"/>
                        </a:tabLst>
                      </a:pPr>
                      <a:r>
                        <a:rPr lang="en-US" sz="2000">
                          <a:latin typeface="Times New Roman"/>
                          <a:ea typeface="MS Mincho"/>
                          <a:cs typeface="Times New Roman"/>
                        </a:rPr>
                        <a:t>1.211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182880" algn="r">
                        <a:lnSpc>
                          <a:spcPct val="95000"/>
                        </a:lnSpc>
                        <a:spcAft>
                          <a:spcPts val="0"/>
                        </a:spcAft>
                        <a:tabLst>
                          <a:tab pos="182880" algn="l"/>
                        </a:tabLst>
                      </a:pPr>
                      <a:r>
                        <a:rPr lang="en-US" sz="2000" i="1">
                          <a:latin typeface="Times New Roman"/>
                          <a:ea typeface="MS Mincho"/>
                          <a:cs typeface="Times New Roman"/>
                        </a:rPr>
                        <a:t>θ</a:t>
                      </a:r>
                      <a:r>
                        <a:rPr lang="en-US" sz="2000" baseline="-25000">
                          <a:latin typeface="Times New Roman"/>
                          <a:ea typeface="MS Mincho"/>
                          <a:cs typeface="Times New Roman"/>
                        </a:rPr>
                        <a:t>HCO(-H)</a:t>
                      </a:r>
                      <a:r>
                        <a:rPr lang="en-US" sz="2000">
                          <a:latin typeface="Times New Roman"/>
                          <a:ea typeface="MS Mincho"/>
                          <a:cs typeface="Times New Roman"/>
                        </a:rPr>
                        <a:t> / º</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r">
                        <a:lnSpc>
                          <a:spcPct val="95000"/>
                        </a:lnSpc>
                        <a:spcAft>
                          <a:spcPts val="0"/>
                        </a:spcAft>
                        <a:tabLst>
                          <a:tab pos="182880" algn="l"/>
                        </a:tabLst>
                      </a:pPr>
                      <a:r>
                        <a:rPr lang="en-US" sz="2000">
                          <a:latin typeface="Times New Roman"/>
                          <a:ea typeface="MS Mincho"/>
                          <a:cs typeface="Times New Roman"/>
                        </a:rPr>
                        <a:t>112.0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r">
                        <a:lnSpc>
                          <a:spcPct val="95000"/>
                        </a:lnSpc>
                        <a:spcAft>
                          <a:spcPts val="0"/>
                        </a:spcAft>
                        <a:tabLst>
                          <a:tab pos="182880" algn="l"/>
                        </a:tabLst>
                      </a:pPr>
                      <a:r>
                        <a:rPr lang="en-US" sz="2000" dirty="0">
                          <a:latin typeface="Times New Roman"/>
                          <a:ea typeface="MS Mincho"/>
                          <a:cs typeface="Times New Roman"/>
                        </a:rPr>
                        <a:t>109.7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r">
                        <a:lnSpc>
                          <a:spcPct val="95000"/>
                        </a:lnSpc>
                        <a:spcAft>
                          <a:spcPts val="0"/>
                        </a:spcAft>
                        <a:tabLst>
                          <a:tab pos="182880" algn="l"/>
                        </a:tabLst>
                      </a:pPr>
                      <a:r>
                        <a:rPr lang="en-US" sz="2000" dirty="0">
                          <a:latin typeface="Times New Roman"/>
                          <a:ea typeface="MS Mincho"/>
                          <a:cs typeface="Times New Roman"/>
                        </a:rPr>
                        <a:t>112.6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182880" algn="r">
                        <a:lnSpc>
                          <a:spcPct val="95000"/>
                        </a:lnSpc>
                        <a:spcAft>
                          <a:spcPts val="0"/>
                        </a:spcAft>
                        <a:tabLst>
                          <a:tab pos="182880" algn="l"/>
                        </a:tabLst>
                      </a:pPr>
                      <a:r>
                        <a:rPr lang="en-US" sz="2000" i="1">
                          <a:latin typeface="Times New Roman"/>
                          <a:ea typeface="MS Mincho"/>
                          <a:cs typeface="Times New Roman"/>
                        </a:rPr>
                        <a:t>θ</a:t>
                      </a:r>
                      <a:r>
                        <a:rPr lang="en-US" sz="2000" baseline="-25000">
                          <a:latin typeface="Times New Roman"/>
                          <a:ea typeface="MS Mincho"/>
                          <a:cs typeface="Times New Roman"/>
                        </a:rPr>
                        <a:t>COH</a:t>
                      </a:r>
                      <a:r>
                        <a:rPr lang="en-US" sz="2000">
                          <a:latin typeface="Times New Roman"/>
                          <a:ea typeface="MS Mincho"/>
                          <a:cs typeface="Times New Roman"/>
                        </a:rPr>
                        <a:t> / º</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r">
                        <a:lnSpc>
                          <a:spcPct val="95000"/>
                        </a:lnSpc>
                        <a:spcAft>
                          <a:spcPts val="0"/>
                        </a:spcAft>
                        <a:tabLst>
                          <a:tab pos="182880" algn="l"/>
                        </a:tabLst>
                      </a:pPr>
                      <a:r>
                        <a:rPr lang="en-US" sz="2000">
                          <a:latin typeface="Times New Roman"/>
                          <a:ea typeface="MS Mincho"/>
                          <a:cs typeface="Times New Roman"/>
                        </a:rPr>
                        <a:t>106.3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r">
                        <a:lnSpc>
                          <a:spcPct val="95000"/>
                        </a:lnSpc>
                        <a:spcAft>
                          <a:spcPts val="0"/>
                        </a:spcAft>
                        <a:tabLst>
                          <a:tab pos="182880" algn="l"/>
                        </a:tabLst>
                      </a:pPr>
                      <a:r>
                        <a:rPr lang="en-US" sz="2000">
                          <a:latin typeface="Times New Roman"/>
                          <a:ea typeface="MS Mincho"/>
                          <a:cs typeface="Times New Roman"/>
                        </a:rPr>
                        <a:t>106.5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r">
                        <a:lnSpc>
                          <a:spcPct val="95000"/>
                        </a:lnSpc>
                        <a:spcAft>
                          <a:spcPts val="0"/>
                        </a:spcAft>
                        <a:tabLst>
                          <a:tab pos="182880" algn="l"/>
                        </a:tabLst>
                      </a:pPr>
                      <a:r>
                        <a:rPr lang="en-US" sz="2000" dirty="0">
                          <a:latin typeface="Times New Roman"/>
                          <a:ea typeface="MS Mincho"/>
                          <a:cs typeface="Times New Roman"/>
                        </a:rPr>
                        <a:t>107.9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182880" algn="r">
                        <a:lnSpc>
                          <a:spcPct val="95000"/>
                        </a:lnSpc>
                        <a:spcAft>
                          <a:spcPts val="0"/>
                        </a:spcAft>
                        <a:tabLst>
                          <a:tab pos="182880" algn="l"/>
                        </a:tabLst>
                      </a:pPr>
                      <a:r>
                        <a:rPr lang="en-US" sz="2000" i="1">
                          <a:latin typeface="Times New Roman"/>
                          <a:ea typeface="MS Mincho"/>
                          <a:cs typeface="Times New Roman"/>
                        </a:rPr>
                        <a:t>θ</a:t>
                      </a:r>
                      <a:r>
                        <a:rPr lang="en-US" sz="2000" baseline="-25000">
                          <a:latin typeface="Times New Roman"/>
                          <a:ea typeface="MS Mincho"/>
                          <a:cs typeface="Times New Roman"/>
                        </a:rPr>
                        <a:t>HCO</a:t>
                      </a:r>
                      <a:r>
                        <a:rPr lang="en-US" sz="2000">
                          <a:latin typeface="Times New Roman"/>
                          <a:ea typeface="MS Mincho"/>
                          <a:cs typeface="Times New Roman"/>
                        </a:rPr>
                        <a:t> / º</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r">
                        <a:lnSpc>
                          <a:spcPct val="95000"/>
                        </a:lnSpc>
                        <a:spcAft>
                          <a:spcPts val="0"/>
                        </a:spcAft>
                        <a:tabLst>
                          <a:tab pos="182880" algn="l"/>
                        </a:tabLst>
                      </a:pPr>
                      <a:r>
                        <a:rPr lang="en-US" sz="2000">
                          <a:latin typeface="Times New Roman"/>
                          <a:ea typeface="MS Mincho"/>
                          <a:cs typeface="Times New Roman"/>
                        </a:rPr>
                        <a:t>123.2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r">
                        <a:lnSpc>
                          <a:spcPct val="95000"/>
                        </a:lnSpc>
                        <a:spcAft>
                          <a:spcPts val="0"/>
                        </a:spcAft>
                        <a:tabLst>
                          <a:tab pos="182880" algn="l"/>
                        </a:tabLst>
                      </a:pPr>
                      <a:r>
                        <a:rPr lang="en-US" sz="2000">
                          <a:latin typeface="Times New Roman"/>
                          <a:ea typeface="MS Mincho"/>
                          <a:cs typeface="Times New Roman"/>
                        </a:rPr>
                        <a:t>125.2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r">
                        <a:lnSpc>
                          <a:spcPct val="95000"/>
                        </a:lnSpc>
                        <a:spcAft>
                          <a:spcPts val="0"/>
                        </a:spcAft>
                        <a:tabLst>
                          <a:tab pos="182880" algn="l"/>
                        </a:tabLst>
                      </a:pPr>
                      <a:r>
                        <a:rPr lang="en-US" sz="2000" dirty="0">
                          <a:latin typeface="Times New Roman"/>
                          <a:ea typeface="MS Mincho"/>
                          <a:cs typeface="Times New Roman"/>
                        </a:rPr>
                        <a:t>125.8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182880" algn="r">
                        <a:lnSpc>
                          <a:spcPct val="95000"/>
                        </a:lnSpc>
                        <a:spcAft>
                          <a:spcPts val="0"/>
                        </a:spcAft>
                        <a:tabLst>
                          <a:tab pos="182880" algn="l"/>
                        </a:tabLst>
                      </a:pPr>
                      <a:r>
                        <a:rPr lang="en-US" sz="2000" i="1">
                          <a:latin typeface="Times New Roman"/>
                          <a:ea typeface="MS Mincho"/>
                          <a:cs typeface="Times New Roman"/>
                        </a:rPr>
                        <a:t>θ</a:t>
                      </a:r>
                      <a:r>
                        <a:rPr lang="en-US" sz="2000" baseline="-25000">
                          <a:latin typeface="Times New Roman"/>
                          <a:ea typeface="MS Mincho"/>
                          <a:cs typeface="Times New Roman"/>
                        </a:rPr>
                        <a:t>OCO</a:t>
                      </a:r>
                      <a:r>
                        <a:rPr lang="en-US" sz="2000">
                          <a:latin typeface="Times New Roman"/>
                          <a:ea typeface="MS Mincho"/>
                          <a:cs typeface="Times New Roman"/>
                        </a:rPr>
                        <a:t> / º</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r">
                        <a:lnSpc>
                          <a:spcPct val="95000"/>
                        </a:lnSpc>
                        <a:spcAft>
                          <a:spcPts val="0"/>
                        </a:spcAft>
                        <a:tabLst>
                          <a:tab pos="182880" algn="l"/>
                        </a:tabLst>
                      </a:pPr>
                      <a:r>
                        <a:rPr lang="en-US" sz="2000">
                          <a:latin typeface="Times New Roman"/>
                          <a:ea typeface="MS Mincho"/>
                          <a:cs typeface="Times New Roman"/>
                        </a:rPr>
                        <a:t>124.8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r">
                        <a:lnSpc>
                          <a:spcPct val="95000"/>
                        </a:lnSpc>
                        <a:spcAft>
                          <a:spcPts val="0"/>
                        </a:spcAft>
                        <a:tabLst>
                          <a:tab pos="182880" algn="l"/>
                        </a:tabLst>
                      </a:pPr>
                      <a:r>
                        <a:rPr lang="en-US" sz="2000">
                          <a:latin typeface="Times New Roman"/>
                          <a:ea typeface="MS Mincho"/>
                          <a:cs typeface="Times New Roman"/>
                        </a:rPr>
                        <a:t>125.1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r">
                        <a:lnSpc>
                          <a:spcPct val="95000"/>
                        </a:lnSpc>
                        <a:spcAft>
                          <a:spcPts val="0"/>
                        </a:spcAft>
                        <a:tabLst>
                          <a:tab pos="182880" algn="l"/>
                        </a:tabLst>
                      </a:pPr>
                      <a:r>
                        <a:rPr lang="en-US" sz="2000" dirty="0">
                          <a:latin typeface="Times New Roman"/>
                          <a:ea typeface="MS Mincho"/>
                          <a:cs typeface="Times New Roman"/>
                        </a:rPr>
                        <a:t>121.6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2344" name="Rectangle 5"/>
          <p:cNvSpPr>
            <a:spLocks noChangeArrowheads="1"/>
          </p:cNvSpPr>
          <p:nvPr/>
        </p:nvSpPr>
        <p:spPr bwMode="auto">
          <a:xfrm>
            <a:off x="2286000" y="1628775"/>
            <a:ext cx="4572000" cy="1200150"/>
          </a:xfrm>
          <a:prstGeom prst="rect">
            <a:avLst/>
          </a:prstGeom>
          <a:noFill/>
          <a:ln w="9525">
            <a:noFill/>
            <a:miter lim="800000"/>
            <a:headEnd/>
            <a:tailEnd/>
          </a:ln>
        </p:spPr>
        <p:txBody>
          <a:bodyPr>
            <a:spAutoFit/>
          </a:bodyPr>
          <a:lstStyle/>
          <a:p>
            <a:pPr algn="ctr"/>
            <a:r>
              <a:rPr lang="en-US"/>
              <a:t>Structural Parameters of Trans-Formic Acid Conformer Computed at the Employed Theoretical Levels Together With the Experimental Data</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p:txBody>
          <a:bodyPr/>
          <a:lstStyle/>
          <a:p>
            <a:pPr>
              <a:defRPr/>
            </a:pPr>
            <a:fld id="{546044C5-E5F7-4E2F-B577-E8A35490164A}" type="slidenum">
              <a:rPr lang="en-US" smtClean="0"/>
              <a:pPr>
                <a:defRPr/>
              </a:pPr>
              <a:t>63</a:t>
            </a:fld>
            <a:endParaRPr lang="en-US" dirty="0"/>
          </a:p>
        </p:txBody>
      </p:sp>
      <p:graphicFrame>
        <p:nvGraphicFramePr>
          <p:cNvPr id="5" name="Table 4"/>
          <p:cNvGraphicFramePr>
            <a:graphicFrameLocks noGrp="1"/>
          </p:cNvGraphicFramePr>
          <p:nvPr/>
        </p:nvGraphicFramePr>
        <p:xfrm>
          <a:off x="2022475" y="3159125"/>
          <a:ext cx="5278581" cy="2606040"/>
        </p:xfrm>
        <a:graphic>
          <a:graphicData uri="http://schemas.openxmlformats.org/drawingml/2006/table">
            <a:tbl>
              <a:tblPr/>
              <a:tblGrid>
                <a:gridCol w="1641033"/>
                <a:gridCol w="1201280"/>
                <a:gridCol w="1204344"/>
                <a:gridCol w="1231924"/>
              </a:tblGrid>
              <a:tr h="0">
                <a:tc>
                  <a:txBody>
                    <a:bodyPr/>
                    <a:lstStyle/>
                    <a:p>
                      <a:pPr indent="182880" algn="r">
                        <a:lnSpc>
                          <a:spcPct val="95000"/>
                        </a:lnSpc>
                        <a:spcAft>
                          <a:spcPts val="0"/>
                        </a:spcAft>
                        <a:tabLst>
                          <a:tab pos="182880" algn="l"/>
                        </a:tabLst>
                      </a:pPr>
                      <a:r>
                        <a:rPr lang="en-US" sz="2000" b="1" dirty="0">
                          <a:latin typeface="Times New Roman"/>
                          <a:ea typeface="MS Mincho"/>
                          <a:cs typeface="Times New Roman"/>
                        </a:rPr>
                        <a:t>Parameter</a:t>
                      </a:r>
                      <a:endParaRPr lang="en-US" sz="2000" dirty="0">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r">
                        <a:lnSpc>
                          <a:spcPct val="95000"/>
                        </a:lnSpc>
                        <a:spcAft>
                          <a:spcPts val="0"/>
                        </a:spcAft>
                        <a:tabLst>
                          <a:tab pos="182880" algn="l"/>
                        </a:tabLst>
                      </a:pPr>
                      <a:r>
                        <a:rPr lang="en-US" sz="2000" b="1" dirty="0">
                          <a:latin typeface="Times New Roman"/>
                          <a:ea typeface="MS Mincho"/>
                          <a:cs typeface="Times New Roman"/>
                        </a:rPr>
                        <a:t>Exp.</a:t>
                      </a:r>
                      <a:endParaRPr lang="en-US" sz="2000" dirty="0">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r">
                        <a:lnSpc>
                          <a:spcPct val="95000"/>
                        </a:lnSpc>
                        <a:spcAft>
                          <a:spcPts val="0"/>
                        </a:spcAft>
                        <a:tabLst>
                          <a:tab pos="182880" algn="l"/>
                        </a:tabLst>
                      </a:pPr>
                      <a:r>
                        <a:rPr lang="en-US" sz="2000" b="1">
                          <a:latin typeface="Times New Roman"/>
                          <a:ea typeface="MS Mincho"/>
                          <a:cs typeface="Times New Roman"/>
                        </a:rPr>
                        <a:t>MP2</a:t>
                      </a:r>
                      <a:endParaRPr lang="en-US" sz="2000">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r">
                        <a:lnSpc>
                          <a:spcPct val="95000"/>
                        </a:lnSpc>
                        <a:spcAft>
                          <a:spcPts val="0"/>
                        </a:spcAft>
                        <a:tabLst>
                          <a:tab pos="182880" algn="l"/>
                        </a:tabLst>
                      </a:pPr>
                      <a:r>
                        <a:rPr lang="en-US" sz="2000" b="1">
                          <a:latin typeface="Times New Roman"/>
                          <a:ea typeface="MS Mincho"/>
                          <a:cs typeface="Times New Roman"/>
                        </a:rPr>
                        <a:t>DFTB</a:t>
                      </a:r>
                      <a:endParaRPr lang="en-US" sz="2000">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182880" algn="r">
                        <a:lnSpc>
                          <a:spcPct val="95000"/>
                        </a:lnSpc>
                        <a:spcAft>
                          <a:spcPts val="0"/>
                        </a:spcAft>
                        <a:tabLst>
                          <a:tab pos="182880" algn="l"/>
                        </a:tabLst>
                      </a:pPr>
                      <a:r>
                        <a:rPr lang="en-US" sz="2000" i="1">
                          <a:latin typeface="Times New Roman"/>
                          <a:ea typeface="MS Mincho"/>
                          <a:cs typeface="Times New Roman"/>
                        </a:rPr>
                        <a:t>R</a:t>
                      </a:r>
                      <a:r>
                        <a:rPr lang="en-US" sz="2000" baseline="-25000">
                          <a:latin typeface="Times New Roman"/>
                          <a:ea typeface="MS Mincho"/>
                          <a:cs typeface="Times New Roman"/>
                        </a:rPr>
                        <a:t>C-H</a:t>
                      </a:r>
                      <a:r>
                        <a:rPr lang="en-US" sz="2000">
                          <a:latin typeface="Times New Roman"/>
                          <a:ea typeface="MS Mincho"/>
                          <a:cs typeface="Times New Roman"/>
                        </a:rPr>
                        <a:t> / Å</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r">
                        <a:lnSpc>
                          <a:spcPct val="95000"/>
                        </a:lnSpc>
                        <a:spcAft>
                          <a:spcPts val="0"/>
                        </a:spcAft>
                        <a:tabLst>
                          <a:tab pos="182880" algn="l"/>
                        </a:tabLst>
                      </a:pPr>
                      <a:r>
                        <a:rPr lang="en-US" sz="2000" dirty="0">
                          <a:latin typeface="Times New Roman"/>
                          <a:ea typeface="MS Mincho"/>
                          <a:cs typeface="Times New Roman"/>
                        </a:rPr>
                        <a:t>1.105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r">
                        <a:lnSpc>
                          <a:spcPct val="95000"/>
                        </a:lnSpc>
                        <a:spcAft>
                          <a:spcPts val="0"/>
                        </a:spcAft>
                        <a:tabLst>
                          <a:tab pos="182880" algn="l"/>
                        </a:tabLst>
                      </a:pPr>
                      <a:r>
                        <a:rPr lang="en-US" sz="2000" dirty="0">
                          <a:latin typeface="Times New Roman"/>
                          <a:ea typeface="MS Mincho"/>
                          <a:cs typeface="Times New Roman"/>
                        </a:rPr>
                        <a:t>1.099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r">
                        <a:lnSpc>
                          <a:spcPct val="95000"/>
                        </a:lnSpc>
                        <a:spcAft>
                          <a:spcPts val="0"/>
                        </a:spcAft>
                        <a:tabLst>
                          <a:tab pos="182880" algn="l"/>
                        </a:tabLst>
                      </a:pPr>
                      <a:r>
                        <a:rPr lang="en-US" sz="2000">
                          <a:latin typeface="Times New Roman"/>
                          <a:ea typeface="MS Mincho"/>
                          <a:cs typeface="Times New Roman"/>
                        </a:rPr>
                        <a:t>1.153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182880" algn="r">
                        <a:lnSpc>
                          <a:spcPct val="95000"/>
                        </a:lnSpc>
                        <a:spcAft>
                          <a:spcPts val="0"/>
                        </a:spcAft>
                        <a:tabLst>
                          <a:tab pos="182880" algn="l"/>
                        </a:tabLst>
                      </a:pPr>
                      <a:r>
                        <a:rPr lang="en-US" sz="2000" i="1">
                          <a:latin typeface="Times New Roman"/>
                          <a:ea typeface="MS Mincho"/>
                          <a:cs typeface="Times New Roman"/>
                        </a:rPr>
                        <a:t>R</a:t>
                      </a:r>
                      <a:r>
                        <a:rPr lang="en-US" sz="2000" baseline="-25000">
                          <a:latin typeface="Times New Roman"/>
                          <a:ea typeface="MS Mincho"/>
                          <a:cs typeface="Times New Roman"/>
                        </a:rPr>
                        <a:t>C-O</a:t>
                      </a:r>
                      <a:r>
                        <a:rPr lang="en-US" sz="2000">
                          <a:latin typeface="Times New Roman"/>
                          <a:ea typeface="MS Mincho"/>
                          <a:cs typeface="Times New Roman"/>
                        </a:rPr>
                        <a:t> / Å</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r">
                        <a:lnSpc>
                          <a:spcPct val="95000"/>
                        </a:lnSpc>
                        <a:spcAft>
                          <a:spcPts val="0"/>
                        </a:spcAft>
                        <a:tabLst>
                          <a:tab pos="182880" algn="l"/>
                        </a:tabLst>
                      </a:pPr>
                      <a:r>
                        <a:rPr lang="en-US" sz="2000">
                          <a:latin typeface="Times New Roman"/>
                          <a:ea typeface="MS Mincho"/>
                          <a:cs typeface="Times New Roman"/>
                        </a:rPr>
                        <a:t>1.352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r">
                        <a:lnSpc>
                          <a:spcPct val="95000"/>
                        </a:lnSpc>
                        <a:spcAft>
                          <a:spcPts val="0"/>
                        </a:spcAft>
                        <a:tabLst>
                          <a:tab pos="182880" algn="l"/>
                        </a:tabLst>
                      </a:pPr>
                      <a:r>
                        <a:rPr lang="en-US" sz="2000" dirty="0">
                          <a:latin typeface="Times New Roman"/>
                          <a:ea typeface="MS Mincho"/>
                          <a:cs typeface="Times New Roman"/>
                        </a:rPr>
                        <a:t>1.350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r">
                        <a:lnSpc>
                          <a:spcPct val="95000"/>
                        </a:lnSpc>
                        <a:spcAft>
                          <a:spcPts val="0"/>
                        </a:spcAft>
                        <a:tabLst>
                          <a:tab pos="182880" algn="l"/>
                        </a:tabLst>
                      </a:pPr>
                      <a:r>
                        <a:rPr lang="en-US" sz="2000">
                          <a:latin typeface="Times New Roman"/>
                          <a:ea typeface="MS Mincho"/>
                          <a:cs typeface="Times New Roman"/>
                        </a:rPr>
                        <a:t>1.379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182880" algn="r">
                        <a:lnSpc>
                          <a:spcPct val="95000"/>
                        </a:lnSpc>
                        <a:spcAft>
                          <a:spcPts val="0"/>
                        </a:spcAft>
                        <a:tabLst>
                          <a:tab pos="182880" algn="l"/>
                        </a:tabLst>
                      </a:pPr>
                      <a:r>
                        <a:rPr lang="en-US" sz="2000" i="1">
                          <a:latin typeface="Times New Roman"/>
                          <a:ea typeface="MS Mincho"/>
                          <a:cs typeface="Times New Roman"/>
                        </a:rPr>
                        <a:t>R</a:t>
                      </a:r>
                      <a:r>
                        <a:rPr lang="en-US" sz="2000" baseline="-25000">
                          <a:latin typeface="Times New Roman"/>
                          <a:ea typeface="MS Mincho"/>
                          <a:cs typeface="Times New Roman"/>
                        </a:rPr>
                        <a:t>O-H</a:t>
                      </a:r>
                      <a:r>
                        <a:rPr lang="en-US" sz="2000">
                          <a:latin typeface="Times New Roman"/>
                          <a:ea typeface="MS Mincho"/>
                          <a:cs typeface="Times New Roman"/>
                        </a:rPr>
                        <a:t> / Å</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r">
                        <a:lnSpc>
                          <a:spcPct val="95000"/>
                        </a:lnSpc>
                        <a:spcAft>
                          <a:spcPts val="0"/>
                        </a:spcAft>
                        <a:tabLst>
                          <a:tab pos="182880" algn="l"/>
                        </a:tabLst>
                      </a:pPr>
                      <a:r>
                        <a:rPr lang="en-US" sz="2000">
                          <a:latin typeface="Times New Roman"/>
                          <a:ea typeface="MS Mincho"/>
                          <a:cs typeface="Times New Roman"/>
                        </a:rPr>
                        <a:t>0.956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r">
                        <a:lnSpc>
                          <a:spcPct val="95000"/>
                        </a:lnSpc>
                        <a:spcAft>
                          <a:spcPts val="0"/>
                        </a:spcAft>
                        <a:tabLst>
                          <a:tab pos="182880" algn="l"/>
                        </a:tabLst>
                      </a:pPr>
                      <a:r>
                        <a:rPr lang="en-US" sz="2000" dirty="0">
                          <a:latin typeface="Times New Roman"/>
                          <a:ea typeface="MS Mincho"/>
                          <a:cs typeface="Times New Roman"/>
                        </a:rPr>
                        <a:t>0.963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r">
                        <a:lnSpc>
                          <a:spcPct val="95000"/>
                        </a:lnSpc>
                        <a:spcAft>
                          <a:spcPts val="0"/>
                        </a:spcAft>
                        <a:tabLst>
                          <a:tab pos="182880" algn="l"/>
                        </a:tabLst>
                      </a:pPr>
                      <a:r>
                        <a:rPr lang="en-US" sz="2000">
                          <a:latin typeface="Times New Roman"/>
                          <a:ea typeface="MS Mincho"/>
                          <a:cs typeface="Times New Roman"/>
                        </a:rPr>
                        <a:t>0.978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182880" algn="r">
                        <a:lnSpc>
                          <a:spcPct val="95000"/>
                        </a:lnSpc>
                        <a:spcAft>
                          <a:spcPts val="0"/>
                        </a:spcAft>
                        <a:tabLst>
                          <a:tab pos="182880" algn="l"/>
                        </a:tabLst>
                      </a:pPr>
                      <a:r>
                        <a:rPr lang="en-US" sz="2000" i="1">
                          <a:latin typeface="Times New Roman"/>
                          <a:ea typeface="MS Mincho"/>
                          <a:cs typeface="Times New Roman"/>
                        </a:rPr>
                        <a:t>R</a:t>
                      </a:r>
                      <a:r>
                        <a:rPr lang="en-US" sz="2000" baseline="-25000">
                          <a:latin typeface="Times New Roman"/>
                          <a:ea typeface="MS Mincho"/>
                          <a:cs typeface="Times New Roman"/>
                        </a:rPr>
                        <a:t>C=O</a:t>
                      </a:r>
                      <a:r>
                        <a:rPr lang="en-US" sz="2000">
                          <a:latin typeface="Times New Roman"/>
                          <a:ea typeface="MS Mincho"/>
                          <a:cs typeface="Times New Roman"/>
                        </a:rPr>
                        <a:t> / Å</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r">
                        <a:lnSpc>
                          <a:spcPct val="95000"/>
                        </a:lnSpc>
                        <a:spcAft>
                          <a:spcPts val="0"/>
                        </a:spcAft>
                        <a:tabLst>
                          <a:tab pos="182880" algn="l"/>
                        </a:tabLst>
                      </a:pPr>
                      <a:r>
                        <a:rPr lang="en-US" sz="2000">
                          <a:latin typeface="Times New Roman"/>
                          <a:ea typeface="MS Mincho"/>
                          <a:cs typeface="Times New Roman"/>
                        </a:rPr>
                        <a:t>1.195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r">
                        <a:lnSpc>
                          <a:spcPct val="95000"/>
                        </a:lnSpc>
                        <a:spcAft>
                          <a:spcPts val="0"/>
                        </a:spcAft>
                        <a:tabLst>
                          <a:tab pos="182880" algn="l"/>
                        </a:tabLst>
                      </a:pPr>
                      <a:r>
                        <a:rPr lang="en-US" sz="2000" dirty="0">
                          <a:latin typeface="Times New Roman"/>
                          <a:ea typeface="MS Mincho"/>
                          <a:cs typeface="Times New Roman"/>
                        </a:rPr>
                        <a:t>1.195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r">
                        <a:lnSpc>
                          <a:spcPct val="95000"/>
                        </a:lnSpc>
                        <a:spcAft>
                          <a:spcPts val="0"/>
                        </a:spcAft>
                        <a:tabLst>
                          <a:tab pos="182880" algn="l"/>
                        </a:tabLst>
                      </a:pPr>
                      <a:r>
                        <a:rPr lang="en-US" sz="2000" dirty="0">
                          <a:latin typeface="Times New Roman"/>
                          <a:ea typeface="MS Mincho"/>
                          <a:cs typeface="Times New Roman"/>
                        </a:rPr>
                        <a:t>1.202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182880" algn="r">
                        <a:lnSpc>
                          <a:spcPct val="95000"/>
                        </a:lnSpc>
                        <a:spcAft>
                          <a:spcPts val="0"/>
                        </a:spcAft>
                        <a:tabLst>
                          <a:tab pos="182880" algn="l"/>
                        </a:tabLst>
                      </a:pPr>
                      <a:r>
                        <a:rPr lang="en-US" sz="2000" i="1">
                          <a:latin typeface="Times New Roman"/>
                          <a:ea typeface="MS Mincho"/>
                          <a:cs typeface="Times New Roman"/>
                        </a:rPr>
                        <a:t>θ</a:t>
                      </a:r>
                      <a:r>
                        <a:rPr lang="en-US" sz="2000" baseline="-25000">
                          <a:latin typeface="Times New Roman"/>
                          <a:ea typeface="MS Mincho"/>
                          <a:cs typeface="Times New Roman"/>
                        </a:rPr>
                        <a:t>HCO(-H)</a:t>
                      </a:r>
                      <a:r>
                        <a:rPr lang="en-US" sz="2000">
                          <a:latin typeface="Times New Roman"/>
                          <a:ea typeface="MS Mincho"/>
                          <a:cs typeface="Times New Roman"/>
                        </a:rPr>
                        <a:t> / º</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r">
                        <a:lnSpc>
                          <a:spcPct val="95000"/>
                        </a:lnSpc>
                        <a:spcAft>
                          <a:spcPts val="0"/>
                        </a:spcAft>
                        <a:tabLst>
                          <a:tab pos="182880" algn="l"/>
                        </a:tabLst>
                      </a:pPr>
                      <a:r>
                        <a:rPr lang="en-US" sz="2000">
                          <a:latin typeface="Times New Roman"/>
                          <a:ea typeface="MS Mincho"/>
                          <a:cs typeface="Times New Roman"/>
                        </a:rPr>
                        <a:t>114.6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r">
                        <a:lnSpc>
                          <a:spcPct val="95000"/>
                        </a:lnSpc>
                        <a:spcAft>
                          <a:spcPts val="0"/>
                        </a:spcAft>
                        <a:tabLst>
                          <a:tab pos="182880" algn="l"/>
                        </a:tabLst>
                      </a:pPr>
                      <a:r>
                        <a:rPr lang="en-US" sz="2000">
                          <a:latin typeface="Times New Roman"/>
                          <a:ea typeface="MS Mincho"/>
                          <a:cs typeface="Times New Roman"/>
                        </a:rPr>
                        <a:t>113.5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r">
                        <a:lnSpc>
                          <a:spcPct val="95000"/>
                        </a:lnSpc>
                        <a:spcAft>
                          <a:spcPts val="0"/>
                        </a:spcAft>
                        <a:tabLst>
                          <a:tab pos="182880" algn="l"/>
                        </a:tabLst>
                      </a:pPr>
                      <a:r>
                        <a:rPr lang="en-US" sz="2000" dirty="0">
                          <a:latin typeface="Times New Roman"/>
                          <a:ea typeface="MS Mincho"/>
                          <a:cs typeface="Times New Roman"/>
                        </a:rPr>
                        <a:t>112.9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182880" algn="r">
                        <a:lnSpc>
                          <a:spcPct val="95000"/>
                        </a:lnSpc>
                        <a:spcAft>
                          <a:spcPts val="0"/>
                        </a:spcAft>
                        <a:tabLst>
                          <a:tab pos="182880" algn="l"/>
                        </a:tabLst>
                      </a:pPr>
                      <a:r>
                        <a:rPr lang="en-US" sz="2000" i="1">
                          <a:latin typeface="Times New Roman"/>
                          <a:ea typeface="MS Mincho"/>
                          <a:cs typeface="Times New Roman"/>
                        </a:rPr>
                        <a:t>θ</a:t>
                      </a:r>
                      <a:r>
                        <a:rPr lang="en-US" sz="2000" baseline="-25000">
                          <a:latin typeface="Times New Roman"/>
                          <a:ea typeface="MS Mincho"/>
                          <a:cs typeface="Times New Roman"/>
                        </a:rPr>
                        <a:t>COH</a:t>
                      </a:r>
                      <a:r>
                        <a:rPr lang="en-US" sz="2000">
                          <a:latin typeface="Times New Roman"/>
                          <a:ea typeface="MS Mincho"/>
                          <a:cs typeface="Times New Roman"/>
                        </a:rPr>
                        <a:t> / º</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r">
                        <a:lnSpc>
                          <a:spcPct val="95000"/>
                        </a:lnSpc>
                        <a:spcAft>
                          <a:spcPts val="0"/>
                        </a:spcAft>
                        <a:tabLst>
                          <a:tab pos="182880" algn="l"/>
                        </a:tabLst>
                      </a:pPr>
                      <a:r>
                        <a:rPr lang="en-US" sz="2000">
                          <a:latin typeface="Times New Roman"/>
                          <a:ea typeface="MS Mincho"/>
                          <a:cs typeface="Times New Roman"/>
                        </a:rPr>
                        <a:t>109.7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r">
                        <a:lnSpc>
                          <a:spcPct val="95000"/>
                        </a:lnSpc>
                        <a:spcAft>
                          <a:spcPts val="0"/>
                        </a:spcAft>
                        <a:tabLst>
                          <a:tab pos="182880" algn="l"/>
                        </a:tabLst>
                      </a:pPr>
                      <a:r>
                        <a:rPr lang="en-US" sz="2000">
                          <a:latin typeface="Times New Roman"/>
                          <a:ea typeface="MS Mincho"/>
                          <a:cs typeface="Times New Roman"/>
                        </a:rPr>
                        <a:t>108.9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r">
                        <a:lnSpc>
                          <a:spcPct val="95000"/>
                        </a:lnSpc>
                        <a:spcAft>
                          <a:spcPts val="0"/>
                        </a:spcAft>
                        <a:tabLst>
                          <a:tab pos="182880" algn="l"/>
                        </a:tabLst>
                      </a:pPr>
                      <a:r>
                        <a:rPr lang="en-US" sz="2000" dirty="0">
                          <a:latin typeface="Times New Roman"/>
                          <a:ea typeface="MS Mincho"/>
                          <a:cs typeface="Times New Roman"/>
                        </a:rPr>
                        <a:t>110.4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182880" algn="r">
                        <a:lnSpc>
                          <a:spcPct val="95000"/>
                        </a:lnSpc>
                        <a:spcAft>
                          <a:spcPts val="0"/>
                        </a:spcAft>
                        <a:tabLst>
                          <a:tab pos="182880" algn="l"/>
                        </a:tabLst>
                      </a:pPr>
                      <a:r>
                        <a:rPr lang="en-US" sz="2000" i="1">
                          <a:latin typeface="Times New Roman"/>
                          <a:ea typeface="MS Mincho"/>
                          <a:cs typeface="Times New Roman"/>
                        </a:rPr>
                        <a:t>θ</a:t>
                      </a:r>
                      <a:r>
                        <a:rPr lang="en-US" sz="2000" baseline="-25000">
                          <a:latin typeface="Times New Roman"/>
                          <a:ea typeface="MS Mincho"/>
                          <a:cs typeface="Times New Roman"/>
                        </a:rPr>
                        <a:t>HCO</a:t>
                      </a:r>
                      <a:r>
                        <a:rPr lang="en-US" sz="2000">
                          <a:latin typeface="Times New Roman"/>
                          <a:ea typeface="MS Mincho"/>
                          <a:cs typeface="Times New Roman"/>
                        </a:rPr>
                        <a:t> / º</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r">
                        <a:lnSpc>
                          <a:spcPct val="95000"/>
                        </a:lnSpc>
                        <a:spcAft>
                          <a:spcPts val="0"/>
                        </a:spcAft>
                        <a:tabLst>
                          <a:tab pos="182880" algn="l"/>
                        </a:tabLst>
                      </a:pPr>
                      <a:r>
                        <a:rPr lang="en-US" sz="2000">
                          <a:latin typeface="Times New Roman"/>
                          <a:ea typeface="MS Mincho"/>
                          <a:cs typeface="Times New Roman"/>
                        </a:rPr>
                        <a:t>123.2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r">
                        <a:lnSpc>
                          <a:spcPct val="95000"/>
                        </a:lnSpc>
                        <a:spcAft>
                          <a:spcPts val="0"/>
                        </a:spcAft>
                        <a:tabLst>
                          <a:tab pos="182880" algn="l"/>
                        </a:tabLst>
                      </a:pPr>
                      <a:r>
                        <a:rPr lang="en-US" sz="2000">
                          <a:latin typeface="Times New Roman"/>
                          <a:ea typeface="MS Mincho"/>
                          <a:cs typeface="Times New Roman"/>
                        </a:rPr>
                        <a:t>124.1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r">
                        <a:lnSpc>
                          <a:spcPct val="95000"/>
                        </a:lnSpc>
                        <a:spcAft>
                          <a:spcPts val="0"/>
                        </a:spcAft>
                        <a:tabLst>
                          <a:tab pos="182880" algn="l"/>
                        </a:tabLst>
                      </a:pPr>
                      <a:r>
                        <a:rPr lang="en-US" sz="2000" dirty="0">
                          <a:latin typeface="Times New Roman"/>
                          <a:ea typeface="MS Mincho"/>
                          <a:cs typeface="Times New Roman"/>
                        </a:rPr>
                        <a:t>124.6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182880" algn="r">
                        <a:lnSpc>
                          <a:spcPct val="95000"/>
                        </a:lnSpc>
                        <a:spcAft>
                          <a:spcPts val="0"/>
                        </a:spcAft>
                        <a:tabLst>
                          <a:tab pos="182880" algn="l"/>
                        </a:tabLst>
                      </a:pPr>
                      <a:r>
                        <a:rPr lang="en-US" sz="2000" i="1">
                          <a:latin typeface="Times New Roman"/>
                          <a:ea typeface="MS Mincho"/>
                          <a:cs typeface="Times New Roman"/>
                        </a:rPr>
                        <a:t>θ</a:t>
                      </a:r>
                      <a:r>
                        <a:rPr lang="en-US" sz="2000" baseline="-25000">
                          <a:latin typeface="Times New Roman"/>
                          <a:ea typeface="MS Mincho"/>
                          <a:cs typeface="Times New Roman"/>
                        </a:rPr>
                        <a:t>OCO</a:t>
                      </a:r>
                      <a:r>
                        <a:rPr lang="en-US" sz="2000">
                          <a:latin typeface="Times New Roman"/>
                          <a:ea typeface="MS Mincho"/>
                          <a:cs typeface="Times New Roman"/>
                        </a:rPr>
                        <a:t> / º</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r">
                        <a:lnSpc>
                          <a:spcPct val="95000"/>
                        </a:lnSpc>
                        <a:spcAft>
                          <a:spcPts val="0"/>
                        </a:spcAft>
                        <a:tabLst>
                          <a:tab pos="182880" algn="l"/>
                        </a:tabLst>
                      </a:pPr>
                      <a:r>
                        <a:rPr lang="en-US" sz="2000">
                          <a:latin typeface="Times New Roman"/>
                          <a:ea typeface="MS Mincho"/>
                          <a:cs typeface="Times New Roman"/>
                        </a:rPr>
                        <a:t>122.1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r">
                        <a:lnSpc>
                          <a:spcPct val="95000"/>
                        </a:lnSpc>
                        <a:spcAft>
                          <a:spcPts val="0"/>
                        </a:spcAft>
                        <a:tabLst>
                          <a:tab pos="182880" algn="l"/>
                        </a:tabLst>
                      </a:pPr>
                      <a:r>
                        <a:rPr lang="en-US" sz="2000">
                          <a:latin typeface="Times New Roman"/>
                          <a:ea typeface="MS Mincho"/>
                          <a:cs typeface="Times New Roman"/>
                        </a:rPr>
                        <a:t>122.4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r">
                        <a:lnSpc>
                          <a:spcPct val="95000"/>
                        </a:lnSpc>
                        <a:spcAft>
                          <a:spcPts val="0"/>
                        </a:spcAft>
                        <a:tabLst>
                          <a:tab pos="182880" algn="l"/>
                        </a:tabLst>
                      </a:pPr>
                      <a:r>
                        <a:rPr lang="en-US" sz="2000" dirty="0">
                          <a:latin typeface="Times New Roman"/>
                          <a:ea typeface="MS Mincho"/>
                          <a:cs typeface="Times New Roman"/>
                        </a:rPr>
                        <a:t>122.5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3368" name="Rectangle 5"/>
          <p:cNvSpPr>
            <a:spLocks noChangeArrowheads="1"/>
          </p:cNvSpPr>
          <p:nvPr/>
        </p:nvSpPr>
        <p:spPr bwMode="auto">
          <a:xfrm>
            <a:off x="2286000" y="1628775"/>
            <a:ext cx="4572000" cy="1200150"/>
          </a:xfrm>
          <a:prstGeom prst="rect">
            <a:avLst/>
          </a:prstGeom>
          <a:noFill/>
          <a:ln w="9525">
            <a:noFill/>
            <a:miter lim="800000"/>
            <a:headEnd/>
            <a:tailEnd/>
          </a:ln>
        </p:spPr>
        <p:txBody>
          <a:bodyPr>
            <a:spAutoFit/>
          </a:bodyPr>
          <a:lstStyle/>
          <a:p>
            <a:pPr algn="ctr"/>
            <a:r>
              <a:rPr lang="en-US"/>
              <a:t>Structural Parameters of Cis-Formic Acid Conformer Computed at the Employed Theoretical Levels Together With the Experimental Data</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p:txBody>
          <a:bodyPr/>
          <a:lstStyle/>
          <a:p>
            <a:pPr>
              <a:defRPr/>
            </a:pPr>
            <a:fld id="{B991CF64-5866-4FB5-BFED-CCAD8FEDE1C5}" type="slidenum">
              <a:rPr lang="en-US" smtClean="0"/>
              <a:pPr>
                <a:defRPr/>
              </a:pPr>
              <a:t>64</a:t>
            </a:fld>
            <a:endParaRPr lang="en-US" dirty="0"/>
          </a:p>
        </p:txBody>
      </p:sp>
      <p:graphicFrame>
        <p:nvGraphicFramePr>
          <p:cNvPr id="5" name="Table 4"/>
          <p:cNvGraphicFramePr>
            <a:graphicFrameLocks noGrp="1"/>
          </p:cNvGraphicFramePr>
          <p:nvPr/>
        </p:nvGraphicFramePr>
        <p:xfrm>
          <a:off x="1801813" y="3144838"/>
          <a:ext cx="5943598" cy="2727960"/>
        </p:xfrm>
        <a:graphic>
          <a:graphicData uri="http://schemas.openxmlformats.org/drawingml/2006/table">
            <a:tbl>
              <a:tblPr/>
              <a:tblGrid>
                <a:gridCol w="1847777"/>
                <a:gridCol w="1352622"/>
                <a:gridCol w="1356072"/>
                <a:gridCol w="1387127"/>
              </a:tblGrid>
              <a:tr h="0">
                <a:tc>
                  <a:txBody>
                    <a:bodyPr/>
                    <a:lstStyle/>
                    <a:p>
                      <a:pPr indent="182880" algn="r">
                        <a:lnSpc>
                          <a:spcPct val="95000"/>
                        </a:lnSpc>
                        <a:spcAft>
                          <a:spcPts val="0"/>
                        </a:spcAft>
                        <a:tabLst>
                          <a:tab pos="182880" algn="l"/>
                        </a:tabLst>
                      </a:pPr>
                      <a:r>
                        <a:rPr lang="en-US" sz="2000" b="1" dirty="0">
                          <a:latin typeface="Times New Roman"/>
                          <a:ea typeface="MS Mincho"/>
                          <a:cs typeface="Times New Roman"/>
                        </a:rPr>
                        <a:t>Parameter</a:t>
                      </a:r>
                      <a:endParaRPr lang="en-US" sz="2000" dirty="0">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r">
                        <a:lnSpc>
                          <a:spcPct val="95000"/>
                        </a:lnSpc>
                        <a:spcAft>
                          <a:spcPts val="0"/>
                        </a:spcAft>
                        <a:tabLst>
                          <a:tab pos="182880" algn="l"/>
                        </a:tabLst>
                      </a:pPr>
                      <a:r>
                        <a:rPr lang="en-US" sz="2000" b="1">
                          <a:latin typeface="Times New Roman"/>
                          <a:ea typeface="MS Mincho"/>
                          <a:cs typeface="Times New Roman"/>
                        </a:rPr>
                        <a:t>Exp.</a:t>
                      </a:r>
                      <a:endParaRPr lang="en-US" sz="2000">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r">
                        <a:lnSpc>
                          <a:spcPct val="95000"/>
                        </a:lnSpc>
                        <a:spcAft>
                          <a:spcPts val="0"/>
                        </a:spcAft>
                        <a:tabLst>
                          <a:tab pos="182880" algn="l"/>
                        </a:tabLst>
                      </a:pPr>
                      <a:r>
                        <a:rPr lang="en-US" sz="2000" b="1">
                          <a:latin typeface="Times New Roman"/>
                          <a:ea typeface="MS Mincho"/>
                          <a:cs typeface="Times New Roman"/>
                        </a:rPr>
                        <a:t>MP2</a:t>
                      </a:r>
                      <a:endParaRPr lang="en-US" sz="2000">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r">
                        <a:lnSpc>
                          <a:spcPct val="95000"/>
                        </a:lnSpc>
                        <a:spcAft>
                          <a:spcPts val="0"/>
                        </a:spcAft>
                        <a:tabLst>
                          <a:tab pos="182880" algn="l"/>
                        </a:tabLst>
                      </a:pPr>
                      <a:r>
                        <a:rPr lang="en-US" sz="2000" b="1">
                          <a:latin typeface="Times New Roman"/>
                          <a:ea typeface="MS Mincho"/>
                          <a:cs typeface="Times New Roman"/>
                        </a:rPr>
                        <a:t>DFTB</a:t>
                      </a:r>
                      <a:endParaRPr lang="en-US" sz="2000">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182880" algn="r">
                        <a:lnSpc>
                          <a:spcPct val="95000"/>
                        </a:lnSpc>
                        <a:spcAft>
                          <a:spcPts val="0"/>
                        </a:spcAft>
                        <a:tabLst>
                          <a:tab pos="182880" algn="l"/>
                        </a:tabLst>
                      </a:pPr>
                      <a:r>
                        <a:rPr lang="en-US" sz="2000" dirty="0">
                          <a:latin typeface="Times New Roman"/>
                          <a:ea typeface="MS Mincho"/>
                          <a:cs typeface="Times New Roman"/>
                        </a:rPr>
                        <a:t>Δ</a:t>
                      </a:r>
                      <a:r>
                        <a:rPr lang="en-US" sz="2000" i="1" dirty="0">
                          <a:latin typeface="Times New Roman"/>
                          <a:ea typeface="MS Mincho"/>
                          <a:cs typeface="Times New Roman"/>
                        </a:rPr>
                        <a:t>R</a:t>
                      </a:r>
                      <a:r>
                        <a:rPr lang="en-US" sz="2000" baseline="-25000" dirty="0">
                          <a:latin typeface="Times New Roman"/>
                          <a:ea typeface="MS Mincho"/>
                          <a:cs typeface="Times New Roman"/>
                        </a:rPr>
                        <a:t>C-H</a:t>
                      </a:r>
                      <a:r>
                        <a:rPr lang="en-US" sz="2000" dirty="0">
                          <a:latin typeface="Times New Roman"/>
                          <a:ea typeface="MS Mincho"/>
                          <a:cs typeface="Times New Roman"/>
                        </a:rPr>
                        <a:t> / Å</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2000" dirty="0">
                          <a:solidFill>
                            <a:srgbClr val="000000"/>
                          </a:solidFill>
                          <a:latin typeface="Times New Roman"/>
                          <a:ea typeface="Times New Roman"/>
                          <a:cs typeface="Times New Roman"/>
                        </a:rPr>
                        <a:t>0.008</a:t>
                      </a:r>
                      <a:endParaRPr lang="en-US" sz="20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2000">
                          <a:solidFill>
                            <a:srgbClr val="000000"/>
                          </a:solidFill>
                          <a:latin typeface="Times New Roman"/>
                          <a:ea typeface="Times New Roman"/>
                          <a:cs typeface="Times New Roman"/>
                        </a:rPr>
                        <a:t>0.006</a:t>
                      </a:r>
                      <a:endParaRPr lang="en-US" sz="2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2000">
                          <a:solidFill>
                            <a:srgbClr val="000000"/>
                          </a:solidFill>
                          <a:latin typeface="Times New Roman"/>
                          <a:ea typeface="Times New Roman"/>
                          <a:cs typeface="Times New Roman"/>
                        </a:rPr>
                        <a:t>0.018</a:t>
                      </a:r>
                      <a:endParaRPr lang="en-US" sz="2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182880" algn="r">
                        <a:lnSpc>
                          <a:spcPct val="95000"/>
                        </a:lnSpc>
                        <a:spcAft>
                          <a:spcPts val="0"/>
                        </a:spcAft>
                        <a:tabLst>
                          <a:tab pos="182880" algn="l"/>
                        </a:tabLst>
                      </a:pPr>
                      <a:r>
                        <a:rPr lang="en-US" sz="2000">
                          <a:latin typeface="Times New Roman"/>
                          <a:ea typeface="MS Mincho"/>
                          <a:cs typeface="Times New Roman"/>
                        </a:rPr>
                        <a:t>Δ</a:t>
                      </a:r>
                      <a:r>
                        <a:rPr lang="en-US" sz="2000" i="1">
                          <a:latin typeface="Times New Roman"/>
                          <a:ea typeface="MS Mincho"/>
                          <a:cs typeface="Times New Roman"/>
                        </a:rPr>
                        <a:t>R</a:t>
                      </a:r>
                      <a:r>
                        <a:rPr lang="en-US" sz="2000" baseline="-25000">
                          <a:latin typeface="Times New Roman"/>
                          <a:ea typeface="MS Mincho"/>
                          <a:cs typeface="Times New Roman"/>
                        </a:rPr>
                        <a:t>C-O</a:t>
                      </a:r>
                      <a:r>
                        <a:rPr lang="en-US" sz="2000">
                          <a:latin typeface="Times New Roman"/>
                          <a:ea typeface="MS Mincho"/>
                          <a:cs typeface="Times New Roman"/>
                        </a:rPr>
                        <a:t> / Å</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2000" dirty="0">
                          <a:solidFill>
                            <a:srgbClr val="000000"/>
                          </a:solidFill>
                          <a:latin typeface="Times New Roman"/>
                          <a:ea typeface="Times New Roman"/>
                          <a:cs typeface="Times New Roman"/>
                        </a:rPr>
                        <a:t>0.010</a:t>
                      </a:r>
                      <a:endParaRPr lang="en-US" sz="20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2000" dirty="0">
                          <a:solidFill>
                            <a:srgbClr val="000000"/>
                          </a:solidFill>
                          <a:latin typeface="Times New Roman"/>
                          <a:ea typeface="Times New Roman"/>
                          <a:cs typeface="Times New Roman"/>
                        </a:rPr>
                        <a:t>0.007</a:t>
                      </a:r>
                      <a:endParaRPr lang="en-US" sz="20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2000">
                          <a:solidFill>
                            <a:srgbClr val="000000"/>
                          </a:solidFill>
                          <a:latin typeface="Times New Roman"/>
                          <a:ea typeface="Times New Roman"/>
                          <a:cs typeface="Times New Roman"/>
                        </a:rPr>
                        <a:t>0.002</a:t>
                      </a:r>
                      <a:endParaRPr lang="en-US" sz="2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182880" algn="r">
                        <a:lnSpc>
                          <a:spcPct val="95000"/>
                        </a:lnSpc>
                        <a:spcAft>
                          <a:spcPts val="0"/>
                        </a:spcAft>
                        <a:tabLst>
                          <a:tab pos="182880" algn="l"/>
                        </a:tabLst>
                      </a:pPr>
                      <a:r>
                        <a:rPr lang="en-US" sz="2000">
                          <a:latin typeface="Times New Roman"/>
                          <a:ea typeface="MS Mincho"/>
                          <a:cs typeface="Times New Roman"/>
                        </a:rPr>
                        <a:t>Δ</a:t>
                      </a:r>
                      <a:r>
                        <a:rPr lang="en-US" sz="2000" i="1">
                          <a:latin typeface="Times New Roman"/>
                          <a:ea typeface="MS Mincho"/>
                          <a:cs typeface="Times New Roman"/>
                        </a:rPr>
                        <a:t>R</a:t>
                      </a:r>
                      <a:r>
                        <a:rPr lang="en-US" sz="2000" baseline="-25000">
                          <a:latin typeface="Times New Roman"/>
                          <a:ea typeface="MS Mincho"/>
                          <a:cs typeface="Times New Roman"/>
                        </a:rPr>
                        <a:t>O-H</a:t>
                      </a:r>
                      <a:r>
                        <a:rPr lang="en-US" sz="2000">
                          <a:latin typeface="Times New Roman"/>
                          <a:ea typeface="MS Mincho"/>
                          <a:cs typeface="Times New Roman"/>
                        </a:rPr>
                        <a:t> / Å</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2000">
                          <a:solidFill>
                            <a:srgbClr val="000000"/>
                          </a:solidFill>
                          <a:latin typeface="Times New Roman"/>
                          <a:ea typeface="Times New Roman"/>
                          <a:cs typeface="Times New Roman"/>
                        </a:rPr>
                        <a:t>-0.016</a:t>
                      </a:r>
                      <a:endParaRPr lang="en-US" sz="2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2000" dirty="0">
                          <a:solidFill>
                            <a:srgbClr val="000000"/>
                          </a:solidFill>
                          <a:latin typeface="Times New Roman"/>
                          <a:ea typeface="Times New Roman"/>
                          <a:cs typeface="Times New Roman"/>
                        </a:rPr>
                        <a:t>-0.005</a:t>
                      </a:r>
                      <a:endParaRPr lang="en-US" sz="20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2000">
                          <a:solidFill>
                            <a:srgbClr val="000000"/>
                          </a:solidFill>
                          <a:latin typeface="Times New Roman"/>
                          <a:ea typeface="Times New Roman"/>
                          <a:cs typeface="Times New Roman"/>
                        </a:rPr>
                        <a:t>-0.004</a:t>
                      </a:r>
                      <a:endParaRPr lang="en-US" sz="2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182880" algn="r">
                        <a:lnSpc>
                          <a:spcPct val="95000"/>
                        </a:lnSpc>
                        <a:spcAft>
                          <a:spcPts val="0"/>
                        </a:spcAft>
                        <a:tabLst>
                          <a:tab pos="182880" algn="l"/>
                        </a:tabLst>
                      </a:pPr>
                      <a:r>
                        <a:rPr lang="en-US" sz="2000">
                          <a:latin typeface="Times New Roman"/>
                          <a:ea typeface="MS Mincho"/>
                          <a:cs typeface="Times New Roman"/>
                        </a:rPr>
                        <a:t>Δ</a:t>
                      </a:r>
                      <a:r>
                        <a:rPr lang="en-US" sz="2000" i="1">
                          <a:latin typeface="Times New Roman"/>
                          <a:ea typeface="MS Mincho"/>
                          <a:cs typeface="Times New Roman"/>
                        </a:rPr>
                        <a:t>R</a:t>
                      </a:r>
                      <a:r>
                        <a:rPr lang="en-US" sz="2000" baseline="-25000">
                          <a:latin typeface="Times New Roman"/>
                          <a:ea typeface="MS Mincho"/>
                          <a:cs typeface="Times New Roman"/>
                        </a:rPr>
                        <a:t>C=O</a:t>
                      </a:r>
                      <a:r>
                        <a:rPr lang="en-US" sz="2000">
                          <a:latin typeface="Times New Roman"/>
                          <a:ea typeface="MS Mincho"/>
                          <a:cs typeface="Times New Roman"/>
                        </a:rPr>
                        <a:t> / Å</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2000">
                          <a:solidFill>
                            <a:srgbClr val="000000"/>
                          </a:solidFill>
                          <a:latin typeface="Times New Roman"/>
                          <a:ea typeface="Times New Roman"/>
                          <a:cs typeface="Times New Roman"/>
                        </a:rPr>
                        <a:t>-0.008</a:t>
                      </a:r>
                      <a:endParaRPr lang="en-US" sz="2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2000" dirty="0">
                          <a:solidFill>
                            <a:srgbClr val="000000"/>
                          </a:solidFill>
                          <a:latin typeface="Times New Roman"/>
                          <a:ea typeface="Times New Roman"/>
                          <a:cs typeface="Times New Roman"/>
                        </a:rPr>
                        <a:t>-0.007</a:t>
                      </a:r>
                      <a:endParaRPr lang="en-US" sz="20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2000">
                          <a:solidFill>
                            <a:srgbClr val="000000"/>
                          </a:solidFill>
                          <a:latin typeface="Times New Roman"/>
                          <a:ea typeface="Times New Roman"/>
                          <a:cs typeface="Times New Roman"/>
                        </a:rPr>
                        <a:t>-0.009</a:t>
                      </a:r>
                      <a:endParaRPr lang="en-US" sz="2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182880" algn="r">
                        <a:lnSpc>
                          <a:spcPct val="95000"/>
                        </a:lnSpc>
                        <a:spcAft>
                          <a:spcPts val="0"/>
                        </a:spcAft>
                        <a:tabLst>
                          <a:tab pos="182880" algn="l"/>
                        </a:tabLst>
                      </a:pPr>
                      <a:r>
                        <a:rPr lang="en-US" sz="2000">
                          <a:latin typeface="Times New Roman"/>
                          <a:ea typeface="MS Mincho"/>
                          <a:cs typeface="Times New Roman"/>
                        </a:rPr>
                        <a:t>Δ</a:t>
                      </a:r>
                      <a:r>
                        <a:rPr lang="en-US" sz="2000" i="1">
                          <a:latin typeface="Times New Roman"/>
                          <a:ea typeface="MS Mincho"/>
                          <a:cs typeface="Times New Roman"/>
                        </a:rPr>
                        <a:t>θ</a:t>
                      </a:r>
                      <a:r>
                        <a:rPr lang="en-US" sz="2000" baseline="-25000">
                          <a:latin typeface="Times New Roman"/>
                          <a:ea typeface="MS Mincho"/>
                          <a:cs typeface="Times New Roman"/>
                        </a:rPr>
                        <a:t>HCO(-H)</a:t>
                      </a:r>
                      <a:r>
                        <a:rPr lang="en-US" sz="2000">
                          <a:latin typeface="Times New Roman"/>
                          <a:ea typeface="MS Mincho"/>
                          <a:cs typeface="Times New Roman"/>
                        </a:rPr>
                        <a:t> / º</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2000">
                          <a:solidFill>
                            <a:srgbClr val="000000"/>
                          </a:solidFill>
                          <a:latin typeface="Times New Roman"/>
                          <a:ea typeface="Times New Roman"/>
                          <a:cs typeface="Times New Roman"/>
                        </a:rPr>
                        <a:t>2.6</a:t>
                      </a:r>
                      <a:endParaRPr lang="en-US" sz="2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2000" dirty="0">
                          <a:solidFill>
                            <a:srgbClr val="000000"/>
                          </a:solidFill>
                          <a:latin typeface="Times New Roman"/>
                          <a:ea typeface="Times New Roman"/>
                          <a:cs typeface="Times New Roman"/>
                        </a:rPr>
                        <a:t>3.8</a:t>
                      </a:r>
                      <a:endParaRPr lang="en-US" sz="20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2000" dirty="0">
                          <a:solidFill>
                            <a:srgbClr val="000000"/>
                          </a:solidFill>
                          <a:latin typeface="Times New Roman"/>
                          <a:ea typeface="Times New Roman"/>
                          <a:cs typeface="Times New Roman"/>
                        </a:rPr>
                        <a:t>0.3</a:t>
                      </a:r>
                      <a:endParaRPr lang="en-US" sz="20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182880" algn="r">
                        <a:lnSpc>
                          <a:spcPct val="95000"/>
                        </a:lnSpc>
                        <a:spcAft>
                          <a:spcPts val="0"/>
                        </a:spcAft>
                        <a:tabLst>
                          <a:tab pos="182880" algn="l"/>
                        </a:tabLst>
                      </a:pPr>
                      <a:r>
                        <a:rPr lang="en-US" sz="2000">
                          <a:latin typeface="Times New Roman"/>
                          <a:ea typeface="MS Mincho"/>
                          <a:cs typeface="Times New Roman"/>
                        </a:rPr>
                        <a:t>Δ</a:t>
                      </a:r>
                      <a:r>
                        <a:rPr lang="en-US" sz="2000" i="1">
                          <a:latin typeface="Times New Roman"/>
                          <a:ea typeface="MS Mincho"/>
                          <a:cs typeface="Times New Roman"/>
                        </a:rPr>
                        <a:t>θ</a:t>
                      </a:r>
                      <a:r>
                        <a:rPr lang="en-US" sz="2000" baseline="-25000">
                          <a:latin typeface="Times New Roman"/>
                          <a:ea typeface="MS Mincho"/>
                          <a:cs typeface="Times New Roman"/>
                        </a:rPr>
                        <a:t>COH</a:t>
                      </a:r>
                      <a:r>
                        <a:rPr lang="en-US" sz="2000">
                          <a:latin typeface="Times New Roman"/>
                          <a:ea typeface="MS Mincho"/>
                          <a:cs typeface="Times New Roman"/>
                        </a:rPr>
                        <a:t> / º</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2000">
                          <a:solidFill>
                            <a:srgbClr val="000000"/>
                          </a:solidFill>
                          <a:latin typeface="Times New Roman"/>
                          <a:ea typeface="Times New Roman"/>
                          <a:cs typeface="Times New Roman"/>
                        </a:rPr>
                        <a:t>3.4</a:t>
                      </a:r>
                      <a:endParaRPr lang="en-US" sz="2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2000">
                          <a:solidFill>
                            <a:srgbClr val="000000"/>
                          </a:solidFill>
                          <a:latin typeface="Times New Roman"/>
                          <a:ea typeface="Times New Roman"/>
                          <a:cs typeface="Times New Roman"/>
                        </a:rPr>
                        <a:t>2.4</a:t>
                      </a:r>
                      <a:endParaRPr lang="en-US" sz="2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2000" dirty="0">
                          <a:solidFill>
                            <a:srgbClr val="000000"/>
                          </a:solidFill>
                          <a:latin typeface="Times New Roman"/>
                          <a:ea typeface="Times New Roman"/>
                          <a:cs typeface="Times New Roman"/>
                        </a:rPr>
                        <a:t>2.5</a:t>
                      </a:r>
                      <a:endParaRPr lang="en-US" sz="20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182880" algn="r">
                        <a:lnSpc>
                          <a:spcPct val="95000"/>
                        </a:lnSpc>
                        <a:spcAft>
                          <a:spcPts val="0"/>
                        </a:spcAft>
                        <a:tabLst>
                          <a:tab pos="182880" algn="l"/>
                        </a:tabLst>
                      </a:pPr>
                      <a:r>
                        <a:rPr lang="en-US" sz="2000">
                          <a:latin typeface="Times New Roman"/>
                          <a:ea typeface="MS Mincho"/>
                          <a:cs typeface="Times New Roman"/>
                        </a:rPr>
                        <a:t>Δ</a:t>
                      </a:r>
                      <a:r>
                        <a:rPr lang="en-US" sz="2000" i="1">
                          <a:latin typeface="Times New Roman"/>
                          <a:ea typeface="MS Mincho"/>
                          <a:cs typeface="Times New Roman"/>
                        </a:rPr>
                        <a:t>θ</a:t>
                      </a:r>
                      <a:r>
                        <a:rPr lang="en-US" sz="2000" baseline="-25000">
                          <a:latin typeface="Times New Roman"/>
                          <a:ea typeface="MS Mincho"/>
                          <a:cs typeface="Times New Roman"/>
                        </a:rPr>
                        <a:t>HCO</a:t>
                      </a:r>
                      <a:r>
                        <a:rPr lang="en-US" sz="2000">
                          <a:latin typeface="Times New Roman"/>
                          <a:ea typeface="MS Mincho"/>
                          <a:cs typeface="Times New Roman"/>
                        </a:rPr>
                        <a:t> / º</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2000">
                          <a:solidFill>
                            <a:srgbClr val="000000"/>
                          </a:solidFill>
                          <a:latin typeface="Times New Roman"/>
                          <a:ea typeface="Times New Roman"/>
                          <a:cs typeface="Times New Roman"/>
                        </a:rPr>
                        <a:t>0.0</a:t>
                      </a:r>
                      <a:endParaRPr lang="en-US" sz="2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2000">
                          <a:solidFill>
                            <a:srgbClr val="000000"/>
                          </a:solidFill>
                          <a:latin typeface="Times New Roman"/>
                          <a:ea typeface="Times New Roman"/>
                          <a:cs typeface="Times New Roman"/>
                        </a:rPr>
                        <a:t>-1.1</a:t>
                      </a:r>
                      <a:endParaRPr lang="en-US" sz="2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2000" dirty="0">
                          <a:solidFill>
                            <a:srgbClr val="000000"/>
                          </a:solidFill>
                          <a:latin typeface="Times New Roman"/>
                          <a:ea typeface="Times New Roman"/>
                          <a:cs typeface="Times New Roman"/>
                        </a:rPr>
                        <a:t>-1.2</a:t>
                      </a:r>
                      <a:endParaRPr lang="en-US" sz="20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182880" algn="r">
                        <a:lnSpc>
                          <a:spcPct val="95000"/>
                        </a:lnSpc>
                        <a:spcAft>
                          <a:spcPts val="0"/>
                        </a:spcAft>
                        <a:tabLst>
                          <a:tab pos="182880" algn="l"/>
                        </a:tabLst>
                      </a:pPr>
                      <a:r>
                        <a:rPr lang="en-US" sz="2000">
                          <a:latin typeface="Times New Roman"/>
                          <a:ea typeface="MS Mincho"/>
                          <a:cs typeface="Times New Roman"/>
                        </a:rPr>
                        <a:t>Δ</a:t>
                      </a:r>
                      <a:r>
                        <a:rPr lang="en-US" sz="2000" i="1">
                          <a:latin typeface="Times New Roman"/>
                          <a:ea typeface="MS Mincho"/>
                          <a:cs typeface="Times New Roman"/>
                        </a:rPr>
                        <a:t>θ</a:t>
                      </a:r>
                      <a:r>
                        <a:rPr lang="en-US" sz="2000" baseline="-25000">
                          <a:latin typeface="Times New Roman"/>
                          <a:ea typeface="MS Mincho"/>
                          <a:cs typeface="Times New Roman"/>
                        </a:rPr>
                        <a:t>OCO</a:t>
                      </a:r>
                      <a:r>
                        <a:rPr lang="en-US" sz="2000">
                          <a:latin typeface="Times New Roman"/>
                          <a:ea typeface="MS Mincho"/>
                          <a:cs typeface="Times New Roman"/>
                        </a:rPr>
                        <a:t> / º</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2000">
                          <a:solidFill>
                            <a:srgbClr val="000000"/>
                          </a:solidFill>
                          <a:latin typeface="Times New Roman"/>
                          <a:ea typeface="Times New Roman"/>
                          <a:cs typeface="Times New Roman"/>
                        </a:rPr>
                        <a:t>-2.7</a:t>
                      </a:r>
                      <a:endParaRPr lang="en-US" sz="2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2000">
                          <a:solidFill>
                            <a:srgbClr val="000000"/>
                          </a:solidFill>
                          <a:latin typeface="Times New Roman"/>
                          <a:ea typeface="Times New Roman"/>
                          <a:cs typeface="Times New Roman"/>
                        </a:rPr>
                        <a:t>-2.7</a:t>
                      </a:r>
                      <a:endParaRPr lang="en-US" sz="2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2000" dirty="0">
                          <a:solidFill>
                            <a:srgbClr val="000000"/>
                          </a:solidFill>
                          <a:latin typeface="Times New Roman"/>
                          <a:ea typeface="Times New Roman"/>
                          <a:cs typeface="Times New Roman"/>
                        </a:rPr>
                        <a:t>0.9</a:t>
                      </a:r>
                      <a:endParaRPr lang="en-US" sz="20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4392" name="Rectangle 5"/>
          <p:cNvSpPr>
            <a:spLocks noChangeArrowheads="1"/>
          </p:cNvSpPr>
          <p:nvPr/>
        </p:nvSpPr>
        <p:spPr bwMode="auto">
          <a:xfrm>
            <a:off x="2286000" y="1497013"/>
            <a:ext cx="4572000" cy="1476375"/>
          </a:xfrm>
          <a:prstGeom prst="rect">
            <a:avLst/>
          </a:prstGeom>
          <a:noFill/>
          <a:ln w="9525">
            <a:noFill/>
            <a:miter lim="800000"/>
            <a:headEnd/>
            <a:tailEnd/>
          </a:ln>
        </p:spPr>
        <p:txBody>
          <a:bodyPr>
            <a:spAutoFit/>
          </a:bodyPr>
          <a:lstStyle/>
          <a:p>
            <a:pPr algn="ctr"/>
            <a:r>
              <a:rPr lang="en-US"/>
              <a:t>Changes of Structural Parameters Upon Trans-Cis Interconversion of Formic Acid Computed at the Employed Theoretical Levels Together With the Experimental Data</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67544" y="260648"/>
            <a:ext cx="8229600" cy="1143000"/>
          </a:xfrm>
        </p:spPr>
        <p:txBody>
          <a:bodyPr>
            <a:normAutofit fontScale="90000"/>
          </a:bodyPr>
          <a:lstStyle/>
          <a:p>
            <a:r>
              <a:rPr lang="en-US" dirty="0" smtClean="0"/>
              <a:t>O-H Stretching </a:t>
            </a:r>
            <a:r>
              <a:rPr lang="en-US" dirty="0" err="1" smtClean="0"/>
              <a:t>Vibrational</a:t>
            </a:r>
            <a:r>
              <a:rPr lang="en-US" dirty="0" smtClean="0"/>
              <a:t> Frequencies</a:t>
            </a:r>
          </a:p>
        </p:txBody>
      </p:sp>
      <p:sp>
        <p:nvSpPr>
          <p:cNvPr id="4" name="Slide Number Placeholder 3"/>
          <p:cNvSpPr>
            <a:spLocks noGrp="1"/>
          </p:cNvSpPr>
          <p:nvPr>
            <p:ph type="sldNum" sz="quarter" idx="15"/>
          </p:nvPr>
        </p:nvSpPr>
        <p:spPr/>
        <p:txBody>
          <a:bodyPr/>
          <a:lstStyle/>
          <a:p>
            <a:pPr>
              <a:defRPr/>
            </a:pPr>
            <a:fld id="{D8ECCA48-D350-480B-94EA-DEC2F0F9D70E}" type="slidenum">
              <a:rPr lang="en-US" smtClean="0"/>
              <a:pPr>
                <a:defRPr/>
              </a:pPr>
              <a:t>65</a:t>
            </a:fld>
            <a:endParaRPr lang="en-US" dirty="0"/>
          </a:p>
        </p:txBody>
      </p:sp>
      <p:pic>
        <p:nvPicPr>
          <p:cNvPr id="15364" name="Picture 2"/>
          <p:cNvPicPr>
            <a:picLocks noChangeAspect="1" noChangeArrowheads="1"/>
          </p:cNvPicPr>
          <p:nvPr/>
        </p:nvPicPr>
        <p:blipFill>
          <a:blip r:embed="rId2" cstate="print"/>
          <a:srcRect l="18669" t="11436" r="22818" b="25731"/>
          <a:stretch>
            <a:fillRect/>
          </a:stretch>
        </p:blipFill>
        <p:spPr bwMode="auto">
          <a:xfrm>
            <a:off x="1462088" y="1603375"/>
            <a:ext cx="5745162" cy="4475163"/>
          </a:xfrm>
          <a:prstGeom prst="rect">
            <a:avLst/>
          </a:prstGeom>
          <a:noFill/>
          <a:ln w="9525">
            <a:noFill/>
            <a:miter lim="800000"/>
            <a:headEnd/>
            <a:tailEnd/>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395536" y="332656"/>
            <a:ext cx="8229600" cy="1143000"/>
          </a:xfrm>
        </p:spPr>
        <p:txBody>
          <a:bodyPr>
            <a:normAutofit fontScale="90000"/>
          </a:bodyPr>
          <a:lstStyle/>
          <a:p>
            <a:r>
              <a:rPr lang="en-US" dirty="0" smtClean="0"/>
              <a:t>O-H Stretching </a:t>
            </a:r>
            <a:r>
              <a:rPr lang="en-US" dirty="0" err="1" smtClean="0"/>
              <a:t>Vibrational</a:t>
            </a:r>
            <a:r>
              <a:rPr lang="en-US" dirty="0" smtClean="0"/>
              <a:t> Frequencies</a:t>
            </a:r>
          </a:p>
        </p:txBody>
      </p:sp>
      <p:sp>
        <p:nvSpPr>
          <p:cNvPr id="4" name="Slide Number Placeholder 3"/>
          <p:cNvSpPr>
            <a:spLocks noGrp="1"/>
          </p:cNvSpPr>
          <p:nvPr>
            <p:ph type="sldNum" sz="quarter" idx="15"/>
          </p:nvPr>
        </p:nvSpPr>
        <p:spPr/>
        <p:txBody>
          <a:bodyPr/>
          <a:lstStyle/>
          <a:p>
            <a:pPr>
              <a:defRPr/>
            </a:pPr>
            <a:fld id="{BE7DD97D-4079-444E-9145-590A2690EA6A}" type="slidenum">
              <a:rPr lang="en-US" smtClean="0"/>
              <a:pPr>
                <a:defRPr/>
              </a:pPr>
              <a:t>66</a:t>
            </a:fld>
            <a:endParaRPr lang="en-US" dirty="0"/>
          </a:p>
        </p:txBody>
      </p:sp>
      <p:graphicFrame>
        <p:nvGraphicFramePr>
          <p:cNvPr id="5" name="Table 4"/>
          <p:cNvGraphicFramePr>
            <a:graphicFrameLocks noGrp="1"/>
          </p:cNvGraphicFramePr>
          <p:nvPr/>
        </p:nvGraphicFramePr>
        <p:xfrm>
          <a:off x="180975" y="2954338"/>
          <a:ext cx="8699500" cy="3401568"/>
        </p:xfrm>
        <a:graphic>
          <a:graphicData uri="http://schemas.openxmlformats.org/drawingml/2006/table">
            <a:tbl>
              <a:tblPr/>
              <a:tblGrid>
                <a:gridCol w="2126310"/>
                <a:gridCol w="3579042"/>
                <a:gridCol w="1497074"/>
                <a:gridCol w="1497074"/>
              </a:tblGrid>
              <a:tr h="0">
                <a:tc>
                  <a:txBody>
                    <a:bodyPr/>
                    <a:lstStyle/>
                    <a:p>
                      <a:pPr indent="182880" algn="r">
                        <a:lnSpc>
                          <a:spcPct val="95000"/>
                        </a:lnSpc>
                        <a:spcAft>
                          <a:spcPts val="0"/>
                        </a:spcAft>
                        <a:tabLst>
                          <a:tab pos="182880" algn="l"/>
                        </a:tabLst>
                      </a:pPr>
                      <a:r>
                        <a:rPr lang="en-US" sz="1600" b="1" dirty="0">
                          <a:latin typeface="Times New Roman"/>
                          <a:ea typeface="MS Mincho"/>
                          <a:cs typeface="Times New Roman"/>
                        </a:rPr>
                        <a:t>Parameter</a:t>
                      </a:r>
                      <a:endParaRPr lang="en-US" sz="1600" dirty="0">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r">
                        <a:lnSpc>
                          <a:spcPct val="95000"/>
                        </a:lnSpc>
                        <a:spcAft>
                          <a:spcPts val="0"/>
                        </a:spcAft>
                        <a:tabLst>
                          <a:tab pos="182880" algn="l"/>
                        </a:tabLst>
                      </a:pPr>
                      <a:r>
                        <a:rPr lang="en-US" sz="1600" b="1" dirty="0">
                          <a:latin typeface="Times New Roman"/>
                          <a:ea typeface="MS Mincho"/>
                          <a:cs typeface="Times New Roman"/>
                        </a:rPr>
                        <a:t>Exp.</a:t>
                      </a:r>
                      <a:endParaRPr lang="en-US" sz="1600" dirty="0">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r">
                        <a:lnSpc>
                          <a:spcPct val="95000"/>
                        </a:lnSpc>
                        <a:spcAft>
                          <a:spcPts val="0"/>
                        </a:spcAft>
                        <a:tabLst>
                          <a:tab pos="182880" algn="l"/>
                        </a:tabLst>
                      </a:pPr>
                      <a:r>
                        <a:rPr lang="en-US" sz="1600" b="1">
                          <a:latin typeface="Times New Roman"/>
                          <a:ea typeface="MS Mincho"/>
                          <a:cs typeface="Times New Roman"/>
                        </a:rPr>
                        <a:t>MP2</a:t>
                      </a:r>
                      <a:endParaRPr lang="en-US" sz="1600">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r">
                        <a:lnSpc>
                          <a:spcPct val="95000"/>
                        </a:lnSpc>
                        <a:spcAft>
                          <a:spcPts val="0"/>
                        </a:spcAft>
                        <a:tabLst>
                          <a:tab pos="182880" algn="l"/>
                        </a:tabLst>
                      </a:pPr>
                      <a:r>
                        <a:rPr lang="en-US" sz="1600" b="1">
                          <a:latin typeface="Times New Roman"/>
                          <a:ea typeface="MS Mincho"/>
                          <a:cs typeface="Times New Roman"/>
                        </a:rPr>
                        <a:t>DFTB</a:t>
                      </a:r>
                      <a:endParaRPr lang="en-US" sz="1600">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182880" algn="r">
                        <a:lnSpc>
                          <a:spcPct val="95000"/>
                        </a:lnSpc>
                        <a:spcAft>
                          <a:spcPts val="0"/>
                        </a:spcAft>
                        <a:tabLst>
                          <a:tab pos="182880" algn="l"/>
                        </a:tabLst>
                      </a:pPr>
                      <a:r>
                        <a:rPr lang="en-US" sz="1600" b="1" i="1" dirty="0" err="1" smtClean="0">
                          <a:latin typeface="Times New Roman"/>
                          <a:ea typeface="MS Mincho"/>
                          <a:cs typeface="Times New Roman"/>
                        </a:rPr>
                        <a:t>Cis</a:t>
                      </a:r>
                      <a:endParaRPr lang="en-US" sz="1600" dirty="0">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endParaRPr lang="en-US" sz="1600" dirty="0">
                        <a:solidFill>
                          <a:srgbClr val="000000"/>
                        </a:solidFill>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endParaRPr lang="en-US" sz="1600">
                        <a:solidFill>
                          <a:srgbClr val="000000"/>
                        </a:solidFill>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endParaRPr lang="en-US" sz="1600">
                        <a:solidFill>
                          <a:srgbClr val="000000"/>
                        </a:solidFill>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182880" algn="r">
                        <a:lnSpc>
                          <a:spcPct val="95000"/>
                        </a:lnSpc>
                        <a:spcAft>
                          <a:spcPts val="0"/>
                        </a:spcAft>
                        <a:tabLst>
                          <a:tab pos="182880" algn="l"/>
                        </a:tabLst>
                      </a:pPr>
                      <a:r>
                        <a:rPr lang="en-US" sz="1600" i="1" dirty="0" err="1">
                          <a:latin typeface="Times New Roman"/>
                          <a:ea typeface="MS Mincho"/>
                          <a:cs typeface="Times New Roman"/>
                        </a:rPr>
                        <a:t>v</a:t>
                      </a:r>
                      <a:r>
                        <a:rPr lang="en-US" sz="1600" baseline="-25000" dirty="0" err="1">
                          <a:latin typeface="Times New Roman"/>
                          <a:ea typeface="MS Mincho"/>
                          <a:cs typeface="Times New Roman"/>
                        </a:rPr>
                        <a:t>O</a:t>
                      </a:r>
                      <a:r>
                        <a:rPr lang="en-US" sz="1600" baseline="-25000" dirty="0">
                          <a:latin typeface="Times New Roman"/>
                          <a:ea typeface="MS Mincho"/>
                          <a:cs typeface="Times New Roman"/>
                        </a:rPr>
                        <a:t>-H</a:t>
                      </a:r>
                      <a:r>
                        <a:rPr lang="en-US" sz="1600" dirty="0">
                          <a:latin typeface="Times New Roman"/>
                          <a:ea typeface="MS Mincho"/>
                          <a:cs typeface="Times New Roman"/>
                        </a:rPr>
                        <a:t> / cm</a:t>
                      </a:r>
                      <a:r>
                        <a:rPr lang="en-US" sz="1600" baseline="30000" dirty="0">
                          <a:latin typeface="Times New Roman"/>
                          <a:ea typeface="MS Mincho"/>
                          <a:cs typeface="Times New Roman"/>
                        </a:rPr>
                        <a:t>-1</a:t>
                      </a:r>
                      <a:endParaRPr lang="en-US" sz="1600" dirty="0">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600" dirty="0">
                          <a:solidFill>
                            <a:srgbClr val="000000"/>
                          </a:solidFill>
                          <a:latin typeface="Times New Roman"/>
                          <a:ea typeface="Times New Roman"/>
                          <a:cs typeface="Times New Roman"/>
                        </a:rPr>
                        <a:t>-</a:t>
                      </a:r>
                      <a:endParaRPr lang="en-US" sz="1600" dirty="0">
                        <a:latin typeface="Times New Roman"/>
                        <a:ea typeface="Times New Roman"/>
                        <a:cs typeface="Times New Roman"/>
                      </a:endParaRPr>
                    </a:p>
                    <a:p>
                      <a:pPr algn="r">
                        <a:spcAft>
                          <a:spcPts val="0"/>
                        </a:spcAft>
                      </a:pPr>
                      <a:r>
                        <a:rPr lang="en-US" sz="1600" dirty="0">
                          <a:solidFill>
                            <a:srgbClr val="000000"/>
                          </a:solidFill>
                          <a:latin typeface="Times New Roman"/>
                          <a:ea typeface="Times New Roman"/>
                          <a:cs typeface="Times New Roman"/>
                        </a:rPr>
                        <a:t>(3618.0)</a:t>
                      </a:r>
                      <a:r>
                        <a:rPr lang="en-US" sz="1600" baseline="30000" dirty="0" err="1">
                          <a:solidFill>
                            <a:srgbClr val="000000"/>
                          </a:solidFill>
                          <a:latin typeface="Times New Roman"/>
                          <a:ea typeface="Times New Roman"/>
                          <a:cs typeface="Times New Roman"/>
                        </a:rPr>
                        <a:t>ftn</a:t>
                      </a:r>
                      <a:endParaRPr lang="en-US" sz="16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600">
                          <a:solidFill>
                            <a:srgbClr val="000000"/>
                          </a:solidFill>
                          <a:latin typeface="Times New Roman"/>
                          <a:ea typeface="Times New Roman"/>
                          <a:cs typeface="Times New Roman"/>
                        </a:rPr>
                        <a:t>3712.6</a:t>
                      </a:r>
                      <a:endParaRPr lang="en-US" sz="16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600">
                          <a:solidFill>
                            <a:srgbClr val="000000"/>
                          </a:solidFill>
                          <a:latin typeface="Times New Roman"/>
                          <a:ea typeface="Times New Roman"/>
                          <a:cs typeface="Times New Roman"/>
                        </a:rPr>
                        <a:t>3568.0</a:t>
                      </a:r>
                      <a:endParaRPr lang="en-US" sz="16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182880" algn="r">
                        <a:lnSpc>
                          <a:spcPct val="95000"/>
                        </a:lnSpc>
                        <a:spcAft>
                          <a:spcPts val="0"/>
                        </a:spcAft>
                        <a:tabLst>
                          <a:tab pos="182880" algn="l"/>
                        </a:tabLst>
                      </a:pPr>
                      <a:r>
                        <a:rPr lang="en-US" sz="1600" i="1" dirty="0" err="1">
                          <a:latin typeface="Times New Roman"/>
                          <a:ea typeface="MS Mincho"/>
                          <a:cs typeface="Times New Roman"/>
                        </a:rPr>
                        <a:t>v</a:t>
                      </a:r>
                      <a:r>
                        <a:rPr lang="en-US" sz="1600" baseline="-25000" dirty="0" err="1">
                          <a:latin typeface="Times New Roman"/>
                          <a:ea typeface="MS Mincho"/>
                          <a:cs typeface="Times New Roman"/>
                        </a:rPr>
                        <a:t>O</a:t>
                      </a:r>
                      <a:r>
                        <a:rPr lang="en-US" sz="1600" baseline="-25000" dirty="0">
                          <a:latin typeface="Times New Roman"/>
                          <a:ea typeface="MS Mincho"/>
                          <a:cs typeface="Times New Roman"/>
                        </a:rPr>
                        <a:t>-D</a:t>
                      </a:r>
                      <a:r>
                        <a:rPr lang="en-US" sz="1600" dirty="0">
                          <a:latin typeface="Times New Roman"/>
                          <a:ea typeface="MS Mincho"/>
                          <a:cs typeface="Times New Roman"/>
                        </a:rPr>
                        <a:t> / cm</a:t>
                      </a:r>
                      <a:r>
                        <a:rPr lang="en-US" sz="1600" baseline="30000" dirty="0">
                          <a:latin typeface="Times New Roman"/>
                          <a:ea typeface="MS Mincho"/>
                          <a:cs typeface="Times New Roman"/>
                        </a:rPr>
                        <a:t>-1</a:t>
                      </a:r>
                      <a:endParaRPr lang="en-US" sz="1600" dirty="0">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600" dirty="0">
                          <a:solidFill>
                            <a:srgbClr val="000000"/>
                          </a:solidFill>
                          <a:latin typeface="Times New Roman"/>
                          <a:ea typeface="Times New Roman"/>
                          <a:cs typeface="Times New Roman"/>
                        </a:rPr>
                        <a:t>2685.0</a:t>
                      </a:r>
                      <a:endParaRPr lang="en-US" sz="16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600">
                          <a:solidFill>
                            <a:srgbClr val="000000"/>
                          </a:solidFill>
                          <a:latin typeface="Times New Roman"/>
                          <a:ea typeface="Times New Roman"/>
                          <a:cs typeface="Times New Roman"/>
                        </a:rPr>
                        <a:t>2906.4</a:t>
                      </a:r>
                      <a:endParaRPr lang="en-US" sz="16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600">
                          <a:solidFill>
                            <a:srgbClr val="000000"/>
                          </a:solidFill>
                          <a:latin typeface="Times New Roman"/>
                          <a:ea typeface="Times New Roman"/>
                          <a:cs typeface="Times New Roman"/>
                        </a:rPr>
                        <a:t>2794.7</a:t>
                      </a:r>
                      <a:endParaRPr lang="en-US" sz="16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182880" algn="r">
                        <a:lnSpc>
                          <a:spcPct val="95000"/>
                        </a:lnSpc>
                        <a:spcAft>
                          <a:spcPts val="0"/>
                        </a:spcAft>
                        <a:tabLst>
                          <a:tab pos="182880" algn="l"/>
                        </a:tabLst>
                      </a:pPr>
                      <a:r>
                        <a:rPr lang="en-US" sz="1600" b="1" i="1" dirty="0">
                          <a:latin typeface="Times New Roman"/>
                          <a:ea typeface="MS Mincho"/>
                          <a:cs typeface="Times New Roman"/>
                        </a:rPr>
                        <a:t>trans</a:t>
                      </a:r>
                      <a:endParaRPr lang="en-US" sz="1600" dirty="0">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endParaRPr lang="en-US" sz="1600">
                        <a:solidFill>
                          <a:srgbClr val="000000"/>
                        </a:solidFill>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endParaRPr lang="en-US" sz="1600" dirty="0">
                        <a:solidFill>
                          <a:srgbClr val="000000"/>
                        </a:solidFill>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endParaRPr lang="en-US" sz="1600">
                        <a:solidFill>
                          <a:srgbClr val="000000"/>
                        </a:solidFill>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182880" algn="r">
                        <a:lnSpc>
                          <a:spcPct val="95000"/>
                        </a:lnSpc>
                        <a:spcAft>
                          <a:spcPts val="0"/>
                        </a:spcAft>
                        <a:tabLst>
                          <a:tab pos="182880" algn="l"/>
                        </a:tabLst>
                      </a:pPr>
                      <a:r>
                        <a:rPr lang="en-US" sz="1600" i="1" dirty="0" err="1">
                          <a:latin typeface="Times New Roman"/>
                          <a:ea typeface="MS Mincho"/>
                          <a:cs typeface="Times New Roman"/>
                        </a:rPr>
                        <a:t>v</a:t>
                      </a:r>
                      <a:r>
                        <a:rPr lang="en-US" sz="1600" baseline="-25000" dirty="0" err="1">
                          <a:latin typeface="Times New Roman"/>
                          <a:ea typeface="MS Mincho"/>
                          <a:cs typeface="Times New Roman"/>
                        </a:rPr>
                        <a:t>O</a:t>
                      </a:r>
                      <a:r>
                        <a:rPr lang="en-US" sz="1600" baseline="-25000" dirty="0">
                          <a:latin typeface="Times New Roman"/>
                          <a:ea typeface="MS Mincho"/>
                          <a:cs typeface="Times New Roman"/>
                        </a:rPr>
                        <a:t>-H</a:t>
                      </a:r>
                      <a:r>
                        <a:rPr lang="en-US" sz="1600" dirty="0">
                          <a:latin typeface="Times New Roman"/>
                          <a:ea typeface="MS Mincho"/>
                          <a:cs typeface="Times New Roman"/>
                        </a:rPr>
                        <a:t> / cm</a:t>
                      </a:r>
                      <a:r>
                        <a:rPr lang="en-US" sz="1600" baseline="30000" dirty="0">
                          <a:latin typeface="Times New Roman"/>
                          <a:ea typeface="MS Mincho"/>
                          <a:cs typeface="Times New Roman"/>
                        </a:rPr>
                        <a:t>-1</a:t>
                      </a:r>
                      <a:endParaRPr lang="en-US" sz="1600" dirty="0">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600">
                          <a:solidFill>
                            <a:srgbClr val="000000"/>
                          </a:solidFill>
                          <a:latin typeface="Times New Roman"/>
                          <a:ea typeface="Times New Roman"/>
                          <a:cs typeface="Times New Roman"/>
                        </a:rPr>
                        <a:t>3568.0 </a:t>
                      </a:r>
                      <a:endParaRPr lang="en-US" sz="1600">
                        <a:latin typeface="Times New Roman"/>
                        <a:ea typeface="Times New Roman"/>
                        <a:cs typeface="Times New Roman"/>
                      </a:endParaRPr>
                    </a:p>
                    <a:p>
                      <a:pPr algn="r">
                        <a:spcAft>
                          <a:spcPts val="0"/>
                        </a:spcAft>
                      </a:pPr>
                      <a:r>
                        <a:rPr lang="en-US" sz="1600">
                          <a:solidFill>
                            <a:srgbClr val="000000"/>
                          </a:solidFill>
                          <a:latin typeface="Times New Roman"/>
                          <a:ea typeface="Times New Roman"/>
                          <a:cs typeface="Times New Roman"/>
                        </a:rPr>
                        <a:t>(3570, 3570.5, 3569.0)</a:t>
                      </a:r>
                      <a:endParaRPr lang="en-US" sz="1600">
                        <a:latin typeface="Times New Roman"/>
                        <a:ea typeface="Times New Roman"/>
                        <a:cs typeface="Times New Roman"/>
                      </a:endParaRPr>
                    </a:p>
                    <a:p>
                      <a:pPr algn="r">
                        <a:spcAft>
                          <a:spcPts val="0"/>
                        </a:spcAft>
                      </a:pPr>
                      <a:r>
                        <a:rPr lang="en-US" sz="1600">
                          <a:solidFill>
                            <a:srgbClr val="000000"/>
                          </a:solidFill>
                          <a:latin typeface="Times New Roman"/>
                          <a:ea typeface="Times New Roman"/>
                          <a:cs typeface="Times New Roman"/>
                        </a:rPr>
                        <a:t>(3550.5)</a:t>
                      </a:r>
                      <a:r>
                        <a:rPr lang="en-US" sz="1600" baseline="30000">
                          <a:solidFill>
                            <a:srgbClr val="000000"/>
                          </a:solidFill>
                          <a:latin typeface="Times New Roman"/>
                          <a:ea typeface="Times New Roman"/>
                          <a:cs typeface="Times New Roman"/>
                        </a:rPr>
                        <a:t>ftn</a:t>
                      </a:r>
                      <a:endParaRPr lang="en-US" sz="16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600" dirty="0">
                          <a:solidFill>
                            <a:srgbClr val="000000"/>
                          </a:solidFill>
                          <a:latin typeface="Times New Roman"/>
                          <a:ea typeface="Times New Roman"/>
                          <a:cs typeface="Times New Roman"/>
                        </a:rPr>
                        <a:t>3642.8</a:t>
                      </a:r>
                      <a:endParaRPr lang="en-US" sz="16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600" dirty="0">
                          <a:solidFill>
                            <a:srgbClr val="000000"/>
                          </a:solidFill>
                          <a:latin typeface="Times New Roman"/>
                          <a:ea typeface="Times New Roman"/>
                          <a:cs typeface="Times New Roman"/>
                        </a:rPr>
                        <a:t>3524.4</a:t>
                      </a:r>
                      <a:endParaRPr lang="en-US" sz="16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182880" algn="r">
                        <a:lnSpc>
                          <a:spcPct val="95000"/>
                        </a:lnSpc>
                        <a:spcAft>
                          <a:spcPts val="0"/>
                        </a:spcAft>
                        <a:tabLst>
                          <a:tab pos="182880" algn="l"/>
                        </a:tabLst>
                      </a:pPr>
                      <a:r>
                        <a:rPr lang="en-US" sz="1600" i="1" dirty="0" err="1">
                          <a:latin typeface="Times New Roman"/>
                          <a:ea typeface="MS Mincho"/>
                          <a:cs typeface="Times New Roman"/>
                        </a:rPr>
                        <a:t>v</a:t>
                      </a:r>
                      <a:r>
                        <a:rPr lang="en-US" sz="1600" baseline="-25000" dirty="0" err="1">
                          <a:latin typeface="Times New Roman"/>
                          <a:ea typeface="MS Mincho"/>
                          <a:cs typeface="Times New Roman"/>
                        </a:rPr>
                        <a:t>O</a:t>
                      </a:r>
                      <a:r>
                        <a:rPr lang="en-US" sz="1600" baseline="-25000" dirty="0">
                          <a:latin typeface="Times New Roman"/>
                          <a:ea typeface="MS Mincho"/>
                          <a:cs typeface="Times New Roman"/>
                        </a:rPr>
                        <a:t>-D</a:t>
                      </a:r>
                      <a:r>
                        <a:rPr lang="en-US" sz="1600" dirty="0">
                          <a:latin typeface="Times New Roman"/>
                          <a:ea typeface="MS Mincho"/>
                          <a:cs typeface="Times New Roman"/>
                        </a:rPr>
                        <a:t> / cm</a:t>
                      </a:r>
                      <a:r>
                        <a:rPr lang="en-US" sz="1600" baseline="30000" dirty="0">
                          <a:latin typeface="Times New Roman"/>
                          <a:ea typeface="MS Mincho"/>
                          <a:cs typeface="Times New Roman"/>
                        </a:rPr>
                        <a:t>-1</a:t>
                      </a:r>
                      <a:endParaRPr lang="en-US" sz="1600" dirty="0">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600">
                          <a:solidFill>
                            <a:srgbClr val="000000"/>
                          </a:solidFill>
                          <a:latin typeface="Times New Roman"/>
                          <a:ea typeface="Times New Roman"/>
                          <a:cs typeface="Times New Roman"/>
                        </a:rPr>
                        <a:t>2632.0</a:t>
                      </a:r>
                      <a:endParaRPr lang="en-US" sz="1600">
                        <a:latin typeface="Times New Roman"/>
                        <a:ea typeface="Times New Roman"/>
                        <a:cs typeface="Times New Roman"/>
                      </a:endParaRPr>
                    </a:p>
                    <a:p>
                      <a:pPr algn="r">
                        <a:spcAft>
                          <a:spcPts val="0"/>
                        </a:spcAft>
                      </a:pPr>
                      <a:r>
                        <a:rPr lang="en-US" sz="1600">
                          <a:solidFill>
                            <a:srgbClr val="000000"/>
                          </a:solidFill>
                          <a:latin typeface="Times New Roman"/>
                          <a:ea typeface="Times New Roman"/>
                          <a:cs typeface="Times New Roman"/>
                        </a:rPr>
                        <a:t>(2631.0)  </a:t>
                      </a:r>
                      <a:endParaRPr lang="en-US" sz="16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600">
                          <a:solidFill>
                            <a:srgbClr val="000000"/>
                          </a:solidFill>
                          <a:latin typeface="Times New Roman"/>
                          <a:ea typeface="Times New Roman"/>
                          <a:cs typeface="Times New Roman"/>
                        </a:rPr>
                        <a:t>2852.6</a:t>
                      </a:r>
                      <a:endParaRPr lang="en-US" sz="16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600" dirty="0">
                          <a:solidFill>
                            <a:srgbClr val="000000"/>
                          </a:solidFill>
                          <a:latin typeface="Times New Roman"/>
                          <a:ea typeface="Times New Roman"/>
                          <a:cs typeface="Times New Roman"/>
                        </a:rPr>
                        <a:t>2761.1</a:t>
                      </a:r>
                      <a:endParaRPr lang="en-US" sz="16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182880" algn="r">
                        <a:lnSpc>
                          <a:spcPct val="95000"/>
                        </a:lnSpc>
                        <a:spcAft>
                          <a:spcPts val="0"/>
                        </a:spcAft>
                        <a:tabLst>
                          <a:tab pos="182880" algn="l"/>
                        </a:tabLst>
                      </a:pPr>
                      <a:endParaRPr lang="en-US" sz="1600" dirty="0">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endParaRPr lang="en-US" sz="1600">
                        <a:solidFill>
                          <a:srgbClr val="000000"/>
                        </a:solidFill>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endParaRPr lang="en-US" sz="1600">
                        <a:solidFill>
                          <a:srgbClr val="000000"/>
                        </a:solidFill>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endParaRPr lang="en-US" sz="1600" dirty="0">
                        <a:solidFill>
                          <a:srgbClr val="000000"/>
                        </a:solidFill>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182880" algn="r">
                        <a:lnSpc>
                          <a:spcPct val="95000"/>
                        </a:lnSpc>
                        <a:spcAft>
                          <a:spcPts val="0"/>
                        </a:spcAft>
                        <a:tabLst>
                          <a:tab pos="182880" algn="l"/>
                        </a:tabLst>
                      </a:pPr>
                      <a:r>
                        <a:rPr lang="en-US" sz="1600" dirty="0" err="1">
                          <a:latin typeface="Times New Roman"/>
                          <a:ea typeface="MS Mincho"/>
                          <a:cs typeface="Times New Roman"/>
                        </a:rPr>
                        <a:t>Δ</a:t>
                      </a:r>
                      <a:r>
                        <a:rPr lang="en-US" sz="1600" i="1" dirty="0" err="1">
                          <a:latin typeface="Times New Roman"/>
                          <a:ea typeface="MS Mincho"/>
                          <a:cs typeface="Times New Roman"/>
                        </a:rPr>
                        <a:t>v</a:t>
                      </a:r>
                      <a:r>
                        <a:rPr lang="en-US" sz="1600" baseline="-25000" dirty="0" err="1">
                          <a:latin typeface="Times New Roman"/>
                          <a:ea typeface="MS Mincho"/>
                          <a:cs typeface="Times New Roman"/>
                        </a:rPr>
                        <a:t>O</a:t>
                      </a:r>
                      <a:r>
                        <a:rPr lang="en-US" sz="1600" baseline="-25000" dirty="0">
                          <a:latin typeface="Times New Roman"/>
                          <a:ea typeface="MS Mincho"/>
                          <a:cs typeface="Times New Roman"/>
                        </a:rPr>
                        <a:t>-H</a:t>
                      </a:r>
                      <a:r>
                        <a:rPr lang="en-US" sz="1600" dirty="0">
                          <a:latin typeface="Times New Roman"/>
                          <a:ea typeface="MS Mincho"/>
                          <a:cs typeface="Times New Roman"/>
                        </a:rPr>
                        <a:t> / cm</a:t>
                      </a:r>
                      <a:r>
                        <a:rPr lang="en-US" sz="1600" baseline="30000" dirty="0">
                          <a:latin typeface="Times New Roman"/>
                          <a:ea typeface="MS Mincho"/>
                          <a:cs typeface="Times New Roman"/>
                        </a:rPr>
                        <a:t>-1</a:t>
                      </a:r>
                      <a:endParaRPr lang="en-US" sz="1600" dirty="0">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600">
                          <a:solidFill>
                            <a:srgbClr val="000000"/>
                          </a:solidFill>
                          <a:latin typeface="Times New Roman"/>
                          <a:ea typeface="Times New Roman"/>
                          <a:cs typeface="Times New Roman"/>
                        </a:rPr>
                        <a:t>67.5</a:t>
                      </a:r>
                      <a:endParaRPr lang="en-US" sz="16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600">
                          <a:solidFill>
                            <a:srgbClr val="000000"/>
                          </a:solidFill>
                          <a:latin typeface="Times New Roman"/>
                          <a:ea typeface="Times New Roman"/>
                          <a:cs typeface="Times New Roman"/>
                        </a:rPr>
                        <a:t>69.8</a:t>
                      </a:r>
                      <a:endParaRPr lang="en-US" sz="16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600" dirty="0">
                          <a:solidFill>
                            <a:srgbClr val="000000"/>
                          </a:solidFill>
                          <a:latin typeface="Times New Roman"/>
                          <a:ea typeface="Times New Roman"/>
                          <a:cs typeface="Times New Roman"/>
                        </a:rPr>
                        <a:t>43.6</a:t>
                      </a:r>
                      <a:endParaRPr lang="en-US" sz="16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182880" algn="r">
                        <a:lnSpc>
                          <a:spcPct val="95000"/>
                        </a:lnSpc>
                        <a:spcAft>
                          <a:spcPts val="0"/>
                        </a:spcAft>
                        <a:tabLst>
                          <a:tab pos="182880" algn="l"/>
                        </a:tabLst>
                      </a:pPr>
                      <a:r>
                        <a:rPr lang="en-US" sz="1600" dirty="0" err="1">
                          <a:latin typeface="Times New Roman"/>
                          <a:ea typeface="MS Mincho"/>
                          <a:cs typeface="Times New Roman"/>
                        </a:rPr>
                        <a:t>Δ</a:t>
                      </a:r>
                      <a:r>
                        <a:rPr lang="en-US" sz="1600" i="1" dirty="0" err="1">
                          <a:latin typeface="Times New Roman"/>
                          <a:ea typeface="MS Mincho"/>
                          <a:cs typeface="Times New Roman"/>
                        </a:rPr>
                        <a:t>v</a:t>
                      </a:r>
                      <a:r>
                        <a:rPr lang="en-US" sz="1600" baseline="-25000" dirty="0" err="1">
                          <a:latin typeface="Times New Roman"/>
                          <a:ea typeface="MS Mincho"/>
                          <a:cs typeface="Times New Roman"/>
                        </a:rPr>
                        <a:t>O</a:t>
                      </a:r>
                      <a:r>
                        <a:rPr lang="en-US" sz="1600" baseline="-25000" dirty="0">
                          <a:latin typeface="Times New Roman"/>
                          <a:ea typeface="MS Mincho"/>
                          <a:cs typeface="Times New Roman"/>
                        </a:rPr>
                        <a:t>-D</a:t>
                      </a:r>
                      <a:r>
                        <a:rPr lang="en-US" sz="1600" dirty="0">
                          <a:latin typeface="Times New Roman"/>
                          <a:ea typeface="MS Mincho"/>
                          <a:cs typeface="Times New Roman"/>
                        </a:rPr>
                        <a:t> / cm</a:t>
                      </a:r>
                      <a:r>
                        <a:rPr lang="en-US" sz="1600" baseline="30000" dirty="0">
                          <a:latin typeface="Times New Roman"/>
                          <a:ea typeface="MS Mincho"/>
                          <a:cs typeface="Times New Roman"/>
                        </a:rPr>
                        <a:t>-1</a:t>
                      </a:r>
                      <a:endParaRPr lang="en-US" sz="1600" dirty="0">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600" dirty="0">
                          <a:solidFill>
                            <a:srgbClr val="000000"/>
                          </a:solidFill>
                          <a:latin typeface="Times New Roman"/>
                          <a:ea typeface="Times New Roman"/>
                          <a:cs typeface="Times New Roman"/>
                        </a:rPr>
                        <a:t>53.0</a:t>
                      </a:r>
                      <a:endParaRPr lang="en-US" sz="16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600" dirty="0">
                          <a:solidFill>
                            <a:srgbClr val="000000"/>
                          </a:solidFill>
                          <a:latin typeface="Times New Roman"/>
                          <a:ea typeface="Times New Roman"/>
                          <a:cs typeface="Times New Roman"/>
                        </a:rPr>
                        <a:t>53.7</a:t>
                      </a:r>
                      <a:endParaRPr lang="en-US" sz="16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600" dirty="0">
                          <a:solidFill>
                            <a:srgbClr val="000000"/>
                          </a:solidFill>
                          <a:latin typeface="Times New Roman"/>
                          <a:ea typeface="Times New Roman"/>
                          <a:cs typeface="Times New Roman"/>
                        </a:rPr>
                        <a:t>33.6</a:t>
                      </a:r>
                      <a:endParaRPr lang="en-US" sz="16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6445" name="Rectangle 5"/>
          <p:cNvSpPr>
            <a:spLocks noChangeArrowheads="1"/>
          </p:cNvSpPr>
          <p:nvPr/>
        </p:nvSpPr>
        <p:spPr bwMode="auto">
          <a:xfrm>
            <a:off x="180975" y="1570038"/>
            <a:ext cx="8699500" cy="1200150"/>
          </a:xfrm>
          <a:prstGeom prst="rect">
            <a:avLst/>
          </a:prstGeom>
          <a:noFill/>
          <a:ln w="9525">
            <a:noFill/>
            <a:miter lim="800000"/>
            <a:headEnd/>
            <a:tailEnd/>
          </a:ln>
        </p:spPr>
        <p:txBody>
          <a:bodyPr>
            <a:spAutoFit/>
          </a:bodyPr>
          <a:lstStyle/>
          <a:p>
            <a:pPr algn="ctr"/>
            <a:r>
              <a:rPr lang="en-US"/>
              <a:t>Experimentally Measured O-H and O-D Stretching Frequencies in Trans- and Cis-Formic Acid and their Changes Upon Trans-Cis Interconversion Together With the Theoretical Anharmonic Values Computed on the Basis of 1D Anharmonic Vibrational Potentials </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67544" y="332656"/>
            <a:ext cx="8229600" cy="1143000"/>
          </a:xfrm>
        </p:spPr>
        <p:txBody>
          <a:bodyPr>
            <a:normAutofit fontScale="90000"/>
          </a:bodyPr>
          <a:lstStyle/>
          <a:p>
            <a:r>
              <a:rPr lang="en-US" dirty="0" err="1" smtClean="0"/>
              <a:t>Torsional</a:t>
            </a:r>
            <a:r>
              <a:rPr lang="en-US" dirty="0" smtClean="0"/>
              <a:t> Barrier and </a:t>
            </a:r>
            <a:r>
              <a:rPr lang="en-US" dirty="0" err="1" smtClean="0"/>
              <a:t>Intrawell</a:t>
            </a:r>
            <a:r>
              <a:rPr lang="en-US" dirty="0" smtClean="0"/>
              <a:t> </a:t>
            </a:r>
            <a:r>
              <a:rPr lang="en-US" dirty="0" err="1" smtClean="0"/>
              <a:t>Torsional</a:t>
            </a:r>
            <a:r>
              <a:rPr lang="en-US" dirty="0" smtClean="0"/>
              <a:t> Transitions</a:t>
            </a:r>
          </a:p>
        </p:txBody>
      </p:sp>
      <p:sp>
        <p:nvSpPr>
          <p:cNvPr id="4" name="Slide Number Placeholder 3"/>
          <p:cNvSpPr>
            <a:spLocks noGrp="1"/>
          </p:cNvSpPr>
          <p:nvPr>
            <p:ph type="sldNum" sz="quarter" idx="15"/>
          </p:nvPr>
        </p:nvSpPr>
        <p:spPr/>
        <p:txBody>
          <a:bodyPr/>
          <a:lstStyle/>
          <a:p>
            <a:pPr>
              <a:defRPr/>
            </a:pPr>
            <a:fld id="{649EE40A-A3E0-4095-AA6F-E8AFAA66116A}" type="slidenum">
              <a:rPr lang="en-US" smtClean="0"/>
              <a:pPr>
                <a:defRPr/>
              </a:pPr>
              <a:t>67</a:t>
            </a:fld>
            <a:endParaRPr lang="en-US" dirty="0"/>
          </a:p>
        </p:txBody>
      </p:sp>
      <p:pic>
        <p:nvPicPr>
          <p:cNvPr id="17412" name="Picture 2"/>
          <p:cNvPicPr>
            <a:picLocks noChangeAspect="1" noChangeArrowheads="1"/>
          </p:cNvPicPr>
          <p:nvPr/>
        </p:nvPicPr>
        <p:blipFill>
          <a:blip r:embed="rId2" cstate="print"/>
          <a:srcRect l="10371" t="5717" r="12447" b="11436"/>
          <a:stretch>
            <a:fillRect/>
          </a:stretch>
        </p:blipFill>
        <p:spPr bwMode="auto">
          <a:xfrm>
            <a:off x="1441450" y="1531938"/>
            <a:ext cx="6207125" cy="4824412"/>
          </a:xfrm>
          <a:prstGeom prst="rect">
            <a:avLst/>
          </a:prstGeom>
          <a:noFill/>
          <a:ln w="9525">
            <a:noFill/>
            <a:miter lim="800000"/>
            <a:headEnd/>
            <a:tailEnd/>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normAutofit fontScale="90000"/>
          </a:bodyPr>
          <a:lstStyle/>
          <a:p>
            <a:r>
              <a:rPr lang="en-US" smtClean="0"/>
              <a:t>Torsional Barrier and Intrawell Torsional Transitions</a:t>
            </a:r>
          </a:p>
        </p:txBody>
      </p:sp>
      <p:sp>
        <p:nvSpPr>
          <p:cNvPr id="4" name="Slide Number Placeholder 3"/>
          <p:cNvSpPr>
            <a:spLocks noGrp="1"/>
          </p:cNvSpPr>
          <p:nvPr>
            <p:ph type="sldNum" sz="quarter" idx="15"/>
          </p:nvPr>
        </p:nvSpPr>
        <p:spPr/>
        <p:txBody>
          <a:bodyPr/>
          <a:lstStyle/>
          <a:p>
            <a:pPr>
              <a:defRPr/>
            </a:pPr>
            <a:fld id="{DDA04C11-4417-4D40-86A9-A0FF0EF80925}" type="slidenum">
              <a:rPr lang="en-US" smtClean="0"/>
              <a:pPr>
                <a:defRPr/>
              </a:pPr>
              <a:t>68</a:t>
            </a:fld>
            <a:endParaRPr lang="en-US" dirty="0"/>
          </a:p>
        </p:txBody>
      </p:sp>
      <p:graphicFrame>
        <p:nvGraphicFramePr>
          <p:cNvPr id="5" name="Table 4"/>
          <p:cNvGraphicFramePr>
            <a:graphicFrameLocks noGrp="1"/>
          </p:cNvGraphicFramePr>
          <p:nvPr/>
        </p:nvGraphicFramePr>
        <p:xfrm>
          <a:off x="1550988" y="3546475"/>
          <a:ext cx="6359236" cy="2118360"/>
        </p:xfrm>
        <a:graphic>
          <a:graphicData uri="http://schemas.openxmlformats.org/drawingml/2006/table">
            <a:tbl>
              <a:tblPr/>
              <a:tblGrid>
                <a:gridCol w="1554308"/>
                <a:gridCol w="2616238"/>
                <a:gridCol w="1094345"/>
                <a:gridCol w="1094345"/>
              </a:tblGrid>
              <a:tr h="0">
                <a:tc>
                  <a:txBody>
                    <a:bodyPr/>
                    <a:lstStyle/>
                    <a:p>
                      <a:pPr indent="182880" algn="r">
                        <a:lnSpc>
                          <a:spcPct val="95000"/>
                        </a:lnSpc>
                        <a:spcAft>
                          <a:spcPts val="0"/>
                        </a:spcAft>
                        <a:tabLst>
                          <a:tab pos="182880" algn="l"/>
                        </a:tabLst>
                      </a:pPr>
                      <a:r>
                        <a:rPr lang="en-US" sz="2000" b="1" dirty="0">
                          <a:latin typeface="Times New Roman"/>
                          <a:ea typeface="MS Mincho"/>
                          <a:cs typeface="Times New Roman"/>
                        </a:rPr>
                        <a:t>Parameter</a:t>
                      </a:r>
                      <a:endParaRPr lang="en-US" sz="2000" dirty="0">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r">
                        <a:lnSpc>
                          <a:spcPct val="95000"/>
                        </a:lnSpc>
                        <a:spcAft>
                          <a:spcPts val="0"/>
                        </a:spcAft>
                        <a:tabLst>
                          <a:tab pos="182880" algn="l"/>
                        </a:tabLst>
                      </a:pPr>
                      <a:r>
                        <a:rPr lang="en-US" sz="2000" b="1" dirty="0" err="1">
                          <a:latin typeface="Times New Roman"/>
                          <a:ea typeface="MS Mincho"/>
                          <a:cs typeface="Times New Roman"/>
                        </a:rPr>
                        <a:t>Exp.</a:t>
                      </a:r>
                      <a:r>
                        <a:rPr lang="en-US" sz="2000" b="1" baseline="30000" dirty="0" err="1">
                          <a:latin typeface="Times New Roman"/>
                          <a:ea typeface="MS Mincho"/>
                          <a:cs typeface="Times New Roman"/>
                        </a:rPr>
                        <a:t>a</a:t>
                      </a:r>
                      <a:endParaRPr lang="en-US" sz="2000" dirty="0">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r">
                        <a:lnSpc>
                          <a:spcPct val="95000"/>
                        </a:lnSpc>
                        <a:spcAft>
                          <a:spcPts val="0"/>
                        </a:spcAft>
                        <a:tabLst>
                          <a:tab pos="182880" algn="l"/>
                        </a:tabLst>
                      </a:pPr>
                      <a:r>
                        <a:rPr lang="en-US" sz="2000" b="1">
                          <a:latin typeface="Times New Roman"/>
                          <a:ea typeface="MS Mincho"/>
                          <a:cs typeface="Times New Roman"/>
                        </a:rPr>
                        <a:t>MP2</a:t>
                      </a:r>
                      <a:endParaRPr lang="en-US" sz="2000">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r">
                        <a:lnSpc>
                          <a:spcPct val="95000"/>
                        </a:lnSpc>
                        <a:spcAft>
                          <a:spcPts val="0"/>
                        </a:spcAft>
                        <a:tabLst>
                          <a:tab pos="182880" algn="l"/>
                        </a:tabLst>
                      </a:pPr>
                      <a:r>
                        <a:rPr lang="en-US" sz="2000" b="1">
                          <a:latin typeface="Times New Roman"/>
                          <a:ea typeface="MS Mincho"/>
                          <a:cs typeface="Times New Roman"/>
                        </a:rPr>
                        <a:t>DFTB</a:t>
                      </a:r>
                      <a:endParaRPr lang="en-US" sz="2000">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182880" algn="r">
                        <a:lnSpc>
                          <a:spcPct val="95000"/>
                        </a:lnSpc>
                        <a:spcAft>
                          <a:spcPts val="0"/>
                        </a:spcAft>
                        <a:tabLst>
                          <a:tab pos="182880" algn="l"/>
                        </a:tabLst>
                      </a:pPr>
                      <a:r>
                        <a:rPr lang="en-US" sz="2000" b="1" i="1" dirty="0" err="1">
                          <a:latin typeface="Times New Roman"/>
                          <a:ea typeface="MS Mincho"/>
                          <a:cs typeface="Times New Roman"/>
                        </a:rPr>
                        <a:t>cis</a:t>
                      </a:r>
                      <a:endParaRPr lang="en-US" sz="2000" dirty="0">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endParaRPr lang="en-US" sz="2000" dirty="0">
                        <a:solidFill>
                          <a:srgbClr val="000000"/>
                        </a:solidFill>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endParaRPr lang="en-US" sz="2000">
                        <a:solidFill>
                          <a:srgbClr val="000000"/>
                        </a:solidFill>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endParaRPr lang="en-US" sz="2000">
                        <a:solidFill>
                          <a:srgbClr val="000000"/>
                        </a:solidFill>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182880" algn="r">
                        <a:lnSpc>
                          <a:spcPct val="95000"/>
                        </a:lnSpc>
                        <a:spcAft>
                          <a:spcPts val="0"/>
                        </a:spcAft>
                        <a:tabLst>
                          <a:tab pos="182880" algn="l"/>
                        </a:tabLst>
                      </a:pPr>
                      <a:r>
                        <a:rPr lang="en-US" sz="2000" i="1" dirty="0" err="1">
                          <a:latin typeface="Times New Roman"/>
                          <a:ea typeface="MS Mincho"/>
                          <a:cs typeface="Times New Roman"/>
                        </a:rPr>
                        <a:t>τ</a:t>
                      </a:r>
                      <a:r>
                        <a:rPr lang="en-US" sz="2000" baseline="-25000" dirty="0" err="1">
                          <a:latin typeface="Times New Roman"/>
                          <a:ea typeface="MS Mincho"/>
                          <a:cs typeface="Times New Roman"/>
                        </a:rPr>
                        <a:t>O</a:t>
                      </a:r>
                      <a:r>
                        <a:rPr lang="en-US" sz="2000" baseline="-25000" dirty="0">
                          <a:latin typeface="Times New Roman"/>
                          <a:ea typeface="MS Mincho"/>
                          <a:cs typeface="Times New Roman"/>
                        </a:rPr>
                        <a:t>-H</a:t>
                      </a:r>
                      <a:r>
                        <a:rPr lang="en-US" sz="2000" dirty="0">
                          <a:latin typeface="Times New Roman"/>
                          <a:ea typeface="MS Mincho"/>
                          <a:cs typeface="Times New Roman"/>
                        </a:rPr>
                        <a:t> / cm</a:t>
                      </a:r>
                      <a:r>
                        <a:rPr lang="en-US" sz="2000" baseline="30000" dirty="0">
                          <a:latin typeface="Times New Roman"/>
                          <a:ea typeface="MS Mincho"/>
                          <a:cs typeface="Times New Roman"/>
                        </a:rPr>
                        <a:t>-1</a:t>
                      </a:r>
                      <a:endParaRPr lang="en-US" sz="2000" dirty="0">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2000" dirty="0">
                          <a:solidFill>
                            <a:srgbClr val="000000"/>
                          </a:solidFill>
                          <a:latin typeface="Times New Roman"/>
                          <a:ea typeface="Times New Roman"/>
                          <a:cs typeface="Times New Roman"/>
                        </a:rPr>
                        <a:t>503.0</a:t>
                      </a:r>
                      <a:endParaRPr lang="en-US" sz="20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2000">
                          <a:solidFill>
                            <a:srgbClr val="000000"/>
                          </a:solidFill>
                          <a:latin typeface="Times New Roman"/>
                          <a:ea typeface="Times New Roman"/>
                          <a:cs typeface="Times New Roman"/>
                        </a:rPr>
                        <a:t>435.5</a:t>
                      </a:r>
                      <a:endParaRPr lang="en-US" sz="2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2000">
                          <a:solidFill>
                            <a:srgbClr val="000000"/>
                          </a:solidFill>
                          <a:latin typeface="Times New Roman"/>
                          <a:ea typeface="Times New Roman"/>
                          <a:cs typeface="Times New Roman"/>
                        </a:rPr>
                        <a:t>365.9</a:t>
                      </a:r>
                      <a:endParaRPr lang="en-US" sz="2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182880" algn="r">
                        <a:lnSpc>
                          <a:spcPct val="95000"/>
                        </a:lnSpc>
                        <a:spcAft>
                          <a:spcPts val="0"/>
                        </a:spcAft>
                        <a:tabLst>
                          <a:tab pos="182880" algn="l"/>
                        </a:tabLst>
                      </a:pPr>
                      <a:r>
                        <a:rPr lang="en-US" sz="2000" b="1" i="1" dirty="0">
                          <a:latin typeface="Times New Roman"/>
                          <a:ea typeface="MS Mincho"/>
                          <a:cs typeface="Times New Roman"/>
                        </a:rPr>
                        <a:t>trans</a:t>
                      </a:r>
                      <a:endParaRPr lang="en-US" sz="2000" dirty="0">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endParaRPr lang="en-US" sz="2000" dirty="0">
                        <a:solidFill>
                          <a:srgbClr val="000000"/>
                        </a:solidFill>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endParaRPr lang="en-US" sz="2000">
                        <a:solidFill>
                          <a:srgbClr val="000000"/>
                        </a:solidFill>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endParaRPr lang="en-US" sz="2000">
                        <a:solidFill>
                          <a:srgbClr val="000000"/>
                        </a:solidFill>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182880" algn="r">
                        <a:lnSpc>
                          <a:spcPct val="95000"/>
                        </a:lnSpc>
                        <a:spcAft>
                          <a:spcPts val="0"/>
                        </a:spcAft>
                        <a:tabLst>
                          <a:tab pos="182880" algn="l"/>
                        </a:tabLst>
                      </a:pPr>
                      <a:r>
                        <a:rPr lang="en-US" sz="2000" i="1" dirty="0" err="1">
                          <a:latin typeface="Times New Roman"/>
                          <a:ea typeface="MS Mincho"/>
                          <a:cs typeface="Times New Roman"/>
                        </a:rPr>
                        <a:t>τ</a:t>
                      </a:r>
                      <a:r>
                        <a:rPr lang="en-US" sz="2000" baseline="-25000" dirty="0" err="1">
                          <a:latin typeface="Times New Roman"/>
                          <a:ea typeface="MS Mincho"/>
                          <a:cs typeface="Times New Roman"/>
                        </a:rPr>
                        <a:t>O</a:t>
                      </a:r>
                      <a:r>
                        <a:rPr lang="en-US" sz="2000" baseline="-25000" dirty="0">
                          <a:latin typeface="Times New Roman"/>
                          <a:ea typeface="MS Mincho"/>
                          <a:cs typeface="Times New Roman"/>
                        </a:rPr>
                        <a:t>-H</a:t>
                      </a:r>
                      <a:r>
                        <a:rPr lang="en-US" sz="2000" dirty="0">
                          <a:latin typeface="Times New Roman"/>
                          <a:ea typeface="MS Mincho"/>
                          <a:cs typeface="Times New Roman"/>
                        </a:rPr>
                        <a:t> / cm</a:t>
                      </a:r>
                      <a:r>
                        <a:rPr lang="en-US" sz="2000" baseline="30000" dirty="0">
                          <a:latin typeface="Times New Roman"/>
                          <a:ea typeface="MS Mincho"/>
                          <a:cs typeface="Times New Roman"/>
                        </a:rPr>
                        <a:t>-1</a:t>
                      </a:r>
                      <a:endParaRPr lang="en-US" sz="2000" dirty="0">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2000">
                          <a:solidFill>
                            <a:srgbClr val="000000"/>
                          </a:solidFill>
                          <a:latin typeface="Times New Roman"/>
                          <a:ea typeface="Times New Roman"/>
                          <a:cs typeface="Times New Roman"/>
                        </a:rPr>
                        <a:t>642.0</a:t>
                      </a:r>
                      <a:endParaRPr lang="en-US" sz="2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2000">
                          <a:solidFill>
                            <a:srgbClr val="000000"/>
                          </a:solidFill>
                          <a:latin typeface="Times New Roman"/>
                          <a:ea typeface="Times New Roman"/>
                          <a:cs typeface="Times New Roman"/>
                        </a:rPr>
                        <a:t>566.0</a:t>
                      </a:r>
                      <a:endParaRPr lang="en-US" sz="2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2000">
                          <a:solidFill>
                            <a:srgbClr val="000000"/>
                          </a:solidFill>
                          <a:latin typeface="Times New Roman"/>
                          <a:ea typeface="Times New Roman"/>
                          <a:cs typeface="Times New Roman"/>
                        </a:rPr>
                        <a:t>484.1</a:t>
                      </a:r>
                      <a:endParaRPr lang="en-US" sz="2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182880" algn="r">
                        <a:lnSpc>
                          <a:spcPct val="95000"/>
                        </a:lnSpc>
                        <a:spcAft>
                          <a:spcPts val="0"/>
                        </a:spcAft>
                        <a:tabLst>
                          <a:tab pos="182880" algn="l"/>
                        </a:tabLst>
                      </a:pPr>
                      <a:endParaRPr lang="en-US" sz="2000" dirty="0">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endParaRPr lang="en-US" sz="2000">
                        <a:solidFill>
                          <a:srgbClr val="000000"/>
                        </a:solidFill>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endParaRPr lang="en-US" sz="2000">
                        <a:solidFill>
                          <a:srgbClr val="000000"/>
                        </a:solidFill>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endParaRPr lang="en-US" sz="2000">
                        <a:solidFill>
                          <a:srgbClr val="000000"/>
                        </a:solidFill>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182880" algn="r">
                        <a:lnSpc>
                          <a:spcPct val="95000"/>
                        </a:lnSpc>
                        <a:spcAft>
                          <a:spcPts val="0"/>
                        </a:spcAft>
                        <a:tabLst>
                          <a:tab pos="182880" algn="l"/>
                        </a:tabLst>
                      </a:pPr>
                      <a:r>
                        <a:rPr lang="en-US" sz="2000" dirty="0" err="1">
                          <a:latin typeface="Times New Roman"/>
                          <a:ea typeface="MS Mincho"/>
                          <a:cs typeface="Times New Roman"/>
                        </a:rPr>
                        <a:t>Δ</a:t>
                      </a:r>
                      <a:r>
                        <a:rPr lang="en-US" sz="2000" i="1" dirty="0" err="1">
                          <a:latin typeface="Times New Roman"/>
                          <a:ea typeface="MS Mincho"/>
                          <a:cs typeface="Times New Roman"/>
                        </a:rPr>
                        <a:t>τ</a:t>
                      </a:r>
                      <a:r>
                        <a:rPr lang="en-US" sz="2000" baseline="-25000" dirty="0" err="1">
                          <a:latin typeface="Times New Roman"/>
                          <a:ea typeface="MS Mincho"/>
                          <a:cs typeface="Times New Roman"/>
                        </a:rPr>
                        <a:t>O</a:t>
                      </a:r>
                      <a:r>
                        <a:rPr lang="en-US" sz="2000" baseline="-25000" dirty="0">
                          <a:latin typeface="Times New Roman"/>
                          <a:ea typeface="MS Mincho"/>
                          <a:cs typeface="Times New Roman"/>
                        </a:rPr>
                        <a:t>-H</a:t>
                      </a:r>
                      <a:r>
                        <a:rPr lang="en-US" sz="2000" dirty="0">
                          <a:latin typeface="Times New Roman"/>
                          <a:ea typeface="MS Mincho"/>
                          <a:cs typeface="Times New Roman"/>
                        </a:rPr>
                        <a:t> / cm</a:t>
                      </a:r>
                      <a:r>
                        <a:rPr lang="en-US" sz="2000" baseline="30000" dirty="0">
                          <a:latin typeface="Times New Roman"/>
                          <a:ea typeface="MS Mincho"/>
                          <a:cs typeface="Times New Roman"/>
                        </a:rPr>
                        <a:t>-1</a:t>
                      </a:r>
                      <a:endParaRPr lang="en-US" sz="2000" dirty="0">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2000" dirty="0">
                          <a:solidFill>
                            <a:srgbClr val="000000"/>
                          </a:solidFill>
                          <a:latin typeface="Times New Roman"/>
                          <a:ea typeface="Times New Roman"/>
                          <a:cs typeface="Times New Roman"/>
                        </a:rPr>
                        <a:t>-139.0</a:t>
                      </a:r>
                      <a:endParaRPr lang="en-US" sz="20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2000" dirty="0">
                          <a:solidFill>
                            <a:srgbClr val="000000"/>
                          </a:solidFill>
                          <a:latin typeface="Times New Roman"/>
                          <a:ea typeface="Times New Roman"/>
                          <a:cs typeface="Times New Roman"/>
                        </a:rPr>
                        <a:t>-130.5</a:t>
                      </a:r>
                      <a:endParaRPr lang="en-US" sz="20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2000" dirty="0">
                          <a:solidFill>
                            <a:srgbClr val="000000"/>
                          </a:solidFill>
                          <a:latin typeface="Times New Roman"/>
                          <a:ea typeface="Times New Roman"/>
                          <a:cs typeface="Times New Roman"/>
                        </a:rPr>
                        <a:t>-118.2</a:t>
                      </a:r>
                      <a:endParaRPr lang="en-US" sz="20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8478" name="Rectangle 5"/>
          <p:cNvSpPr>
            <a:spLocks noChangeArrowheads="1"/>
          </p:cNvSpPr>
          <p:nvPr/>
        </p:nvSpPr>
        <p:spPr bwMode="auto">
          <a:xfrm>
            <a:off x="1233488" y="1773238"/>
            <a:ext cx="6954837" cy="1477962"/>
          </a:xfrm>
          <a:prstGeom prst="rect">
            <a:avLst/>
          </a:prstGeom>
          <a:noFill/>
          <a:ln w="9525">
            <a:noFill/>
            <a:miter lim="800000"/>
            <a:headEnd/>
            <a:tailEnd/>
          </a:ln>
        </p:spPr>
        <p:txBody>
          <a:bodyPr>
            <a:spAutoFit/>
          </a:bodyPr>
          <a:lstStyle/>
          <a:p>
            <a:pPr algn="ctr"/>
            <a:r>
              <a:rPr lang="en-US"/>
              <a:t>Experimentally Measured Frequencies of The O-H Torsional Modes in Trans- and Cis-Formic Acid and their Changes Upon Trans-Cis Interconversion Together With the Theoretical Anharmonic Values Computed From the Variational Solution of the Torsional Schrödinger equation</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Content Placeholder 2"/>
          <p:cNvSpPr>
            <a:spLocks noGrp="1"/>
          </p:cNvSpPr>
          <p:nvPr>
            <p:ph sz="quarter" idx="14"/>
          </p:nvPr>
        </p:nvSpPr>
        <p:spPr>
          <a:xfrm>
            <a:off x="365125" y="1412875"/>
            <a:ext cx="8326438" cy="4389438"/>
          </a:xfrm>
        </p:spPr>
        <p:txBody>
          <a:bodyPr>
            <a:normAutofit fontScale="92500"/>
          </a:bodyPr>
          <a:lstStyle/>
          <a:p>
            <a:r>
              <a:rPr lang="en-US" dirty="0" smtClean="0"/>
              <a:t>The local mode approach based on computation of the 1D O-H stretching </a:t>
            </a:r>
            <a:r>
              <a:rPr lang="en-US" dirty="0" err="1" smtClean="0"/>
              <a:t>vibrational</a:t>
            </a:r>
            <a:r>
              <a:rPr lang="en-US" dirty="0" smtClean="0"/>
              <a:t> potential at MP2/6-311++G(3</a:t>
            </a:r>
            <a:r>
              <a:rPr lang="en-US" i="1" dirty="0" smtClean="0"/>
              <a:t>df</a:t>
            </a:r>
            <a:r>
              <a:rPr lang="en-US" dirty="0" smtClean="0"/>
              <a:t>,3</a:t>
            </a:r>
            <a:r>
              <a:rPr lang="en-US" i="1" dirty="0" smtClean="0"/>
              <a:t>pd</a:t>
            </a:r>
            <a:r>
              <a:rPr lang="en-US" dirty="0" smtClean="0"/>
              <a:t>) level of theory followed by solution of the </a:t>
            </a:r>
            <a:r>
              <a:rPr lang="en-US" dirty="0" err="1" smtClean="0"/>
              <a:t>vibrational</a:t>
            </a:r>
            <a:r>
              <a:rPr lang="en-US" dirty="0" smtClean="0"/>
              <a:t> Schrödinger equation leads to excellent agreement with the experimental data for the frequency shifts of this mode upon trans </a:t>
            </a:r>
            <a:r>
              <a:rPr lang="en-US" dirty="0" smtClean="0">
                <a:sym typeface="Symbol" pitchFamily="18" charset="2"/>
              </a:rPr>
              <a:t></a:t>
            </a:r>
            <a:r>
              <a:rPr lang="en-US" dirty="0" smtClean="0"/>
              <a:t> </a:t>
            </a:r>
            <a:r>
              <a:rPr lang="en-US" dirty="0" err="1" smtClean="0"/>
              <a:t>cis</a:t>
            </a:r>
            <a:r>
              <a:rPr lang="en-US" dirty="0" smtClean="0"/>
              <a:t> </a:t>
            </a:r>
            <a:r>
              <a:rPr lang="en-US" dirty="0" err="1" smtClean="0"/>
              <a:t>interconversion</a:t>
            </a:r>
            <a:r>
              <a:rPr lang="en-US" dirty="0" smtClean="0"/>
              <a:t>. </a:t>
            </a:r>
          </a:p>
          <a:p>
            <a:r>
              <a:rPr lang="en-US" dirty="0" smtClean="0"/>
              <a:t>Computation of the fully relaxed HCOH </a:t>
            </a:r>
            <a:r>
              <a:rPr lang="en-US" dirty="0" err="1" smtClean="0"/>
              <a:t>torsional</a:t>
            </a:r>
            <a:r>
              <a:rPr lang="en-US" dirty="0" smtClean="0"/>
              <a:t> potential and solution of the </a:t>
            </a:r>
            <a:r>
              <a:rPr lang="en-US" dirty="0" err="1" smtClean="0"/>
              <a:t>torsional</a:t>
            </a:r>
            <a:r>
              <a:rPr lang="en-US" dirty="0" smtClean="0"/>
              <a:t> Schrödinger equation leads to HCOH </a:t>
            </a:r>
            <a:r>
              <a:rPr lang="en-US" dirty="0" err="1" smtClean="0"/>
              <a:t>torsional</a:t>
            </a:r>
            <a:r>
              <a:rPr lang="en-US" dirty="0" smtClean="0"/>
              <a:t> frequencies and frequency shifts which are in excellent agreement with the experimental data.</a:t>
            </a:r>
          </a:p>
        </p:txBody>
      </p:sp>
      <p:sp>
        <p:nvSpPr>
          <p:cNvPr id="4" name="Slide Number Placeholder 3"/>
          <p:cNvSpPr>
            <a:spLocks noGrp="1"/>
          </p:cNvSpPr>
          <p:nvPr>
            <p:ph type="sldNum" sz="quarter" idx="15"/>
          </p:nvPr>
        </p:nvSpPr>
        <p:spPr/>
        <p:txBody>
          <a:bodyPr/>
          <a:lstStyle/>
          <a:p>
            <a:pPr>
              <a:defRPr/>
            </a:pPr>
            <a:fld id="{0D934DAD-B4BD-401C-80F7-A1CDD96F0142}" type="slidenum">
              <a:rPr lang="en-US" smtClean="0"/>
              <a:pPr>
                <a:defRPr/>
              </a:pPr>
              <a:t>69</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p:cNvSpPr>
          <p:nvPr/>
        </p:nvSpPr>
        <p:spPr>
          <a:xfrm>
            <a:off x="827584" y="1052736"/>
            <a:ext cx="7632848" cy="4044280"/>
          </a:xfrm>
          <a:prstGeom prst="rect">
            <a:avLst/>
          </a:prstGeom>
        </p:spPr>
        <p:txBody>
          <a:bodyPr>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342900" indent="-342900" algn="just">
              <a:buFont typeface="Wingdings" pitchFamily="2" charset="2"/>
              <a:buChar char="v"/>
            </a:pPr>
            <a:r>
              <a:rPr lang="en-US" sz="2400" dirty="0" smtClean="0">
                <a:latin typeface="Trebuchet MS" pitchFamily="34" charset="0"/>
                <a:ea typeface="Times New Roman"/>
              </a:rPr>
              <a:t>Vibrational </a:t>
            </a:r>
            <a:r>
              <a:rPr lang="en-US" sz="2400" dirty="0" err="1" smtClean="0">
                <a:latin typeface="Trebuchet MS" pitchFamily="34" charset="0"/>
                <a:ea typeface="Times New Roman"/>
              </a:rPr>
              <a:t>chromophore</a:t>
            </a:r>
            <a:r>
              <a:rPr lang="en-US" sz="2400" dirty="0" smtClean="0">
                <a:latin typeface="Trebuchet MS" pitchFamily="34" charset="0"/>
                <a:ea typeface="Times New Roman"/>
              </a:rPr>
              <a:t> sensitive to the environment: easy to follow with vibrational spectroscopic methods.</a:t>
            </a:r>
          </a:p>
          <a:p>
            <a:pPr marL="342900" indent="-342900" algn="just">
              <a:buFont typeface="Wingdings" pitchFamily="2" charset="2"/>
              <a:buChar char="v"/>
            </a:pPr>
            <a:endParaRPr lang="en-US" sz="2400" dirty="0" smtClean="0">
              <a:latin typeface="Trebuchet MS" pitchFamily="34" charset="0"/>
              <a:ea typeface="Times New Roman"/>
            </a:endParaRPr>
          </a:p>
          <a:p>
            <a:pPr marL="342900" indent="-342900" algn="just">
              <a:buFont typeface="Wingdings" pitchFamily="2" charset="2"/>
              <a:buChar char="v"/>
            </a:pPr>
            <a:endParaRPr lang="en-US" sz="2400" dirty="0">
              <a:latin typeface="Trebuchet MS" pitchFamily="34" charset="0"/>
              <a:ea typeface="Times New Roman"/>
            </a:endParaRPr>
          </a:p>
          <a:p>
            <a:pPr marL="342900" indent="-342900" algn="just">
              <a:buFont typeface="Wingdings" pitchFamily="2" charset="2"/>
              <a:buChar char="v"/>
            </a:pPr>
            <a:endParaRPr lang="en-US" sz="2400" dirty="0" smtClean="0">
              <a:latin typeface="Trebuchet MS" pitchFamily="34" charset="0"/>
              <a:ea typeface="Times New Roman"/>
            </a:endParaRPr>
          </a:p>
          <a:p>
            <a:pPr marL="342900" indent="-342900" algn="just">
              <a:buFont typeface="Wingdings" pitchFamily="2" charset="2"/>
              <a:buChar char="v"/>
            </a:pPr>
            <a:endParaRPr lang="en-US" sz="2400" dirty="0" smtClean="0">
              <a:latin typeface="Trebuchet MS" pitchFamily="34" charset="0"/>
              <a:ea typeface="Times New Roman"/>
            </a:endParaRPr>
          </a:p>
          <a:p>
            <a:pPr marL="342900" indent="-342900" algn="just">
              <a:buFont typeface="Wingdings" pitchFamily="2" charset="2"/>
              <a:buChar char="v"/>
            </a:pPr>
            <a:endParaRPr lang="en-US" sz="2400" dirty="0" smtClean="0">
              <a:latin typeface="Trebuchet MS" pitchFamily="34" charset="0"/>
              <a:ea typeface="Times New Roman"/>
            </a:endParaRPr>
          </a:p>
          <a:p>
            <a:pPr marL="342900" indent="-342900" algn="just">
              <a:buFont typeface="Wingdings" pitchFamily="2" charset="2"/>
              <a:buChar char="v"/>
            </a:pPr>
            <a:r>
              <a:rPr lang="en-US" sz="2400" dirty="0" smtClean="0">
                <a:latin typeface="Trebuchet MS" pitchFamily="34" charset="0"/>
                <a:ea typeface="Times New Roman"/>
              </a:rPr>
              <a:t>The O-H and N-H vibrational </a:t>
            </a:r>
            <a:r>
              <a:rPr lang="en-US" sz="2400" dirty="0" err="1" smtClean="0">
                <a:latin typeface="Trebuchet MS" pitchFamily="34" charset="0"/>
                <a:ea typeface="Times New Roman"/>
              </a:rPr>
              <a:t>chromophores</a:t>
            </a:r>
            <a:r>
              <a:rPr lang="en-US" sz="2400" dirty="0" smtClean="0">
                <a:latin typeface="Trebuchet MS" pitchFamily="34" charset="0"/>
                <a:ea typeface="Times New Roman"/>
              </a:rPr>
              <a:t> are of particular significance. </a:t>
            </a:r>
          </a:p>
          <a:p>
            <a:pPr marL="342900" indent="-342900" algn="just">
              <a:buFont typeface="Wingdings" pitchFamily="2" charset="2"/>
              <a:buChar char="v"/>
            </a:pPr>
            <a:endParaRPr lang="en-US" sz="2400" dirty="0" smtClean="0">
              <a:latin typeface="Trebuchet MS" pitchFamily="34" charset="0"/>
              <a:ea typeface="Times New Roman"/>
            </a:endParaRPr>
          </a:p>
          <a:p>
            <a:pPr marL="342900" indent="-342900" algn="just">
              <a:buFont typeface="Wingdings" pitchFamily="2" charset="2"/>
              <a:buChar char="v"/>
            </a:pPr>
            <a:r>
              <a:rPr lang="en-US" sz="2400" dirty="0" smtClean="0">
                <a:latin typeface="Trebuchet MS" pitchFamily="34" charset="0"/>
                <a:ea typeface="Times New Roman"/>
              </a:rPr>
              <a:t>Can we thoroughly understand what we observe in the IR experiments by the theory? </a:t>
            </a:r>
            <a:endParaRPr lang="en-US" sz="2400" dirty="0">
              <a:latin typeface="Trebuchet MS" pitchFamily="34" charset="0"/>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22868" b="23518"/>
          <a:stretch/>
        </p:blipFill>
        <p:spPr>
          <a:xfrm>
            <a:off x="1402094" y="2348880"/>
            <a:ext cx="2693324" cy="1836000"/>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24240" b="25305"/>
          <a:stretch/>
        </p:blipFill>
        <p:spPr>
          <a:xfrm>
            <a:off x="4280520" y="2402880"/>
            <a:ext cx="2693324" cy="1728000"/>
          </a:xfrm>
          <a:prstGeom prst="rect">
            <a:avLst/>
          </a:prstGeom>
        </p:spPr>
      </p:pic>
    </p:spTree>
    <p:extLst>
      <p:ext uri="{BB962C8B-B14F-4D97-AF65-F5344CB8AC3E}">
        <p14:creationId xmlns:p14="http://schemas.microsoft.com/office/powerpoint/2010/main" val="206956355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67544" y="260648"/>
            <a:ext cx="8229600" cy="1143000"/>
          </a:xfrm>
          <a:prstGeom prst="rect">
            <a:avLst/>
          </a:prstGeom>
        </p:spPr>
        <p:txBody>
          <a:bodyPr>
            <a:normAutofit fontScale="75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0" i="0" u="none" strike="noStrike" kern="1200" cap="none" spc="0" normalizeH="0" baseline="0" noProof="0" dirty="0" smtClean="0">
                <a:ln>
                  <a:noFill/>
                </a:ln>
                <a:solidFill>
                  <a:schemeClr val="tx2"/>
                </a:solidFill>
                <a:effectLst/>
                <a:uLnTx/>
                <a:uFillTx/>
                <a:latin typeface="+mj-lt"/>
                <a:ea typeface="+mj-ea"/>
                <a:cs typeface="+mj-cs"/>
              </a:rPr>
              <a:t>O-H Stretching </a:t>
            </a:r>
            <a:r>
              <a:rPr kumimoji="0" lang="en-US" sz="5000" b="0" i="0" u="none" strike="noStrike" kern="1200" cap="none" spc="0" normalizeH="0" baseline="0" noProof="0" dirty="0" err="1" smtClean="0">
                <a:ln>
                  <a:noFill/>
                </a:ln>
                <a:solidFill>
                  <a:schemeClr val="tx2"/>
                </a:solidFill>
                <a:effectLst/>
                <a:uLnTx/>
                <a:uFillTx/>
                <a:latin typeface="+mj-lt"/>
                <a:ea typeface="+mj-ea"/>
                <a:cs typeface="+mj-cs"/>
              </a:rPr>
              <a:t>Vibrational</a:t>
            </a:r>
            <a:r>
              <a:rPr kumimoji="0" lang="en-US" sz="5000" b="0" i="0" u="none" strike="noStrike" kern="1200" cap="none" spc="0" normalizeH="0" baseline="0" noProof="0" dirty="0" smtClean="0">
                <a:ln>
                  <a:noFill/>
                </a:ln>
                <a:solidFill>
                  <a:schemeClr val="tx2"/>
                </a:solidFill>
                <a:effectLst/>
                <a:uLnTx/>
                <a:uFillTx/>
                <a:latin typeface="+mj-lt"/>
                <a:ea typeface="+mj-ea"/>
                <a:cs typeface="+mj-cs"/>
              </a:rPr>
              <a:t> Frequencies By the Dynamical Approach</a:t>
            </a:r>
          </a:p>
        </p:txBody>
      </p:sp>
      <p:sp>
        <p:nvSpPr>
          <p:cNvPr id="4" name="Content Placeholder 2"/>
          <p:cNvSpPr txBox="1">
            <a:spLocks/>
          </p:cNvSpPr>
          <p:nvPr/>
        </p:nvSpPr>
        <p:spPr>
          <a:xfrm>
            <a:off x="365124" y="1412874"/>
            <a:ext cx="8383339" cy="5112470"/>
          </a:xfrm>
          <a:prstGeom prst="rect">
            <a:avLst/>
          </a:prstGeom>
        </p:spPr>
        <p:txBody>
          <a:bodyPr>
            <a:normAutofit fontScale="92500" lnSpcReduction="20000"/>
          </a:bodyPr>
          <a:lstStyle/>
          <a:p>
            <a:pPr marL="274320" lvl="0" indent="-274320">
              <a:spcBef>
                <a:spcPct val="20000"/>
              </a:spcBef>
              <a:buClr>
                <a:schemeClr val="accent3"/>
              </a:buClr>
              <a:buSzPct val="95000"/>
              <a:buFont typeface="Wingdings 2"/>
              <a:buChar char=""/>
            </a:pPr>
            <a:r>
              <a:rPr lang="en-US" sz="2800" dirty="0" smtClean="0"/>
              <a:t>Born-Oppenheimer molecular dynamics (BOMD) simulations of both </a:t>
            </a:r>
            <a:r>
              <a:rPr lang="en-US" sz="2800" dirty="0" err="1" smtClean="0"/>
              <a:t>cis</a:t>
            </a:r>
            <a:r>
              <a:rPr lang="en-US" sz="2800" dirty="0" smtClean="0"/>
              <a:t>- and trans- conformers of formic acid have been performed in gas phase, at temperature of 10 K at MP2/6-311++G(3</a:t>
            </a:r>
            <a:r>
              <a:rPr lang="en-US" sz="2800" i="1" dirty="0" smtClean="0"/>
              <a:t>df</a:t>
            </a:r>
            <a:r>
              <a:rPr lang="en-US" sz="2800" dirty="0" smtClean="0"/>
              <a:t>,3</a:t>
            </a:r>
            <a:r>
              <a:rPr lang="en-US" sz="2800" i="1" dirty="0" smtClean="0"/>
              <a:t>pd</a:t>
            </a:r>
            <a:r>
              <a:rPr lang="en-US" sz="2800" dirty="0" smtClean="0"/>
              <a:t>) level of theory.</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p>
          <a:p>
            <a:pPr marL="274320" lvl="0" indent="-274320">
              <a:spcBef>
                <a:spcPct val="20000"/>
              </a:spcBef>
              <a:buClr>
                <a:schemeClr val="accent3"/>
              </a:buClr>
              <a:buSzPct val="95000"/>
              <a:buFont typeface="Wingdings 2"/>
              <a:buChar cha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lvl="0" indent="-274320">
              <a:spcBef>
                <a:spcPct val="20000"/>
              </a:spcBef>
              <a:buClr>
                <a:schemeClr val="accent3"/>
              </a:buClr>
              <a:buSzPct val="95000"/>
              <a:buFont typeface="Wingdings 2"/>
              <a:buChar char=""/>
            </a:pPr>
            <a:r>
              <a:rPr lang="en-US" sz="2800" dirty="0" smtClean="0"/>
              <a:t>Dynamical simulations were started from the minima located at MP2/6-311++G(3</a:t>
            </a:r>
            <a:r>
              <a:rPr lang="en-US" sz="2800" i="1" dirty="0" smtClean="0"/>
              <a:t>df</a:t>
            </a:r>
            <a:r>
              <a:rPr lang="en-US" sz="2800" dirty="0" smtClean="0"/>
              <a:t>,3</a:t>
            </a:r>
            <a:r>
              <a:rPr lang="en-US" sz="2800" i="1" dirty="0" smtClean="0"/>
              <a:t>pd</a:t>
            </a:r>
            <a:r>
              <a:rPr lang="en-US" sz="2800" dirty="0" smtClean="0"/>
              <a:t>) PES.</a:t>
            </a:r>
          </a:p>
          <a:p>
            <a:pPr marL="274320" lvl="0" indent="-274320">
              <a:spcBef>
                <a:spcPct val="20000"/>
              </a:spcBef>
              <a:buClr>
                <a:schemeClr val="accent3"/>
              </a:buClr>
              <a:buSzPct val="95000"/>
              <a:buFont typeface="Wingdings 2"/>
              <a:buChar char=""/>
            </a:pPr>
            <a:endParaRPr lang="en-US" sz="2800" dirty="0" smtClean="0"/>
          </a:p>
          <a:p>
            <a:pPr marL="274320" lvl="0" indent="-274320">
              <a:spcBef>
                <a:spcPct val="20000"/>
              </a:spcBef>
              <a:buClr>
                <a:schemeClr val="accent3"/>
              </a:buClr>
              <a:buSzPct val="95000"/>
              <a:buFont typeface="Wingdings 2"/>
              <a:buChar char=""/>
            </a:pPr>
            <a:r>
              <a:rPr lang="en-US" sz="2800" dirty="0" smtClean="0"/>
              <a:t>Subsequently to the BOMD simulations, the contribution of the O-H stretching local mode to the overall IR spectrum of each of the formic acid conformers was computed, utilizing the method of partial autocorrelation functions (</a:t>
            </a:r>
            <a:r>
              <a:rPr lang="en-US" sz="2800" dirty="0" err="1" smtClean="0"/>
              <a:t>pACF</a:t>
            </a:r>
            <a:r>
              <a:rPr lang="en-US" sz="2800" dirty="0" smtClean="0"/>
              <a:t>)</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27649" name="Object 1"/>
          <p:cNvGraphicFramePr>
            <a:graphicFrameLocks noChangeAspect="1"/>
          </p:cNvGraphicFramePr>
          <p:nvPr/>
        </p:nvGraphicFramePr>
        <p:xfrm>
          <a:off x="2843808" y="980728"/>
          <a:ext cx="2900908" cy="698367"/>
        </p:xfrm>
        <a:graphic>
          <a:graphicData uri="http://schemas.openxmlformats.org/presentationml/2006/ole">
            <mc:AlternateContent xmlns:mc="http://schemas.openxmlformats.org/markup-compatibility/2006">
              <mc:Choice xmlns:v="urn:schemas-microsoft-com:vml" Requires="v">
                <p:oleObj spid="_x0000_s27657" name="Equation" r:id="rId3" imgW="1143000" imgH="279400" progId="Equation.3">
                  <p:embed/>
                </p:oleObj>
              </mc:Choice>
              <mc:Fallback>
                <p:oleObj name="Equation" r:id="rId3" imgW="1143000" imgH="279400" progId="Equation.3">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808" y="980728"/>
                        <a:ext cx="2900908" cy="69836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6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7651" name="Object 3"/>
          <p:cNvGraphicFramePr>
            <a:graphicFrameLocks noChangeAspect="1"/>
          </p:cNvGraphicFramePr>
          <p:nvPr/>
        </p:nvGraphicFramePr>
        <p:xfrm>
          <a:off x="2339752" y="2060848"/>
          <a:ext cx="3864429" cy="1080120"/>
        </p:xfrm>
        <a:graphic>
          <a:graphicData uri="http://schemas.openxmlformats.org/presentationml/2006/ole">
            <mc:AlternateContent xmlns:mc="http://schemas.openxmlformats.org/markup-compatibility/2006">
              <mc:Choice xmlns:v="urn:schemas-microsoft-com:vml" Requires="v">
                <p:oleObj spid="_x0000_s27658" name="Equation" r:id="rId5" imgW="1701800" imgH="482600" progId="Equation.3">
                  <p:embed/>
                </p:oleObj>
              </mc:Choice>
              <mc:Fallback>
                <p:oleObj name="Equation" r:id="rId5" imgW="1701800" imgH="4826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39752" y="2060848"/>
                        <a:ext cx="3864429" cy="10801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65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7653" name="Object 5"/>
          <p:cNvGraphicFramePr>
            <a:graphicFrameLocks noChangeAspect="1"/>
          </p:cNvGraphicFramePr>
          <p:nvPr/>
        </p:nvGraphicFramePr>
        <p:xfrm>
          <a:off x="1907704" y="3717032"/>
          <a:ext cx="4864540" cy="1152128"/>
        </p:xfrm>
        <a:graphic>
          <a:graphicData uri="http://schemas.openxmlformats.org/presentationml/2006/ole">
            <mc:AlternateContent xmlns:mc="http://schemas.openxmlformats.org/markup-compatibility/2006">
              <mc:Choice xmlns:v="urn:schemas-microsoft-com:vml" Requires="v">
                <p:oleObj spid="_x0000_s27659" name="Equation" r:id="rId7" imgW="2006600" imgH="482600" progId="Equation.3">
                  <p:embed/>
                </p:oleObj>
              </mc:Choice>
              <mc:Fallback>
                <p:oleObj name="Equation" r:id="rId7" imgW="2006600" imgH="482600" progId="Equation.3">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07704" y="3717032"/>
                        <a:ext cx="4864540" cy="11521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5"/>
          <p:cNvPicPr>
            <a:picLocks noChangeAspect="1" noChangeArrowheads="1"/>
          </p:cNvPicPr>
          <p:nvPr/>
        </p:nvPicPr>
        <p:blipFill>
          <a:blip r:embed="rId2" cstate="print"/>
          <a:srcRect l="7797" t="2106" r="6683" b="7721"/>
          <a:stretch>
            <a:fillRect/>
          </a:stretch>
        </p:blipFill>
        <p:spPr bwMode="auto">
          <a:xfrm>
            <a:off x="251520" y="548680"/>
            <a:ext cx="4130080" cy="3452489"/>
          </a:xfrm>
          <a:prstGeom prst="rect">
            <a:avLst/>
          </a:prstGeom>
          <a:noFill/>
        </p:spPr>
      </p:pic>
      <p:pic>
        <p:nvPicPr>
          <p:cNvPr id="86017" name="Picture 6"/>
          <p:cNvPicPr>
            <a:picLocks noChangeAspect="1" noChangeArrowheads="1"/>
          </p:cNvPicPr>
          <p:nvPr/>
        </p:nvPicPr>
        <p:blipFill>
          <a:blip r:embed="rId3" cstate="print"/>
          <a:srcRect l="12560" t="4568" r="8971" b="12181"/>
          <a:stretch>
            <a:fillRect/>
          </a:stretch>
        </p:blipFill>
        <p:spPr bwMode="auto">
          <a:xfrm>
            <a:off x="4427984" y="620688"/>
            <a:ext cx="4053813" cy="3384376"/>
          </a:xfrm>
          <a:prstGeom prst="rect">
            <a:avLst/>
          </a:prstGeom>
          <a:noFill/>
        </p:spPr>
      </p:pic>
      <p:sp>
        <p:nvSpPr>
          <p:cNvPr id="86019"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6020" name="Rectangle 4"/>
          <p:cNvSpPr>
            <a:spLocks noChangeArrowheads="1"/>
          </p:cNvSpPr>
          <p:nvPr/>
        </p:nvSpPr>
        <p:spPr bwMode="auto">
          <a:xfrm>
            <a:off x="0" y="2495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021" name="Rectangle 5"/>
          <p:cNvSpPr>
            <a:spLocks noChangeArrowheads="1"/>
          </p:cNvSpPr>
          <p:nvPr/>
        </p:nvSpPr>
        <p:spPr bwMode="auto">
          <a:xfrm>
            <a:off x="755576" y="4149080"/>
            <a:ext cx="7596336"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bmk="OLE_LINK4">
                <a:ln>
                  <a:noFill/>
                </a:ln>
                <a:solidFill>
                  <a:schemeClr val="tx1"/>
                </a:solidFill>
                <a:effectLst/>
                <a:latin typeface="Arial" pitchFamily="34" charset="0"/>
                <a:ea typeface="Times New Roman" pitchFamily="18" charset="0"/>
                <a:cs typeface="Arial" pitchFamily="34" charset="0"/>
              </a:rPr>
              <a:t>a)					b)</a:t>
            </a:r>
            <a:endParaRPr kumimoji="0" lang="en-US" sz="2000" b="0" i="0" u="none" strike="noStrike" cap="none" normalizeH="0" baseline="0" dirty="0" smtClean="0" bmk="">
              <a:ln>
                <a:noFill/>
              </a:ln>
              <a:solidFill>
                <a:schemeClr val="tx1"/>
              </a:solidFill>
              <a:effectLst/>
              <a:latin typeface="Arial" pitchFamily="34" charset="0"/>
              <a:cs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bmk="">
              <a:ln>
                <a:noFill/>
              </a:ln>
              <a:solidFill>
                <a:schemeClr val="tx1"/>
              </a:solidFill>
              <a:effectLst/>
              <a:latin typeface="Arial" pitchFamily="34" charset="0"/>
              <a:ea typeface="Times New Roman" pitchFamily="18" charset="0"/>
              <a:cs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bmk="">
                <a:ln>
                  <a:noFill/>
                </a:ln>
                <a:solidFill>
                  <a:schemeClr val="tx1"/>
                </a:solidFill>
                <a:effectLst/>
                <a:latin typeface="Arial" pitchFamily="34" charset="0"/>
                <a:ea typeface="Times New Roman" pitchFamily="18" charset="0"/>
                <a:cs typeface="Arial" pitchFamily="34" charset="0"/>
              </a:rPr>
              <a:t> a) The </a:t>
            </a:r>
            <a:r>
              <a:rPr kumimoji="0" lang="en-US" sz="2000" b="0" i="0" u="none" strike="noStrike" cap="none" normalizeH="0" baseline="0" dirty="0" err="1" smtClean="0" bmk="">
                <a:ln>
                  <a:noFill/>
                </a:ln>
                <a:solidFill>
                  <a:schemeClr val="tx1"/>
                </a:solidFill>
                <a:effectLst/>
                <a:latin typeface="Arial" pitchFamily="34" charset="0"/>
                <a:ea typeface="Times New Roman" pitchFamily="18" charset="0"/>
                <a:cs typeface="Arial" pitchFamily="34" charset="0"/>
              </a:rPr>
              <a:t>pACF</a:t>
            </a:r>
            <a:r>
              <a:rPr kumimoji="0" lang="en-US" sz="2000" b="0" i="0" u="none" strike="noStrike" cap="none" normalizeH="0" baseline="0" dirty="0" smtClean="0" bmk="">
                <a:ln>
                  <a:noFill/>
                </a:ln>
                <a:solidFill>
                  <a:schemeClr val="tx1"/>
                </a:solidFill>
                <a:effectLst/>
                <a:latin typeface="Arial" pitchFamily="34" charset="0"/>
                <a:ea typeface="Times New Roman" pitchFamily="18" charset="0"/>
                <a:cs typeface="Arial" pitchFamily="34" charset="0"/>
              </a:rPr>
              <a:t> for the O-H stretching coordinate time derivative computed from BOMD/MP2/6-311++G(3</a:t>
            </a:r>
            <a:r>
              <a:rPr kumimoji="0" lang="en-US" sz="2000" b="0" i="1" u="none" strike="noStrike" cap="none" normalizeH="0" baseline="0" dirty="0" smtClean="0" bmk="">
                <a:ln>
                  <a:noFill/>
                </a:ln>
                <a:solidFill>
                  <a:schemeClr val="tx1"/>
                </a:solidFill>
                <a:effectLst/>
                <a:latin typeface="Arial" pitchFamily="34" charset="0"/>
                <a:ea typeface="Times New Roman" pitchFamily="18" charset="0"/>
                <a:cs typeface="Arial" pitchFamily="34" charset="0"/>
              </a:rPr>
              <a:t>df</a:t>
            </a:r>
            <a:r>
              <a:rPr kumimoji="0" lang="en-US" sz="2000" b="0" i="0" u="none" strike="noStrike" cap="none" normalizeH="0" baseline="0" dirty="0" smtClean="0" bmk="">
                <a:ln>
                  <a:noFill/>
                </a:ln>
                <a:solidFill>
                  <a:schemeClr val="tx1"/>
                </a:solidFill>
                <a:effectLst/>
                <a:latin typeface="Arial" pitchFamily="34" charset="0"/>
                <a:ea typeface="Times New Roman" pitchFamily="18" charset="0"/>
                <a:cs typeface="Arial" pitchFamily="34" charset="0"/>
              </a:rPr>
              <a:t>,3</a:t>
            </a:r>
            <a:r>
              <a:rPr kumimoji="0" lang="en-US" sz="2000" b="0" i="1" u="none" strike="noStrike" cap="none" normalizeH="0" baseline="0" dirty="0" smtClean="0" bmk="">
                <a:ln>
                  <a:noFill/>
                </a:ln>
                <a:solidFill>
                  <a:schemeClr val="tx1"/>
                </a:solidFill>
                <a:effectLst/>
                <a:latin typeface="Arial" pitchFamily="34" charset="0"/>
                <a:ea typeface="Times New Roman" pitchFamily="18" charset="0"/>
                <a:cs typeface="Arial" pitchFamily="34" charset="0"/>
              </a:rPr>
              <a:t>pd</a:t>
            </a:r>
            <a:r>
              <a:rPr kumimoji="0" lang="en-US" sz="2000" b="0" i="0" u="none" strike="noStrike" cap="none" normalizeH="0" baseline="0" dirty="0" smtClean="0" bmk="">
                <a:ln>
                  <a:noFill/>
                </a:ln>
                <a:solidFill>
                  <a:schemeClr val="tx1"/>
                </a:solidFill>
                <a:effectLst/>
                <a:latin typeface="Arial" pitchFamily="34" charset="0"/>
                <a:ea typeface="Times New Roman" pitchFamily="18" charset="0"/>
                <a:cs typeface="Arial" pitchFamily="34" charset="0"/>
              </a:rPr>
              <a:t>) trajectory for </a:t>
            </a:r>
            <a:r>
              <a:rPr kumimoji="0" lang="en-US" sz="2000" b="0" i="0" u="none" strike="noStrike" cap="none" normalizeH="0" baseline="0" dirty="0" err="1" smtClean="0" bmk="">
                <a:ln>
                  <a:noFill/>
                </a:ln>
                <a:solidFill>
                  <a:schemeClr val="tx1"/>
                </a:solidFill>
                <a:effectLst/>
                <a:latin typeface="Arial" pitchFamily="34" charset="0"/>
                <a:ea typeface="Times New Roman" pitchFamily="18" charset="0"/>
                <a:cs typeface="Arial" pitchFamily="34" charset="0"/>
              </a:rPr>
              <a:t>cis</a:t>
            </a:r>
            <a:r>
              <a:rPr kumimoji="0" lang="en-US" sz="2000" b="0" i="0" u="none" strike="noStrike" cap="none" normalizeH="0" baseline="0" dirty="0" smtClean="0" bmk="">
                <a:ln>
                  <a:noFill/>
                </a:ln>
                <a:solidFill>
                  <a:schemeClr val="tx1"/>
                </a:solidFill>
                <a:effectLst/>
                <a:latin typeface="Arial" pitchFamily="34" charset="0"/>
                <a:ea typeface="Times New Roman" pitchFamily="18" charset="0"/>
                <a:cs typeface="Arial" pitchFamily="34" charset="0"/>
              </a:rPr>
              <a:t>- conformer of formic acid and b) the corresponding </a:t>
            </a:r>
            <a:r>
              <a:rPr kumimoji="0" lang="en-US" sz="2000" b="0" i="0" u="none" strike="noStrike" cap="none" normalizeH="0" baseline="0" dirty="0" err="1" smtClean="0" bmk="">
                <a:ln>
                  <a:noFill/>
                </a:ln>
                <a:solidFill>
                  <a:schemeClr val="tx1"/>
                </a:solidFill>
                <a:effectLst/>
                <a:latin typeface="Arial" pitchFamily="34" charset="0"/>
                <a:ea typeface="Times New Roman" pitchFamily="18" charset="0"/>
                <a:cs typeface="Arial" pitchFamily="34" charset="0"/>
              </a:rPr>
              <a:t>pVDOS</a:t>
            </a:r>
            <a:r>
              <a:rPr kumimoji="0" lang="en-US" sz="2000" b="0" i="0" u="none" strike="noStrike" cap="none" normalizeH="0" baseline="0" dirty="0" smtClean="0" bmk="">
                <a:ln>
                  <a:noFill/>
                </a:ln>
                <a:solidFill>
                  <a:schemeClr val="tx1"/>
                </a:solidFill>
                <a:effectLst/>
                <a:latin typeface="Arial" pitchFamily="34" charset="0"/>
                <a:ea typeface="Times New Roman" pitchFamily="18" charset="0"/>
                <a:cs typeface="Arial" pitchFamily="34" charset="0"/>
              </a:rPr>
              <a:t> computed by sequential Fourier transformation of </a:t>
            </a:r>
            <a:r>
              <a:rPr kumimoji="0" lang="en-US" sz="2000" b="0" i="1" u="none" strike="noStrike" cap="none" normalizeH="0" baseline="0" dirty="0" smtClean="0" bmk="">
                <a:ln>
                  <a:noFill/>
                </a:ln>
                <a:solidFill>
                  <a:schemeClr val="tx1"/>
                </a:solidFill>
                <a:effectLst/>
                <a:latin typeface="Arial" pitchFamily="34" charset="0"/>
                <a:ea typeface="Times New Roman" pitchFamily="18" charset="0"/>
                <a:cs typeface="Arial" pitchFamily="34" charset="0"/>
              </a:rPr>
              <a:t>C</a:t>
            </a:r>
            <a:r>
              <a:rPr kumimoji="0" lang="en-US" sz="2000" b="0" i="0" u="none" strike="noStrike" cap="none" normalizeH="0" baseline="0" dirty="0" smtClean="0" bmk="">
                <a:ln>
                  <a:noFill/>
                </a:ln>
                <a:solidFill>
                  <a:schemeClr val="tx1"/>
                </a:solidFill>
                <a:effectLst/>
                <a:latin typeface="Arial" pitchFamily="34" charset="0"/>
                <a:ea typeface="Times New Roman" pitchFamily="18" charset="0"/>
                <a:cs typeface="Arial" pitchFamily="34" charset="0"/>
              </a:rPr>
              <a:t>(</a:t>
            </a:r>
            <a:r>
              <a:rPr kumimoji="0" lang="en-US" sz="2000" b="0" i="1" u="none" strike="noStrike" cap="none" normalizeH="0" baseline="0" dirty="0" smtClean="0" bmk="">
                <a:ln>
                  <a:noFill/>
                </a:ln>
                <a:solidFill>
                  <a:schemeClr val="tx1"/>
                </a:solidFill>
                <a:effectLst/>
                <a:latin typeface="Arial" pitchFamily="34" charset="0"/>
                <a:ea typeface="Times New Roman" pitchFamily="18" charset="0"/>
                <a:cs typeface="Arial" pitchFamily="34" charset="0"/>
              </a:rPr>
              <a:t>t</a:t>
            </a:r>
            <a:r>
              <a:rPr kumimoji="0" lang="en-US" sz="2000" b="0" i="0" u="none" strike="noStrike" cap="none" normalizeH="0" baseline="0" dirty="0" smtClean="0" bmk="">
                <a:ln>
                  <a:noFill/>
                </a:ln>
                <a:solidFill>
                  <a:schemeClr val="tx1"/>
                </a:solidFill>
                <a:effectLst/>
                <a:latin typeface="Arial" pitchFamily="34" charset="0"/>
                <a:ea typeface="Times New Roman" pitchFamily="18" charset="0"/>
                <a:cs typeface="Arial" pitchFamily="34" charset="0"/>
              </a:rPr>
              <a:t>).</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7"/>
          <p:cNvPicPr>
            <a:picLocks noChangeAspect="1" noChangeArrowheads="1"/>
          </p:cNvPicPr>
          <p:nvPr/>
        </p:nvPicPr>
        <p:blipFill>
          <a:blip r:embed="rId2" cstate="print"/>
          <a:srcRect l="7797" t="2106" r="6683" b="7721"/>
          <a:stretch>
            <a:fillRect/>
          </a:stretch>
        </p:blipFill>
        <p:spPr bwMode="auto">
          <a:xfrm>
            <a:off x="225497" y="692696"/>
            <a:ext cx="4048599" cy="3384376"/>
          </a:xfrm>
          <a:prstGeom prst="rect">
            <a:avLst/>
          </a:prstGeom>
          <a:noFill/>
        </p:spPr>
      </p:pic>
      <p:pic>
        <p:nvPicPr>
          <p:cNvPr id="87041" name="Picture 8"/>
          <p:cNvPicPr>
            <a:picLocks noChangeAspect="1" noChangeArrowheads="1"/>
          </p:cNvPicPr>
          <p:nvPr/>
        </p:nvPicPr>
        <p:blipFill>
          <a:blip r:embed="rId3" cstate="print"/>
          <a:srcRect l="12560" t="4568" r="8971" b="12181"/>
          <a:stretch>
            <a:fillRect/>
          </a:stretch>
        </p:blipFill>
        <p:spPr bwMode="auto">
          <a:xfrm>
            <a:off x="4716016" y="692696"/>
            <a:ext cx="3881310" cy="3240360"/>
          </a:xfrm>
          <a:prstGeom prst="rect">
            <a:avLst/>
          </a:prstGeom>
          <a:noFill/>
        </p:spPr>
      </p:pic>
      <p:sp>
        <p:nvSpPr>
          <p:cNvPr id="87043"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4" name="Rectangle 4"/>
          <p:cNvSpPr>
            <a:spLocks noChangeArrowheads="1"/>
          </p:cNvSpPr>
          <p:nvPr/>
        </p:nvSpPr>
        <p:spPr bwMode="auto">
          <a:xfrm>
            <a:off x="0" y="2495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7045" name="Rectangle 5"/>
          <p:cNvSpPr>
            <a:spLocks noChangeArrowheads="1"/>
          </p:cNvSpPr>
          <p:nvPr/>
        </p:nvSpPr>
        <p:spPr bwMode="auto">
          <a:xfrm>
            <a:off x="683568" y="4086944"/>
            <a:ext cx="792088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					b)</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lang="en-US" sz="2000" dirty="0" smtClean="0">
              <a:latin typeface="Arial" pitchFamily="34" charset="0"/>
              <a:ea typeface="Times New Roman" pitchFamily="18"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 The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pACF</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for the O-H stretching coordinate time derivative computed from BOMD/MP2/6-311++G(3</a:t>
            </a:r>
            <a:r>
              <a:rPr kumimoji="0" lang="en-US"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df</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,3</a:t>
            </a:r>
            <a:r>
              <a:rPr kumimoji="0" lang="en-US"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pd</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trajectory for trans- conformer of formic acid and b) the corresponding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pVDOS</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computed by sequential Fourier transformation of </a:t>
            </a:r>
            <a:r>
              <a:rPr kumimoji="0" lang="en-US"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en-US"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395535" y="2132857"/>
          <a:ext cx="8280921" cy="3744418"/>
        </p:xfrm>
        <a:graphic>
          <a:graphicData uri="http://schemas.openxmlformats.org/drawingml/2006/table">
            <a:tbl>
              <a:tblPr/>
              <a:tblGrid>
                <a:gridCol w="2760307"/>
                <a:gridCol w="2760307"/>
                <a:gridCol w="2760307"/>
              </a:tblGrid>
              <a:tr h="518458">
                <a:tc>
                  <a:txBody>
                    <a:bodyPr/>
                    <a:lstStyle/>
                    <a:p>
                      <a:pPr algn="ctr">
                        <a:spcBef>
                          <a:spcPts val="100"/>
                        </a:spcBef>
                        <a:spcAft>
                          <a:spcPts val="100"/>
                        </a:spcAft>
                      </a:pPr>
                      <a:endParaRPr lang="en-US" sz="2400" dirty="0">
                        <a:latin typeface="Times New Roman"/>
                        <a:ea typeface="Times New Roman"/>
                        <a:cs typeface="Times New Roman"/>
                      </a:endParaRPr>
                    </a:p>
                  </a:txBody>
                  <a:tcPr marL="28575" marR="28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Bef>
                          <a:spcPts val="100"/>
                        </a:spcBef>
                        <a:spcAft>
                          <a:spcPts val="100"/>
                        </a:spcAft>
                      </a:pPr>
                      <a:r>
                        <a:rPr lang="en-US" sz="2400" dirty="0">
                          <a:latin typeface="Times New Roman"/>
                          <a:ea typeface="Times New Roman"/>
                          <a:cs typeface="Times New Roman"/>
                        </a:rPr>
                        <a:t>Exp.</a:t>
                      </a:r>
                    </a:p>
                  </a:txBody>
                  <a:tcPr marL="28575" marR="28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Bef>
                          <a:spcPts val="100"/>
                        </a:spcBef>
                        <a:spcAft>
                          <a:spcPts val="100"/>
                        </a:spcAft>
                      </a:pPr>
                      <a:r>
                        <a:rPr lang="en-US" sz="2400">
                          <a:latin typeface="Times New Roman"/>
                          <a:ea typeface="Times New Roman"/>
                          <a:cs typeface="Times New Roman"/>
                        </a:rPr>
                        <a:t>BOMD-MP2</a:t>
                      </a:r>
                    </a:p>
                  </a:txBody>
                  <a:tcPr marL="28575" marR="28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8458">
                <a:tc>
                  <a:txBody>
                    <a:bodyPr/>
                    <a:lstStyle/>
                    <a:p>
                      <a:pPr algn="r">
                        <a:spcBef>
                          <a:spcPts val="100"/>
                        </a:spcBef>
                        <a:spcAft>
                          <a:spcPts val="100"/>
                        </a:spcAft>
                      </a:pPr>
                      <a:r>
                        <a:rPr lang="en-US" sz="2400">
                          <a:latin typeface="Times New Roman"/>
                          <a:ea typeface="Times New Roman"/>
                          <a:cs typeface="Times New Roman"/>
                        </a:rPr>
                        <a:t>cis</a:t>
                      </a:r>
                    </a:p>
                  </a:txBody>
                  <a:tcPr marL="28575" marR="28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spcBef>
                          <a:spcPts val="100"/>
                        </a:spcBef>
                        <a:spcAft>
                          <a:spcPts val="100"/>
                        </a:spcAft>
                      </a:pPr>
                      <a:endParaRPr lang="en-US" sz="2400">
                        <a:latin typeface="Times New Roman"/>
                        <a:ea typeface="Times New Roman"/>
                        <a:cs typeface="Times New Roman"/>
                      </a:endParaRPr>
                    </a:p>
                  </a:txBody>
                  <a:tcPr marL="28575" marR="28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spcBef>
                          <a:spcPts val="100"/>
                        </a:spcBef>
                        <a:spcAft>
                          <a:spcPts val="100"/>
                        </a:spcAft>
                      </a:pPr>
                      <a:endParaRPr lang="en-US" sz="2400" dirty="0">
                        <a:latin typeface="Times New Roman"/>
                        <a:ea typeface="Times New Roman"/>
                        <a:cs typeface="Times New Roman"/>
                      </a:endParaRPr>
                    </a:p>
                  </a:txBody>
                  <a:tcPr marL="28575" marR="28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518458">
                <a:tc>
                  <a:txBody>
                    <a:bodyPr/>
                    <a:lstStyle/>
                    <a:p>
                      <a:pPr algn="r">
                        <a:spcBef>
                          <a:spcPts val="100"/>
                        </a:spcBef>
                        <a:spcAft>
                          <a:spcPts val="100"/>
                        </a:spcAft>
                      </a:pPr>
                      <a:r>
                        <a:rPr lang="en-US" sz="2400" i="1">
                          <a:latin typeface="Times New Roman"/>
                          <a:ea typeface="Times New Roman"/>
                          <a:cs typeface="Times New Roman"/>
                        </a:rPr>
                        <a:t>v</a:t>
                      </a:r>
                      <a:r>
                        <a:rPr lang="en-US" sz="2400">
                          <a:latin typeface="Times New Roman"/>
                          <a:ea typeface="Times New Roman"/>
                          <a:cs typeface="Times New Roman"/>
                        </a:rPr>
                        <a:t>(O-H) / cm</a:t>
                      </a:r>
                      <a:r>
                        <a:rPr lang="en-US" sz="2400" baseline="30000">
                          <a:latin typeface="Times New Roman"/>
                          <a:ea typeface="Times New Roman"/>
                          <a:cs typeface="Times New Roman"/>
                        </a:rPr>
                        <a:t>-1</a:t>
                      </a:r>
                      <a:r>
                        <a:rPr lang="en-US" sz="2400">
                          <a:latin typeface="Times New Roman"/>
                          <a:ea typeface="Times New Roman"/>
                          <a:cs typeface="Times New Roman"/>
                        </a:rPr>
                        <a:t> </a:t>
                      </a:r>
                    </a:p>
                  </a:txBody>
                  <a:tcPr marL="28575" marR="28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Bef>
                          <a:spcPts val="100"/>
                        </a:spcBef>
                        <a:spcAft>
                          <a:spcPts val="100"/>
                        </a:spcAft>
                      </a:pPr>
                      <a:r>
                        <a:rPr lang="en-US" sz="2400">
                          <a:latin typeface="Times New Roman"/>
                          <a:ea typeface="Times New Roman"/>
                          <a:cs typeface="Times New Roman"/>
                        </a:rPr>
                        <a:t>3618.0</a:t>
                      </a:r>
                    </a:p>
                  </a:txBody>
                  <a:tcPr marL="28575" marR="28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Bef>
                          <a:spcPts val="100"/>
                        </a:spcBef>
                        <a:spcAft>
                          <a:spcPts val="100"/>
                        </a:spcAft>
                      </a:pPr>
                      <a:r>
                        <a:rPr lang="en-US" sz="2400" dirty="0">
                          <a:latin typeface="Times New Roman"/>
                          <a:ea typeface="Times New Roman"/>
                          <a:cs typeface="Times New Roman"/>
                        </a:rPr>
                        <a:t>3732</a:t>
                      </a:r>
                    </a:p>
                  </a:txBody>
                  <a:tcPr marL="28575" marR="28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518458">
                <a:tc>
                  <a:txBody>
                    <a:bodyPr/>
                    <a:lstStyle/>
                    <a:p>
                      <a:pPr algn="r">
                        <a:spcBef>
                          <a:spcPts val="100"/>
                        </a:spcBef>
                        <a:spcAft>
                          <a:spcPts val="100"/>
                        </a:spcAft>
                      </a:pPr>
                      <a:r>
                        <a:rPr lang="en-US" sz="2400">
                          <a:latin typeface="Times New Roman"/>
                          <a:ea typeface="Times New Roman"/>
                          <a:cs typeface="Times New Roman"/>
                        </a:rPr>
                        <a:t>trans</a:t>
                      </a:r>
                    </a:p>
                  </a:txBody>
                  <a:tcPr marL="28575" marR="28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Bef>
                          <a:spcPts val="100"/>
                        </a:spcBef>
                        <a:spcAft>
                          <a:spcPts val="100"/>
                        </a:spcAft>
                      </a:pPr>
                      <a:endParaRPr lang="en-US" sz="2400">
                        <a:latin typeface="Times New Roman"/>
                        <a:ea typeface="Times New Roman"/>
                        <a:cs typeface="Times New Roman"/>
                      </a:endParaRPr>
                    </a:p>
                  </a:txBody>
                  <a:tcPr marL="28575" marR="28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Bef>
                          <a:spcPts val="100"/>
                        </a:spcBef>
                        <a:spcAft>
                          <a:spcPts val="100"/>
                        </a:spcAft>
                      </a:pPr>
                      <a:endParaRPr lang="en-US" sz="2400" dirty="0">
                        <a:latin typeface="Times New Roman"/>
                        <a:ea typeface="Times New Roman"/>
                        <a:cs typeface="Times New Roman"/>
                      </a:endParaRPr>
                    </a:p>
                  </a:txBody>
                  <a:tcPr marL="28575" marR="28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518458">
                <a:tc>
                  <a:txBody>
                    <a:bodyPr/>
                    <a:lstStyle/>
                    <a:p>
                      <a:pPr algn="r">
                        <a:spcBef>
                          <a:spcPts val="100"/>
                        </a:spcBef>
                        <a:spcAft>
                          <a:spcPts val="100"/>
                        </a:spcAft>
                      </a:pPr>
                      <a:r>
                        <a:rPr lang="en-US" sz="2400" i="1">
                          <a:latin typeface="Times New Roman"/>
                          <a:ea typeface="Times New Roman"/>
                          <a:cs typeface="Times New Roman"/>
                        </a:rPr>
                        <a:t>v</a:t>
                      </a:r>
                      <a:r>
                        <a:rPr lang="en-US" sz="2400">
                          <a:latin typeface="Times New Roman"/>
                          <a:ea typeface="Times New Roman"/>
                          <a:cs typeface="Times New Roman"/>
                        </a:rPr>
                        <a:t>(O-H) / cm</a:t>
                      </a:r>
                      <a:r>
                        <a:rPr lang="en-US" sz="2400" baseline="30000">
                          <a:latin typeface="Times New Roman"/>
                          <a:ea typeface="Times New Roman"/>
                          <a:cs typeface="Times New Roman"/>
                        </a:rPr>
                        <a:t>-1</a:t>
                      </a:r>
                      <a:r>
                        <a:rPr lang="en-US" sz="2400">
                          <a:latin typeface="Times New Roman"/>
                          <a:ea typeface="Times New Roman"/>
                          <a:cs typeface="Times New Roman"/>
                        </a:rPr>
                        <a:t> </a:t>
                      </a:r>
                    </a:p>
                  </a:txBody>
                  <a:tcPr marL="28575" marR="28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Bef>
                          <a:spcPts val="100"/>
                        </a:spcBef>
                        <a:spcAft>
                          <a:spcPts val="100"/>
                        </a:spcAft>
                      </a:pPr>
                      <a:r>
                        <a:rPr lang="en-US" sz="2400">
                          <a:latin typeface="Times New Roman"/>
                          <a:ea typeface="Times New Roman"/>
                          <a:cs typeface="Times New Roman"/>
                        </a:rPr>
                        <a:t>3550.5</a:t>
                      </a:r>
                    </a:p>
                  </a:txBody>
                  <a:tcPr marL="28575" marR="28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Bef>
                          <a:spcPts val="100"/>
                        </a:spcBef>
                        <a:spcAft>
                          <a:spcPts val="100"/>
                        </a:spcAft>
                      </a:pPr>
                      <a:r>
                        <a:rPr lang="en-US" sz="2400" dirty="0">
                          <a:latin typeface="Times New Roman"/>
                          <a:ea typeface="Times New Roman"/>
                          <a:cs typeface="Times New Roman"/>
                        </a:rPr>
                        <a:t>3644</a:t>
                      </a:r>
                    </a:p>
                  </a:txBody>
                  <a:tcPr marL="28575" marR="28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633670">
                <a:tc>
                  <a:txBody>
                    <a:bodyPr/>
                    <a:lstStyle/>
                    <a:p>
                      <a:pPr algn="r">
                        <a:spcBef>
                          <a:spcPts val="100"/>
                        </a:spcBef>
                        <a:spcAft>
                          <a:spcPts val="100"/>
                        </a:spcAft>
                      </a:pPr>
                      <a:endParaRPr lang="en-US" sz="2400">
                        <a:latin typeface="Times New Roman"/>
                        <a:ea typeface="Times New Roman"/>
                        <a:cs typeface="Times New Roman"/>
                      </a:endParaRPr>
                    </a:p>
                  </a:txBody>
                  <a:tcPr marL="28575" marR="28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Bef>
                          <a:spcPts val="100"/>
                        </a:spcBef>
                        <a:spcAft>
                          <a:spcPts val="100"/>
                        </a:spcAft>
                      </a:pPr>
                      <a:endParaRPr lang="en-US" sz="2400">
                        <a:latin typeface="Times New Roman"/>
                        <a:ea typeface="Times New Roman"/>
                        <a:cs typeface="Times New Roman"/>
                      </a:endParaRPr>
                    </a:p>
                  </a:txBody>
                  <a:tcPr marL="28575" marR="28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Bef>
                          <a:spcPts val="100"/>
                        </a:spcBef>
                        <a:spcAft>
                          <a:spcPts val="100"/>
                        </a:spcAft>
                      </a:pPr>
                      <a:endParaRPr lang="en-US" sz="2400" dirty="0">
                        <a:latin typeface="Times New Roman"/>
                        <a:ea typeface="Times New Roman"/>
                        <a:cs typeface="Times New Roman"/>
                      </a:endParaRPr>
                    </a:p>
                  </a:txBody>
                  <a:tcPr marL="28575" marR="28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518458">
                <a:tc>
                  <a:txBody>
                    <a:bodyPr/>
                    <a:lstStyle/>
                    <a:p>
                      <a:pPr algn="r">
                        <a:spcBef>
                          <a:spcPts val="100"/>
                        </a:spcBef>
                        <a:spcAft>
                          <a:spcPts val="100"/>
                        </a:spcAft>
                      </a:pPr>
                      <a:r>
                        <a:rPr lang="en-US" sz="2400">
                          <a:latin typeface="Times New Roman"/>
                          <a:ea typeface="Times New Roman"/>
                          <a:cs typeface="Times New Roman"/>
                        </a:rPr>
                        <a:t>Δ</a:t>
                      </a:r>
                      <a:r>
                        <a:rPr lang="en-US" sz="2400" i="1">
                          <a:latin typeface="Times New Roman"/>
                          <a:ea typeface="Times New Roman"/>
                          <a:cs typeface="Times New Roman"/>
                        </a:rPr>
                        <a:t>v</a:t>
                      </a:r>
                      <a:r>
                        <a:rPr lang="en-US" sz="2400">
                          <a:latin typeface="Times New Roman"/>
                          <a:ea typeface="Times New Roman"/>
                          <a:cs typeface="Times New Roman"/>
                        </a:rPr>
                        <a:t>(O-H)</a:t>
                      </a:r>
                      <a:r>
                        <a:rPr lang="en-US" sz="2400" baseline="-25000">
                          <a:latin typeface="Times New Roman"/>
                          <a:ea typeface="Times New Roman"/>
                          <a:cs typeface="Times New Roman"/>
                        </a:rPr>
                        <a:t>cis-trans</a:t>
                      </a:r>
                      <a:r>
                        <a:rPr lang="en-US" sz="2400">
                          <a:latin typeface="Times New Roman"/>
                          <a:ea typeface="Times New Roman"/>
                          <a:cs typeface="Times New Roman"/>
                        </a:rPr>
                        <a:t> / cm</a:t>
                      </a:r>
                      <a:r>
                        <a:rPr lang="en-US" sz="2400" baseline="30000">
                          <a:latin typeface="Times New Roman"/>
                          <a:ea typeface="Times New Roman"/>
                          <a:cs typeface="Times New Roman"/>
                        </a:rPr>
                        <a:t>-1</a:t>
                      </a:r>
                      <a:endParaRPr lang="en-US" sz="2400">
                        <a:latin typeface="Times New Roman"/>
                        <a:ea typeface="Times New Roman"/>
                        <a:cs typeface="Times New Roman"/>
                      </a:endParaRPr>
                    </a:p>
                  </a:txBody>
                  <a:tcPr marL="28575" marR="28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spcBef>
                          <a:spcPts val="100"/>
                        </a:spcBef>
                        <a:spcAft>
                          <a:spcPts val="100"/>
                        </a:spcAft>
                      </a:pPr>
                      <a:r>
                        <a:rPr lang="en-US" sz="2400">
                          <a:latin typeface="Times New Roman"/>
                          <a:ea typeface="Times New Roman"/>
                          <a:cs typeface="Times New Roman"/>
                        </a:rPr>
                        <a:t>67.5</a:t>
                      </a:r>
                    </a:p>
                  </a:txBody>
                  <a:tcPr marL="28575" marR="28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spcBef>
                          <a:spcPts val="100"/>
                        </a:spcBef>
                        <a:spcAft>
                          <a:spcPts val="100"/>
                        </a:spcAft>
                      </a:pPr>
                      <a:r>
                        <a:rPr lang="en-US" sz="2400" dirty="0">
                          <a:latin typeface="Times New Roman"/>
                          <a:ea typeface="Times New Roman"/>
                          <a:cs typeface="Times New Roman"/>
                        </a:rPr>
                        <a:t>88</a:t>
                      </a:r>
                    </a:p>
                  </a:txBody>
                  <a:tcPr marL="28575" marR="28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
        <p:nvSpPr>
          <p:cNvPr id="88065" name="Rectangle 1"/>
          <p:cNvSpPr>
            <a:spLocks noChangeArrowheads="1"/>
          </p:cNvSpPr>
          <p:nvPr/>
        </p:nvSpPr>
        <p:spPr bwMode="auto">
          <a:xfrm>
            <a:off x="395536" y="704310"/>
            <a:ext cx="8280920"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theoretically computed values of the O-H stretching frequencies in the case of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cis</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and trans- conformers of free (gas-phase) formic acid by the “dynamic” approach, together with the corresponding experimental data</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404664"/>
            <a:ext cx="8229600" cy="2857520"/>
          </a:xfrm>
        </p:spPr>
        <p:txBody>
          <a:bodyPr>
            <a:normAutofit/>
          </a:bodyPr>
          <a:lstStyle/>
          <a:p>
            <a:pPr>
              <a:buNone/>
            </a:pPr>
            <a:endParaRPr lang="en-US" dirty="0" smtClean="0">
              <a:solidFill>
                <a:srgbClr val="FF0000"/>
              </a:solidFill>
            </a:endParaRPr>
          </a:p>
          <a:p>
            <a:pPr algn="ctr">
              <a:buNone/>
            </a:pPr>
            <a:r>
              <a:rPr lang="en-US" sz="3500" dirty="0" smtClean="0"/>
              <a:t>THANK YOU FOR YOUR ATTENTION</a:t>
            </a:r>
            <a:endParaRPr lang="mk-MK" sz="3500" dirty="0"/>
          </a:p>
        </p:txBody>
      </p:sp>
      <p:pic>
        <p:nvPicPr>
          <p:cNvPr id="4" name="Picture 3" descr="home_watervapor.jpg"/>
          <p:cNvPicPr>
            <a:picLocks noChangeAspect="1"/>
          </p:cNvPicPr>
          <p:nvPr/>
        </p:nvPicPr>
        <p:blipFill>
          <a:blip r:embed="rId2" cstate="print"/>
          <a:stretch>
            <a:fillRect/>
          </a:stretch>
        </p:blipFill>
        <p:spPr>
          <a:xfrm>
            <a:off x="1043608" y="2132856"/>
            <a:ext cx="3168352" cy="3168352"/>
          </a:xfrm>
          <a:prstGeom prst="rect">
            <a:avLst/>
          </a:prstGeom>
        </p:spPr>
      </p:pic>
      <p:pic>
        <p:nvPicPr>
          <p:cNvPr id="6" name="Picture 5" descr="IGAC-logo.jpg"/>
          <p:cNvPicPr>
            <a:picLocks noChangeAspect="1"/>
          </p:cNvPicPr>
          <p:nvPr/>
        </p:nvPicPr>
        <p:blipFill>
          <a:blip r:embed="rId3" cstate="print"/>
          <a:stretch>
            <a:fillRect/>
          </a:stretch>
        </p:blipFill>
        <p:spPr>
          <a:xfrm>
            <a:off x="5940152" y="1916832"/>
            <a:ext cx="2133600" cy="2143125"/>
          </a:xfrm>
          <a:prstGeom prst="rect">
            <a:avLst/>
          </a:prstGeom>
        </p:spPr>
      </p:pic>
      <p:pic>
        <p:nvPicPr>
          <p:cNvPr id="7" name="Picture 6" descr="SPARC-LogoHorizontal.jpg"/>
          <p:cNvPicPr>
            <a:picLocks noChangeAspect="1"/>
          </p:cNvPicPr>
          <p:nvPr/>
        </p:nvPicPr>
        <p:blipFill>
          <a:blip r:embed="rId4" cstate="print"/>
          <a:stretch>
            <a:fillRect/>
          </a:stretch>
        </p:blipFill>
        <p:spPr>
          <a:xfrm>
            <a:off x="4932040" y="4365104"/>
            <a:ext cx="3897600" cy="1729987"/>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8305800" cy="1143000"/>
          </a:xfrm>
        </p:spPr>
        <p:txBody>
          <a:bodyPr/>
          <a:lstStyle/>
          <a:p>
            <a:r>
              <a:rPr lang="en-US" dirty="0" smtClean="0"/>
              <a:t>But still…</a:t>
            </a:r>
            <a:endParaRPr lang="en-US" dirty="0"/>
          </a:p>
        </p:txBody>
      </p:sp>
      <p:pic>
        <p:nvPicPr>
          <p:cNvPr id="4" name="Picture 3" descr="jp-2016-03447h_0004.gif"/>
          <p:cNvPicPr>
            <a:picLocks noChangeAspect="1"/>
          </p:cNvPicPr>
          <p:nvPr/>
        </p:nvPicPr>
        <p:blipFill>
          <a:blip r:embed="rId2" cstate="print"/>
          <a:stretch>
            <a:fillRect/>
          </a:stretch>
        </p:blipFill>
        <p:spPr>
          <a:xfrm>
            <a:off x="323528" y="1628800"/>
            <a:ext cx="4295775" cy="4762500"/>
          </a:xfrm>
          <a:prstGeom prst="rect">
            <a:avLst/>
          </a:prstGeom>
        </p:spPr>
      </p:pic>
      <p:sp>
        <p:nvSpPr>
          <p:cNvPr id="5" name="Title 1"/>
          <p:cNvSpPr txBox="1">
            <a:spLocks/>
          </p:cNvSpPr>
          <p:nvPr/>
        </p:nvSpPr>
        <p:spPr>
          <a:xfrm>
            <a:off x="4716016" y="260648"/>
            <a:ext cx="4104456" cy="1143000"/>
          </a:xfrm>
          <a:prstGeom prst="rect">
            <a:avLst/>
          </a:prstGeom>
        </p:spPr>
        <p:txBody>
          <a:bodyPr vert="horz" lIns="0" tIns="45720" rIns="0" bIns="0" anchor="b">
            <a:normAutofit fontScale="85000" lnSpcReduction="20000"/>
            <a:scene3d>
              <a:camera prst="orthographicFront"/>
              <a:lightRig rig="freezing" dir="t">
                <a:rot lat="0" lon="0" rev="5640000"/>
              </a:lightRig>
            </a:scene3d>
            <a:sp3d prstMaterial="flat">
              <a:contourClr>
                <a:schemeClr val="tx2"/>
              </a:contourClr>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0" i="0" u="none" strike="noStrike" kern="1200" cap="none" spc="0" normalizeH="0" baseline="0" noProof="0" dirty="0" smtClean="0">
                <a:ln>
                  <a:noFill/>
                </a:ln>
                <a:solidFill>
                  <a:schemeClr val="tx2"/>
                </a:solidFill>
                <a:effectLst/>
                <a:uLnTx/>
                <a:uFillTx/>
                <a:latin typeface="+mj-lt"/>
                <a:ea typeface="+mj-ea"/>
                <a:cs typeface="+mj-cs"/>
              </a:rPr>
              <a:t>Very good experiment</a:t>
            </a:r>
            <a:endParaRPr kumimoji="0" lang="en-US" sz="5000" b="0" i="0" u="none" strike="noStrike" kern="1200" cap="none" spc="0" normalizeH="0" baseline="0" noProof="0" dirty="0">
              <a:ln>
                <a:noFill/>
              </a:ln>
              <a:solidFill>
                <a:schemeClr val="tx2"/>
              </a:solidFill>
              <a:effectLst/>
              <a:uLnTx/>
              <a:uFillTx/>
              <a:latin typeface="+mj-lt"/>
              <a:ea typeface="+mj-ea"/>
              <a:cs typeface="+mj-cs"/>
            </a:endParaRPr>
          </a:p>
        </p:txBody>
      </p:sp>
      <p:sp>
        <p:nvSpPr>
          <p:cNvPr id="6" name="Title 1"/>
          <p:cNvSpPr txBox="1">
            <a:spLocks/>
          </p:cNvSpPr>
          <p:nvPr/>
        </p:nvSpPr>
        <p:spPr>
          <a:xfrm>
            <a:off x="4788024" y="1772816"/>
            <a:ext cx="4104456" cy="4176464"/>
          </a:xfrm>
          <a:prstGeom prst="rect">
            <a:avLst/>
          </a:prstGeom>
        </p:spPr>
        <p:txBody>
          <a:bodyPr vert="horz" lIns="0" tIns="45720" rIns="0" bIns="0" anchor="b">
            <a:normAutofit fontScale="70000" lnSpcReduction="20000"/>
            <a:scene3d>
              <a:camera prst="orthographicFront"/>
              <a:lightRig rig="freezing" dir="t">
                <a:rot lat="0" lon="0" rev="5640000"/>
              </a:lightRig>
            </a:scene3d>
            <a:sp3d prstMaterial="flat">
              <a:contourClr>
                <a:schemeClr val="tx2"/>
              </a:contourClr>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0" i="0" u="none" strike="noStrike" kern="1200" cap="none" spc="0" normalizeH="0" baseline="0" noProof="0" dirty="0" smtClean="0">
                <a:ln>
                  <a:noFill/>
                </a:ln>
                <a:solidFill>
                  <a:schemeClr val="tx2"/>
                </a:solidFill>
                <a:effectLst/>
                <a:uLnTx/>
                <a:uFillTx/>
                <a:latin typeface="+mj-lt"/>
                <a:ea typeface="+mj-ea"/>
                <a:cs typeface="+mj-cs"/>
              </a:rPr>
              <a:t>Routine</a:t>
            </a:r>
            <a:r>
              <a:rPr kumimoji="0" lang="en-US" sz="5000" b="0" i="0" u="none" strike="noStrike" kern="1200" cap="none" spc="0" normalizeH="0" noProof="0" dirty="0" smtClean="0">
                <a:ln>
                  <a:noFill/>
                </a:ln>
                <a:solidFill>
                  <a:schemeClr val="tx2"/>
                </a:solidFill>
                <a:effectLst/>
                <a:uLnTx/>
                <a:uFillTx/>
                <a:latin typeface="+mj-lt"/>
                <a:ea typeface="+mj-ea"/>
                <a:cs typeface="+mj-cs"/>
              </a:rPr>
              <a:t> computations: PES-based, DFT level with widely used combination of </a:t>
            </a:r>
            <a:r>
              <a:rPr kumimoji="0" lang="en-US" sz="5000" b="0" i="0" u="none" strike="noStrike" kern="1200" cap="none" spc="0" normalizeH="0" noProof="0" dirty="0" err="1" smtClean="0">
                <a:ln>
                  <a:noFill/>
                </a:ln>
                <a:solidFill>
                  <a:schemeClr val="tx2"/>
                </a:solidFill>
                <a:effectLst/>
                <a:uLnTx/>
                <a:uFillTx/>
                <a:latin typeface="+mj-lt"/>
                <a:ea typeface="+mj-ea"/>
                <a:cs typeface="+mj-cs"/>
              </a:rPr>
              <a:t>functionals</a:t>
            </a:r>
            <a:r>
              <a:rPr kumimoji="0" lang="en-US" sz="5000" b="0" i="0" u="none" strike="noStrike" kern="1200" cap="none" spc="0" normalizeH="0" noProof="0" dirty="0" smtClean="0">
                <a:ln>
                  <a:noFill/>
                </a:ln>
                <a:solidFill>
                  <a:schemeClr val="tx2"/>
                </a:solidFill>
                <a:effectLst/>
                <a:uLnTx/>
                <a:uFillTx/>
                <a:latin typeface="+mj-lt"/>
                <a:ea typeface="+mj-ea"/>
                <a:cs typeface="+mj-cs"/>
              </a:rPr>
              <a:t>, harmonic approximation </a:t>
            </a:r>
            <a:r>
              <a:rPr kumimoji="0" lang="en-US" sz="5000" b="0" i="0" u="none" strike="noStrike" kern="1200" cap="none" spc="0" normalizeH="0" noProof="0" dirty="0" smtClean="0">
                <a:ln>
                  <a:noFill/>
                </a:ln>
                <a:solidFill>
                  <a:schemeClr val="tx2"/>
                </a:solidFill>
                <a:effectLst/>
                <a:uLnTx/>
                <a:uFillTx/>
                <a:latin typeface="+mj-lt"/>
                <a:ea typeface="+mj-ea"/>
                <a:cs typeface="+mj-cs"/>
                <a:sym typeface="Symbol"/>
              </a:rPr>
              <a:t> excellent </a:t>
            </a:r>
            <a:r>
              <a:rPr kumimoji="0" lang="en-US" sz="5000" b="0" i="0" u="none" strike="noStrike" kern="1200" cap="none" spc="0" normalizeH="0" noProof="0" dirty="0" err="1" smtClean="0">
                <a:ln>
                  <a:noFill/>
                </a:ln>
                <a:solidFill>
                  <a:schemeClr val="tx2"/>
                </a:solidFill>
                <a:effectLst/>
                <a:uLnTx/>
                <a:uFillTx/>
                <a:latin typeface="+mj-lt"/>
                <a:ea typeface="+mj-ea"/>
                <a:cs typeface="+mj-cs"/>
                <a:sym typeface="Symbol"/>
              </a:rPr>
              <a:t>agreemen</a:t>
            </a:r>
            <a:r>
              <a:rPr lang="en-US" sz="5000" dirty="0" smtClean="0">
                <a:solidFill>
                  <a:schemeClr val="tx2"/>
                </a:solidFill>
                <a:latin typeface="+mj-lt"/>
                <a:ea typeface="+mj-ea"/>
                <a:cs typeface="+mj-cs"/>
                <a:sym typeface="Symbol"/>
              </a:rPr>
              <a:t>t with the experiment</a:t>
            </a:r>
            <a:endParaRPr kumimoji="0" lang="en-US" sz="50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764704"/>
            <a:ext cx="8229600" cy="4389120"/>
          </a:xfrm>
        </p:spPr>
        <p:txBody>
          <a:bodyPr/>
          <a:lstStyle/>
          <a:p>
            <a:r>
              <a:rPr lang="en-US" dirty="0" smtClean="0"/>
              <a:t>Understand what do the experimentalists observe!</a:t>
            </a:r>
          </a:p>
          <a:p>
            <a:r>
              <a:rPr lang="en-US" dirty="0" smtClean="0"/>
              <a:t>Provide certain new physical insights into the problem/phenomenon;</a:t>
            </a:r>
          </a:p>
          <a:p>
            <a:r>
              <a:rPr lang="en-US" dirty="0" smtClean="0"/>
              <a:t>Make certain predictions of the system’s behavior;</a:t>
            </a:r>
          </a:p>
          <a:p>
            <a:r>
              <a:rPr lang="en-US" dirty="0" smtClean="0"/>
              <a:t>(Attempt to) understand certain complexity issues;</a:t>
            </a:r>
            <a:endParaRPr lang="en-US" dirty="0"/>
          </a:p>
        </p:txBody>
      </p:sp>
      <p:sp>
        <p:nvSpPr>
          <p:cNvPr id="5" name="Title 1"/>
          <p:cNvSpPr>
            <a:spLocks noGrp="1"/>
          </p:cNvSpPr>
          <p:nvPr>
            <p:ph type="title"/>
          </p:nvPr>
        </p:nvSpPr>
        <p:spPr>
          <a:xfrm>
            <a:off x="0" y="4077072"/>
            <a:ext cx="8305800" cy="1143000"/>
          </a:xfrm>
        </p:spPr>
        <p:txBody>
          <a:bodyPr/>
          <a:lstStyle/>
          <a:p>
            <a:r>
              <a:rPr lang="en-US" dirty="0" smtClean="0"/>
              <a:t>INTERACTIONS!!!</a:t>
            </a:r>
            <a:endParaRPr lang="en-US" dirty="0"/>
          </a:p>
        </p:txBody>
      </p:sp>
      <p:pic>
        <p:nvPicPr>
          <p:cNvPr id="6" name="Picture 5" descr="index.png"/>
          <p:cNvPicPr>
            <a:picLocks noChangeAspect="1"/>
          </p:cNvPicPr>
          <p:nvPr/>
        </p:nvPicPr>
        <p:blipFill>
          <a:blip r:embed="rId2" cstate="print"/>
          <a:stretch>
            <a:fillRect/>
          </a:stretch>
        </p:blipFill>
        <p:spPr>
          <a:xfrm>
            <a:off x="4572000" y="3140968"/>
            <a:ext cx="4267175" cy="3196262"/>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6732</TotalTime>
  <Words>1589</Words>
  <Application>Microsoft Office PowerPoint</Application>
  <PresentationFormat>On-screen Show (4:3)</PresentationFormat>
  <Paragraphs>311</Paragraphs>
  <Slides>75</Slides>
  <Notes>1</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75</vt:i4>
      </vt:variant>
    </vt:vector>
  </HeadingPairs>
  <TitlesOfParts>
    <vt:vector size="79" baseType="lpstr">
      <vt:lpstr>Flow</vt:lpstr>
      <vt:lpstr>Формула</vt:lpstr>
      <vt:lpstr>Equation</vt:lpstr>
      <vt:lpstr>Microsoft Equation 3.0</vt:lpstr>
      <vt:lpstr>Efficient exact computations of anharmonic X-Y stretching frequencies for molecular species relevant to atmospheric chemistry, climate science and drug delivery</vt:lpstr>
      <vt:lpstr>PowerPoint Presentation</vt:lpstr>
      <vt:lpstr>CLIMATE SCIENCE AND ATMOSPHERIC CHEMISTRY – FROM FRUSTRATION TO SCIENCE</vt:lpstr>
      <vt:lpstr>Chemistry-Climate Model Initiative (CCMI)</vt:lpstr>
      <vt:lpstr>PowerPoint Presentation</vt:lpstr>
      <vt:lpstr>PowerPoint Presentation</vt:lpstr>
      <vt:lpstr>PowerPoint Presentation</vt:lpstr>
      <vt:lpstr>But still…</vt:lpstr>
      <vt:lpstr>INTERACTIONS!!!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FORMIC ACID</vt:lpstr>
      <vt:lpstr>THE SYSTEM – FORMIC ACID</vt:lpstr>
      <vt:lpstr>PowerPoint Presentation</vt:lpstr>
      <vt:lpstr>Calculation of Anharmonic O-H Stretching Vibrational Frequencies</vt:lpstr>
      <vt:lpstr>Diagonalization of the Torsional Hamiltonian</vt:lpstr>
      <vt:lpstr>PowerPoint Presentation</vt:lpstr>
      <vt:lpstr>PowerPoint Presentation</vt:lpstr>
      <vt:lpstr>PowerPoint Presentation</vt:lpstr>
      <vt:lpstr>O-H Stretching Vibrational Frequencies</vt:lpstr>
      <vt:lpstr>O-H Stretching Vibrational Frequencies</vt:lpstr>
      <vt:lpstr>Torsional Barrier and Intrawell Torsional Transitions</vt:lpstr>
      <vt:lpstr>Torsional Barrier and Intrawell Torsional Transitions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Goliath</dc:creator>
  <cp:lastModifiedBy>User</cp:lastModifiedBy>
  <cp:revision>592</cp:revision>
  <dcterms:created xsi:type="dcterms:W3CDTF">2012-06-15T11:40:43Z</dcterms:created>
  <dcterms:modified xsi:type="dcterms:W3CDTF">2017-10-04T21:59:54Z</dcterms:modified>
</cp:coreProperties>
</file>