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286" r:id="rId2"/>
    <p:sldId id="302" r:id="rId3"/>
    <p:sldId id="264" r:id="rId4"/>
    <p:sldId id="268" r:id="rId5"/>
    <p:sldId id="269" r:id="rId6"/>
    <p:sldId id="310" r:id="rId7"/>
    <p:sldId id="296" r:id="rId8"/>
    <p:sldId id="311" r:id="rId9"/>
    <p:sldId id="337" r:id="rId10"/>
    <p:sldId id="313" r:id="rId11"/>
    <p:sldId id="276" r:id="rId12"/>
    <p:sldId id="300" r:id="rId13"/>
    <p:sldId id="326" r:id="rId14"/>
    <p:sldId id="318" r:id="rId15"/>
    <p:sldId id="319" r:id="rId16"/>
    <p:sldId id="320" r:id="rId17"/>
    <p:sldId id="321" r:id="rId18"/>
    <p:sldId id="322" r:id="rId19"/>
    <p:sldId id="331" r:id="rId20"/>
    <p:sldId id="338" r:id="rId21"/>
    <p:sldId id="329" r:id="rId22"/>
    <p:sldId id="330" r:id="rId23"/>
    <p:sldId id="332" r:id="rId24"/>
    <p:sldId id="323" r:id="rId25"/>
    <p:sldId id="314" r:id="rId26"/>
    <p:sldId id="333" r:id="rId27"/>
    <p:sldId id="339" r:id="rId28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901"/>
    <a:srgbClr val="1078AC"/>
    <a:srgbClr val="0B7BCF"/>
    <a:srgbClr val="0879BE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85" autoAdjust="0"/>
    <p:restoredTop sz="94426" autoAdjust="0"/>
  </p:normalViewPr>
  <p:slideViewPr>
    <p:cSldViewPr snapToGrid="0">
      <p:cViewPr varScale="1">
        <p:scale>
          <a:sx n="65" d="100"/>
          <a:sy n="65" d="100"/>
        </p:scale>
        <p:origin x="-796" y="-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684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orient="horz" pos="2235"/>
        <p:guide pos="3107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7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3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77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7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79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70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82BFB-C195-4ABC-8201-A723AE96FA5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6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07671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8850">
              <a:defRPr/>
            </a:pPr>
            <a:r>
              <a:rPr lang="en-US" sz="2400" b="1" kern="1200" dirty="0" smtClean="0">
                <a:solidFill>
                  <a:srgbClr val="4472C4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VRE for regional communities in Southeast Europe and the Eastern Mediterranean</a:t>
            </a:r>
            <a:endParaRPr lang="el-GR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4" y="3090167"/>
            <a:ext cx="5137830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Event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5233524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hyperlink" Target="https://accounting.vi-seem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3.jpe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https://wiki.vi-seem.eu/" TargetMode="External"/><Relationship Id="rId9" Type="http://schemas.openxmlformats.org/officeDocument/2006/relationships/hyperlink" Target="https://support.vi-seem.e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vre.vi-seem.eu/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as.vi-seem.eu/la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chrepo.vi-seem.e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oserver-3.bioacademy.gr/Bioserver/ChemBioServe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hyperlink" Target="https://training.vi-seem.eu/" TargetMode="External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mailto:vi-seem-pmo@vi-seem.eu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hyperlink" Target="https://vi-seem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s.vi-seem.e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xfrm>
            <a:off x="1070875" y="3359321"/>
            <a:ext cx="4382868" cy="1608757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2800" dirty="0" smtClean="0"/>
              <a:t>VI-SEE project overview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Regional Climate Training, Belgrade, October 2017</a:t>
            </a:r>
            <a:endParaRPr lang="en-US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71903" y="5378257"/>
            <a:ext cx="5463483" cy="1042988"/>
          </a:xfrm>
        </p:spPr>
        <p:txBody>
          <a:bodyPr/>
          <a:lstStyle/>
          <a:p>
            <a:pPr eaLnBrk="1" hangingPunct="1"/>
            <a:r>
              <a:rPr lang="en-US" sz="2000" b="0" dirty="0" smtClean="0"/>
              <a:t>Dr. Ognjen Prnjat</a:t>
            </a:r>
            <a:endParaRPr lang="en-US" sz="2000" dirty="0"/>
          </a:p>
          <a:p>
            <a:pPr eaLnBrk="1" hangingPunct="1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20" y="1747157"/>
            <a:ext cx="4299680" cy="398722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90" y="8164"/>
            <a:ext cx="1072559" cy="11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59952" cy="1125538"/>
          </a:xfrm>
        </p:spPr>
        <p:txBody>
          <a:bodyPr/>
          <a:lstStyle/>
          <a:p>
            <a:r>
              <a:rPr lang="en-US" sz="3600" dirty="0" smtClean="0"/>
              <a:t>e-Infrastructure operations </a:t>
            </a:r>
            <a:r>
              <a:rPr lang="en-US" sz="3600" dirty="0"/>
              <a:t>and resource </a:t>
            </a:r>
            <a:r>
              <a:rPr lang="en-US" sz="3600" dirty="0" smtClean="0"/>
              <a:t>management (WP3)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13198"/>
            <a:ext cx="9906001" cy="535111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64347" y="4124875"/>
            <a:ext cx="2390779" cy="2250162"/>
            <a:chOff x="6852458" y="4124875"/>
            <a:chExt cx="2390779" cy="2250162"/>
          </a:xfrm>
        </p:grpSpPr>
        <p:sp>
          <p:nvSpPr>
            <p:cNvPr id="13" name="Line Callout 2 12"/>
            <p:cNvSpPr/>
            <p:nvPr/>
          </p:nvSpPr>
          <p:spPr bwMode="auto">
            <a:xfrm>
              <a:off x="6852458" y="4124875"/>
              <a:ext cx="2390779" cy="2250162"/>
            </a:xfrm>
            <a:prstGeom prst="borderCallout2">
              <a:avLst>
                <a:gd name="adj1" fmla="val 5639"/>
                <a:gd name="adj2" fmla="val -113"/>
                <a:gd name="adj3" fmla="val 6181"/>
                <a:gd name="adj4" fmla="val -45636"/>
                <a:gd name="adj5" fmla="val -17"/>
                <a:gd name="adj6" fmla="val -70079"/>
              </a:avLst>
            </a:prstGeom>
            <a:solidFill>
              <a:schemeClr val="lt1">
                <a:alpha val="75000"/>
              </a:schemeClr>
            </a:solidFill>
            <a:ln>
              <a:headEnd type="none" w="med" len="med"/>
              <a:tailEnd type="oval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58850"/>
              <a:r>
                <a:rPr lang="en-US" sz="20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Technical </a:t>
              </a:r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Wiki</a:t>
              </a:r>
              <a:r>
                <a:rPr lang="en-US" sz="20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, CYI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/>
              </a:r>
              <a:br>
                <a:rPr lang="en-US" sz="16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</a:br>
              <a:r>
                <a:rPr lang="en-US" sz="1200" dirty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  <a:hlinkClick r:id="rId4"/>
                </a:rPr>
                <a:t>https://wiki.vi-seem.eu</a:t>
              </a: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  <a:hlinkClick r:id="rId4"/>
                </a:rPr>
                <a:t>/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 </a:t>
              </a:r>
              <a:endParaRPr lang="en-US" sz="16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9402" y="4698536"/>
              <a:ext cx="2252950" cy="157209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535866" y="4382647"/>
            <a:ext cx="2891180" cy="1992390"/>
            <a:chOff x="2608954" y="4124875"/>
            <a:chExt cx="2390779" cy="1992390"/>
          </a:xfrm>
        </p:grpSpPr>
        <p:sp>
          <p:nvSpPr>
            <p:cNvPr id="15" name="Line Callout 2 14"/>
            <p:cNvSpPr/>
            <p:nvPr/>
          </p:nvSpPr>
          <p:spPr bwMode="auto">
            <a:xfrm flipH="1">
              <a:off x="2608954" y="4124875"/>
              <a:ext cx="2390779" cy="1992390"/>
            </a:xfrm>
            <a:prstGeom prst="borderCallout2">
              <a:avLst>
                <a:gd name="adj1" fmla="val -1292"/>
                <a:gd name="adj2" fmla="val 57110"/>
                <a:gd name="adj3" fmla="val -17794"/>
                <a:gd name="adj4" fmla="val 56948"/>
                <a:gd name="adj5" fmla="val -43555"/>
                <a:gd name="adj6" fmla="val 91370"/>
              </a:avLst>
            </a:prstGeom>
            <a:solidFill>
              <a:schemeClr val="lt1">
                <a:alpha val="75000"/>
              </a:schemeClr>
            </a:solidFill>
            <a:ln>
              <a:headEnd type="none" w="med" len="med"/>
              <a:tailEnd type="oval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58850"/>
              <a:r>
                <a:rPr lang="en-US" sz="20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Monitoring, GRNET/</a:t>
              </a:r>
              <a:r>
                <a:rPr lang="en-US" sz="2000" dirty="0" err="1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UoBL</a:t>
              </a:r>
              <a: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/>
              </a:r>
              <a:br>
                <a:rPr lang="en-US" sz="16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</a:b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  <a:hlinkClick r:id="rId4"/>
                </a:rPr>
                <a:t>https://mon.vi-seem.eu/</a:t>
              </a:r>
              <a:r>
                <a:rPr lang="en-US" sz="1200" dirty="0" smtClean="0">
                  <a:solidFill>
                    <a:schemeClr val="tx1"/>
                  </a:solidFill>
                  <a:latin typeface="+mj-lt"/>
                  <a:ea typeface="Verdana" charset="0"/>
                  <a:cs typeface="Verdana" charset="0"/>
                </a:rPr>
                <a:t> </a:t>
              </a:r>
              <a:endPara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4380" y="4719827"/>
              <a:ext cx="2239926" cy="1328294"/>
            </a:xfrm>
            <a:prstGeom prst="rect">
              <a:avLst/>
            </a:prstGeom>
          </p:spPr>
        </p:pic>
      </p:grpSp>
      <p:sp>
        <p:nvSpPr>
          <p:cNvPr id="19" name="Line Callout 2 18"/>
          <p:cNvSpPr/>
          <p:nvPr/>
        </p:nvSpPr>
        <p:spPr bwMode="auto">
          <a:xfrm flipH="1">
            <a:off x="255180" y="4124875"/>
            <a:ext cx="2543385" cy="2250162"/>
          </a:xfrm>
          <a:prstGeom prst="borderCallout2">
            <a:avLst>
              <a:gd name="adj1" fmla="val 9144"/>
              <a:gd name="adj2" fmla="val 249"/>
              <a:gd name="adj3" fmla="val -38288"/>
              <a:gd name="adj4" fmla="val -25832"/>
              <a:gd name="adj5" fmla="val -61033"/>
              <a:gd name="adj6" fmla="val -25671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GOCDB, UKIM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https://gocdb.vi-seem.eu/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15" y="4711541"/>
            <a:ext cx="2400908" cy="1594352"/>
          </a:xfrm>
          <a:prstGeom prst="rect">
            <a:avLst/>
          </a:prstGeom>
        </p:spPr>
      </p:pic>
      <p:sp>
        <p:nvSpPr>
          <p:cNvPr id="23" name="Line Callout 2 22"/>
          <p:cNvSpPr/>
          <p:nvPr/>
        </p:nvSpPr>
        <p:spPr bwMode="auto">
          <a:xfrm>
            <a:off x="7164347" y="1287321"/>
            <a:ext cx="2390779" cy="2250162"/>
          </a:xfrm>
          <a:prstGeom prst="borderCallout2">
            <a:avLst>
              <a:gd name="adj1" fmla="val 93843"/>
              <a:gd name="adj2" fmla="val 480"/>
              <a:gd name="adj3" fmla="val 94070"/>
              <a:gd name="adj4" fmla="val -117089"/>
              <a:gd name="adj5" fmla="val 56371"/>
              <a:gd name="adj6" fmla="val -143015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Accounting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IICT-BAS</a:t>
            </a: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7"/>
              </a:rPr>
              <a:t>https://accounting.vi-seem.eu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7"/>
              </a:rPr>
              <a:t>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262" y="1885408"/>
            <a:ext cx="2252950" cy="1572091"/>
          </a:xfrm>
          <a:prstGeom prst="rect">
            <a:avLst/>
          </a:prstGeom>
        </p:spPr>
      </p:pic>
      <p:sp>
        <p:nvSpPr>
          <p:cNvPr id="27" name="Line Callout 2 26"/>
          <p:cNvSpPr/>
          <p:nvPr/>
        </p:nvSpPr>
        <p:spPr bwMode="auto">
          <a:xfrm flipH="1">
            <a:off x="56707" y="1287321"/>
            <a:ext cx="2672316" cy="1891039"/>
          </a:xfrm>
          <a:prstGeom prst="borderCallout2">
            <a:avLst>
              <a:gd name="adj1" fmla="val 71876"/>
              <a:gd name="adj2" fmla="val 54"/>
              <a:gd name="adj3" fmla="val 71712"/>
              <a:gd name="adj4" fmla="val -4349"/>
              <a:gd name="adj5" fmla="val 51738"/>
              <a:gd name="adj6" fmla="val -4201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Code Repository,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UoBL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4"/>
              </a:rPr>
              <a:t>https://code.viseem.eu/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3" y="1868572"/>
            <a:ext cx="2563066" cy="1210301"/>
          </a:xfrm>
          <a:prstGeom prst="rect">
            <a:avLst/>
          </a:prstGeom>
        </p:spPr>
      </p:pic>
      <p:sp>
        <p:nvSpPr>
          <p:cNvPr id="31" name="Line Callout 2 30"/>
          <p:cNvSpPr/>
          <p:nvPr/>
        </p:nvSpPr>
        <p:spPr bwMode="auto">
          <a:xfrm>
            <a:off x="4375072" y="1287321"/>
            <a:ext cx="2332075" cy="1891039"/>
          </a:xfrm>
          <a:prstGeom prst="borderCallout2">
            <a:avLst>
              <a:gd name="adj1" fmla="val 28097"/>
              <a:gd name="adj2" fmla="val -797"/>
              <a:gd name="adj3" fmla="val 28981"/>
              <a:gd name="adj4" fmla="val -38578"/>
              <a:gd name="adj5" fmla="val 45740"/>
              <a:gd name="adj6" fmla="val -65987"/>
            </a:avLst>
          </a:prstGeom>
          <a:solidFill>
            <a:schemeClr val="lt1">
              <a:alpha val="75000"/>
            </a:schemeClr>
          </a:solidFill>
          <a:ln>
            <a:headEnd type="none" w="med" len="med"/>
            <a:tailEnd type="oval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58850"/>
            <a:r>
              <a:rPr lang="en-US" sz="20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Helpdesk,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UoBL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</a:br>
            <a:r>
              <a:rPr lang="en-US" sz="1200" dirty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9"/>
              </a:rPr>
              <a:t>https://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  <a:hlinkClick r:id="rId9"/>
              </a:rPr>
              <a:t>support.vi-seem.eu/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Verdana" charset="0"/>
                <a:cs typeface="Verdana" charset="0"/>
              </a:rPr>
              <a:t>  </a:t>
            </a:r>
            <a:endParaRPr lang="en-US" sz="1200" dirty="0">
              <a:solidFill>
                <a:schemeClr val="tx1"/>
              </a:solidFill>
              <a:latin typeface="+mj-lt"/>
              <a:ea typeface="Verdana" charset="0"/>
              <a:cs typeface="Verdana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>
            <a:alphaModFix amt="75000"/>
          </a:blip>
          <a:srcRect/>
          <a:stretch>
            <a:fillRect/>
          </a:stretch>
        </p:blipFill>
        <p:spPr bwMode="auto">
          <a:xfrm>
            <a:off x="4457830" y="1854414"/>
            <a:ext cx="2161862" cy="124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04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89" y="3719262"/>
            <a:ext cx="7346106" cy="283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Data management services </a:t>
            </a:r>
            <a:br>
              <a:rPr lang="en-US" dirty="0" smtClean="0"/>
            </a:br>
            <a:r>
              <a:rPr lang="en-US" dirty="0" smtClean="0"/>
              <a:t>(WP4)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30" y="1243632"/>
            <a:ext cx="9518650" cy="4921250"/>
          </a:xfrm>
        </p:spPr>
        <p:txBody>
          <a:bodyPr/>
          <a:lstStyle/>
          <a:p>
            <a:r>
              <a:rPr lang="en-GB" altLang="el-GR" sz="2000" kern="1200" dirty="0"/>
              <a:t>Functions allowing for data management for selected Scientific Communities, engage the full data management lifecycle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VSS – Simple Storage Service (simplestorage.vi-seem.eu)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VRS – Repository Service (repo.vi-seem.eu); integrated with PID service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VAS – Archival Service (deployed at </a:t>
            </a:r>
            <a:r>
              <a:rPr lang="en-GB" kern="1200" dirty="0" smtClean="0">
                <a:ea typeface="+mn-ea"/>
              </a:rPr>
              <a:t>6 </a:t>
            </a:r>
            <a:r>
              <a:rPr lang="en-GB" kern="1200" dirty="0">
                <a:ea typeface="+mn-ea"/>
              </a:rPr>
              <a:t>sites – GRNET, IPB, IICT-BAS, </a:t>
            </a:r>
            <a:r>
              <a:rPr lang="en-GB" kern="1200" dirty="0" smtClean="0">
                <a:ea typeface="+mn-ea"/>
              </a:rPr>
              <a:t>NIIF, IUCC, BA)</a:t>
            </a:r>
            <a:endParaRPr lang="en-GB" kern="1200" dirty="0">
              <a:ea typeface="+mn-ea"/>
            </a:endParaRP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VLS – work storage space / local storage and data staging (at 12 sites)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VDDS – Data Discovery Service (search.vi-seem.eu)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VDAS – Data Analysis Service (hadoop.ipb.ac.rs)</a:t>
            </a:r>
          </a:p>
          <a:p>
            <a:pPr marL="777875" lvl="2" indent="-358775">
              <a:lnSpc>
                <a:spcPct val="90000"/>
              </a:lnSpc>
            </a:pPr>
            <a:r>
              <a:rPr lang="en-GB" kern="1200" dirty="0">
                <a:ea typeface="+mn-ea"/>
              </a:rPr>
              <a:t>PIDs (handle.grnet.gr)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Data management services – spread</a:t>
            </a:r>
            <a:r>
              <a:rPr lang="en-US" dirty="0"/>
              <a:t> </a:t>
            </a:r>
            <a:r>
              <a:rPr lang="en-US" dirty="0" smtClean="0"/>
              <a:t>(WP4)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2" y="1235415"/>
            <a:ext cx="8171233" cy="5330758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4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VRE portal </a:t>
            </a:r>
            <a:br>
              <a:rPr lang="en-US" dirty="0" smtClean="0"/>
            </a:br>
            <a:r>
              <a:rPr lang="en-US" dirty="0" smtClean="0"/>
              <a:t>(WP5)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46" y="1344168"/>
            <a:ext cx="3868575" cy="5095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640" y="1205631"/>
            <a:ext cx="5361039" cy="531484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smtClean="0"/>
              <a:t>All services integrated through the user-facing VRE portal </a:t>
            </a:r>
          </a:p>
          <a:p>
            <a:r>
              <a:rPr lang="en-GB" sz="2000" b="0" kern="0" dirty="0" smtClean="0">
                <a:hlinkClick r:id="rId5"/>
              </a:rPr>
              <a:t>https</a:t>
            </a:r>
            <a:r>
              <a:rPr lang="en-GB" sz="2000" b="0" kern="0" dirty="0">
                <a:hlinkClick r:id="rId5"/>
              </a:rPr>
              <a:t>://vre.vi-seem.eu</a:t>
            </a:r>
            <a:r>
              <a:rPr lang="en-GB" sz="2000" b="0" kern="0" dirty="0" smtClean="0">
                <a:hlinkClick r:id="rId5"/>
              </a:rPr>
              <a:t>/</a:t>
            </a:r>
            <a:endParaRPr lang="en-US" sz="2000" b="0" kern="0" dirty="0" smtClean="0"/>
          </a:p>
          <a:p>
            <a:r>
              <a:rPr lang="en-GB" sz="2000" b="0" kern="0" dirty="0" smtClean="0"/>
              <a:t>Organized per </a:t>
            </a:r>
            <a:r>
              <a:rPr lang="en-GB" sz="2000" b="0" kern="0" dirty="0"/>
              <a:t>Scientific </a:t>
            </a:r>
            <a:r>
              <a:rPr lang="en-GB" sz="2000" b="0" kern="0" dirty="0" smtClean="0"/>
              <a:t>Community</a:t>
            </a:r>
            <a:endParaRPr lang="en-GB" sz="2000" b="0" kern="0" dirty="0"/>
          </a:p>
          <a:p>
            <a:pPr lvl="2"/>
            <a:r>
              <a:rPr lang="en-GB" sz="1800" b="0" kern="0" dirty="0" smtClean="0"/>
              <a:t>Climate SC</a:t>
            </a:r>
          </a:p>
          <a:p>
            <a:pPr lvl="2"/>
            <a:r>
              <a:rPr lang="en-GB" sz="1800" b="0" kern="0" dirty="0" smtClean="0"/>
              <a:t>Life Sciences SC</a:t>
            </a:r>
          </a:p>
          <a:p>
            <a:pPr lvl="2"/>
            <a:r>
              <a:rPr lang="en-GB" sz="1800" b="0" kern="0" dirty="0" smtClean="0"/>
              <a:t>Digital Cultural Heritage SC</a:t>
            </a:r>
          </a:p>
          <a:p>
            <a:r>
              <a:rPr lang="en-GB" sz="2000" b="0" kern="0" dirty="0"/>
              <a:t>Access to VI-SEEM services and resources: Compute, Data, Domain-specific, Training</a:t>
            </a:r>
          </a:p>
          <a:p>
            <a:r>
              <a:rPr lang="en-GB" sz="2000" b="0" kern="0" dirty="0"/>
              <a:t>Guidelines on how to </a:t>
            </a:r>
            <a:r>
              <a:rPr lang="en-GB" sz="2000" b="0" kern="0" dirty="0" smtClean="0"/>
              <a:t>contribute </a:t>
            </a:r>
            <a:r>
              <a:rPr lang="en-GB" sz="2000" b="0" kern="0" dirty="0"/>
              <a:t>to</a:t>
            </a:r>
          </a:p>
          <a:p>
            <a:pPr lvl="2"/>
            <a:r>
              <a:rPr lang="en-US" sz="1800" b="0" kern="0" dirty="0" smtClean="0"/>
              <a:t>Applications</a:t>
            </a:r>
          </a:p>
          <a:p>
            <a:pPr lvl="2"/>
            <a:r>
              <a:rPr lang="en-US" sz="1800" b="0" kern="0" dirty="0" smtClean="0"/>
              <a:t>Workflows/codes</a:t>
            </a:r>
          </a:p>
          <a:p>
            <a:pPr lvl="2"/>
            <a:r>
              <a:rPr lang="en-US" sz="1800" b="0" kern="0" dirty="0" smtClean="0"/>
              <a:t>Datasets</a:t>
            </a:r>
          </a:p>
          <a:p>
            <a:pPr lvl="2"/>
            <a:r>
              <a:rPr lang="en-US" sz="1800" b="0" kern="0" dirty="0" smtClean="0"/>
              <a:t>Domain-specific services</a:t>
            </a:r>
          </a:p>
          <a:p>
            <a:r>
              <a:rPr lang="en-US" sz="2000" b="0" kern="0" dirty="0"/>
              <a:t>D</a:t>
            </a:r>
            <a:r>
              <a:rPr lang="en-US" sz="2000" b="0" kern="0" dirty="0" smtClean="0"/>
              <a:t>omain-specific services integrated in the portal in a series of phases carried out by services enablers and user communities</a:t>
            </a:r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1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7" y="2578901"/>
            <a:ext cx="298598" cy="3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90" y="2920591"/>
            <a:ext cx="296051" cy="2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57" y="3257197"/>
            <a:ext cx="296051" cy="26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Domain-specific services </a:t>
            </a:r>
            <a:br>
              <a:rPr lang="en-US" dirty="0" smtClean="0"/>
            </a:br>
            <a:r>
              <a:rPr lang="en-US" dirty="0" smtClean="0"/>
              <a:t>(WP5)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0822" y="1213784"/>
            <a:ext cx="9735178" cy="5381897"/>
          </a:xfrm>
        </p:spPr>
        <p:txBody>
          <a:bodyPr/>
          <a:lstStyle/>
          <a:p>
            <a:pPr algn="just"/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VRE 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</a:rPr>
              <a:t>Scientific Application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</a:rPr>
              <a:t>Environment</a:t>
            </a:r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Optimized applications and libraries</a:t>
            </a:r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Virtual Machine (VM) </a:t>
            </a:r>
            <a:r>
              <a:rPr lang="en-US" sz="1600" dirty="0" smtClean="0">
                <a:solidFill>
                  <a:schemeClr val="tx1"/>
                </a:solidFill>
              </a:rPr>
              <a:t>images</a:t>
            </a: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/>
            <a:r>
              <a:rPr lang="en-US" sz="1600" dirty="0">
                <a:solidFill>
                  <a:schemeClr val="tx1"/>
                </a:solidFill>
              </a:rPr>
              <a:t>Codes from the three scientific communities</a:t>
            </a:r>
          </a:p>
          <a:p>
            <a:pPr algn="just"/>
            <a:r>
              <a:rPr lang="en-GB" sz="1900" dirty="0">
                <a:solidFill>
                  <a:schemeClr val="accent5">
                    <a:lumMod val="75000"/>
                  </a:schemeClr>
                </a:solidFill>
              </a:rPr>
              <a:t>Workflow, </a:t>
            </a: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</a:rPr>
              <a:t>software </a:t>
            </a:r>
            <a:r>
              <a:rPr lang="en-GB" sz="1900" dirty="0">
                <a:solidFill>
                  <a:schemeClr val="accent5">
                    <a:lumMod val="75000"/>
                  </a:schemeClr>
                </a:solidFill>
              </a:rPr>
              <a:t>tools repository </a:t>
            </a:r>
          </a:p>
          <a:p>
            <a:pPr algn="just"/>
            <a:r>
              <a:rPr lang="en-GB" sz="19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Regional </a:t>
            </a: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community </a:t>
            </a:r>
            <a:r>
              <a:rPr lang="en-GB" sz="19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d</a:t>
            </a:r>
            <a:r>
              <a:rPr lang="en-GB" sz="19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atasets</a:t>
            </a:r>
            <a:endParaRPr lang="en-US" sz="19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algn="just"/>
            <a:r>
              <a:rPr lang="en-US" sz="1900" dirty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Application l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ea typeface="ＭＳ Ｐゴシック" pitchFamily="34" charset="-128"/>
              </a:rPr>
              <a:t>evel services</a:t>
            </a:r>
            <a:endParaRPr lang="en-US" sz="1900" dirty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  <a:p>
            <a:pPr lvl="1" algn="just"/>
            <a:r>
              <a:rPr lang="en-US" sz="1700" dirty="0">
                <a:solidFill>
                  <a:schemeClr val="tx1"/>
                </a:solidFill>
                <a:ea typeface="ＭＳ Ｐゴシック" pitchFamily="34" charset="-128"/>
              </a:rPr>
              <a:t>Climate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Live Access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Server</a:t>
            </a:r>
            <a:endParaRPr lang="en-US" sz="1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/>
            <a:r>
              <a:rPr lang="en-US" sz="1700" dirty="0">
                <a:solidFill>
                  <a:schemeClr val="tx1"/>
                </a:solidFill>
                <a:ea typeface="ＭＳ Ｐゴシック" pitchFamily="34" charset="-128"/>
              </a:rPr>
              <a:t>Digital Cultural </a:t>
            </a:r>
            <a:r>
              <a:rPr lang="en-US" sz="1700" dirty="0" smtClean="0">
                <a:solidFill>
                  <a:schemeClr val="tx1"/>
                </a:solidFill>
                <a:ea typeface="ＭＳ Ｐゴシック" pitchFamily="34" charset="-128"/>
              </a:rPr>
              <a:t>Heritage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VI-SEEM Clowder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3DINV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AUTOGR</a:t>
            </a:r>
          </a:p>
          <a:p>
            <a:pPr lvl="1" algn="just"/>
            <a:r>
              <a:rPr lang="en-US" sz="1700" dirty="0">
                <a:solidFill>
                  <a:schemeClr val="tx1"/>
                </a:solidFill>
              </a:rPr>
              <a:t>Life Sciences</a:t>
            </a:r>
          </a:p>
          <a:p>
            <a:pPr lvl="2" algn="just"/>
            <a:r>
              <a:rPr lang="en-US" sz="1600" dirty="0" err="1" smtClean="0">
                <a:solidFill>
                  <a:schemeClr val="tx1"/>
                </a:solidFill>
              </a:rPr>
              <a:t>ChemBioServer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 algn="just"/>
            <a:r>
              <a:rPr lang="en-US" sz="1600" dirty="0">
                <a:solidFill>
                  <a:schemeClr val="tx1"/>
                </a:solidFill>
              </a:rPr>
              <a:t>AFMM	</a:t>
            </a:r>
          </a:p>
          <a:p>
            <a:pPr lvl="2" algn="just"/>
            <a:r>
              <a:rPr lang="en-US" sz="1600" dirty="0" smtClean="0">
                <a:solidFill>
                  <a:schemeClr val="tx1"/>
                </a:solidFill>
              </a:rPr>
              <a:t>NANO-Crystal</a:t>
            </a:r>
          </a:p>
          <a:p>
            <a:pPr lvl="2" algn="just"/>
            <a:r>
              <a:rPr lang="en-US" sz="1600" dirty="0">
                <a:solidFill>
                  <a:schemeClr val="tx1"/>
                </a:solidFill>
              </a:rPr>
              <a:t>Subtract</a:t>
            </a:r>
          </a:p>
          <a:p>
            <a:pPr lvl="2" algn="just"/>
            <a:endParaRPr lang="en-US" sz="1600" dirty="0">
              <a:solidFill>
                <a:schemeClr val="tx1"/>
              </a:solidFill>
            </a:endParaRPr>
          </a:p>
          <a:p>
            <a:pPr lvl="2" algn="just"/>
            <a:endParaRPr lang="en-US" sz="1600" dirty="0">
              <a:solidFill>
                <a:schemeClr val="tx1"/>
              </a:solidFill>
            </a:endParaRPr>
          </a:p>
          <a:p>
            <a:pPr lvl="2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0" y="3443460"/>
            <a:ext cx="298598" cy="3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3" y="5196493"/>
            <a:ext cx="296051" cy="2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0" y="4011686"/>
            <a:ext cx="296051" cy="26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140" y="1225090"/>
            <a:ext cx="404228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 bwMode="auto">
          <a:xfrm>
            <a:off x="5861304" y="2066544"/>
            <a:ext cx="868680" cy="19202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71516" y="1389888"/>
            <a:ext cx="6674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V="1">
            <a:off x="5138928" y="1389888"/>
            <a:ext cx="0" cy="6766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138928" y="2066544"/>
            <a:ext cx="74980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 bwMode="auto">
          <a:xfrm>
            <a:off x="6790944" y="2063496"/>
            <a:ext cx="868680" cy="192024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4317728" y="2642616"/>
            <a:ext cx="2473216" cy="60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6790944" y="2145792"/>
            <a:ext cx="0" cy="502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 bwMode="auto">
          <a:xfrm>
            <a:off x="7720584" y="2069592"/>
            <a:ext cx="774192" cy="18592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3667648" y="2898648"/>
            <a:ext cx="4052936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7720584" y="2151888"/>
            <a:ext cx="0" cy="7467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3242268" y="3248202"/>
            <a:ext cx="5318401" cy="7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 bwMode="auto">
          <a:xfrm>
            <a:off x="8549640" y="2066544"/>
            <a:ext cx="713232" cy="188976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8549640" y="2121408"/>
            <a:ext cx="0" cy="11338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39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Application-level service flagships </a:t>
            </a:r>
            <a:br>
              <a:rPr lang="en-US" dirty="0" smtClean="0"/>
            </a:br>
            <a:r>
              <a:rPr lang="en-US" dirty="0" smtClean="0"/>
              <a:t>(WP5) 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00748" y="1148424"/>
            <a:ext cx="8198895" cy="5109698"/>
          </a:xfrm>
        </p:spPr>
        <p:txBody>
          <a:bodyPr/>
          <a:lstStyle/>
          <a:p>
            <a:pPr marL="477837" lvl="1" indent="0" algn="just">
              <a:buNone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77837" lvl="1" indent="0" algn="just">
              <a:buNone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  <a:ea typeface="ＭＳ Ｐゴシック" pitchFamily="34" charset="-128"/>
              </a:rPr>
              <a:t>Climate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2" algn="just"/>
            <a:r>
              <a:rPr lang="en-US" sz="2400" dirty="0" smtClean="0">
                <a:solidFill>
                  <a:srgbClr val="00B050"/>
                </a:solidFill>
                <a:ea typeface="ＭＳ Ｐゴシック" pitchFamily="34" charset="-128"/>
              </a:rPr>
              <a:t>Live Access Server</a:t>
            </a:r>
          </a:p>
          <a:p>
            <a:pPr lvl="2" algn="just"/>
            <a:endParaRPr lang="en-US" sz="240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algn="just"/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Digital Cultural Heritage</a:t>
            </a:r>
          </a:p>
          <a:p>
            <a:pPr lvl="2" algn="just"/>
            <a:r>
              <a:rPr lang="en-US" sz="2400" dirty="0">
                <a:solidFill>
                  <a:srgbClr val="00B050"/>
                </a:solidFill>
                <a:ea typeface="ＭＳ Ｐゴシック" pitchFamily="34" charset="-128"/>
              </a:rPr>
              <a:t>VI-SEEM Clowder</a:t>
            </a:r>
          </a:p>
          <a:p>
            <a:pPr lvl="2" algn="just"/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algn="just"/>
            <a:r>
              <a:rPr lang="en-US" sz="2400" dirty="0">
                <a:solidFill>
                  <a:schemeClr val="tx1"/>
                </a:solidFill>
              </a:rPr>
              <a:t>Life Sciences</a:t>
            </a:r>
          </a:p>
          <a:p>
            <a:pPr lvl="2" algn="just"/>
            <a:r>
              <a:rPr lang="en-US" sz="2400" dirty="0" err="1">
                <a:solidFill>
                  <a:srgbClr val="00B050"/>
                </a:solidFill>
              </a:rPr>
              <a:t>ChemBioServer</a:t>
            </a:r>
            <a:endParaRPr lang="en-US" sz="2400" dirty="0">
              <a:solidFill>
                <a:srgbClr val="00B050"/>
              </a:solidFill>
            </a:endParaRPr>
          </a:p>
          <a:p>
            <a:pPr lvl="2" algn="just"/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2" algn="just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2"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GB" sz="1400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algn="just"/>
            <a:endParaRPr lang="en-GB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endParaRPr lang="en-GB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39" y="2136370"/>
            <a:ext cx="768565" cy="78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50" y="4559626"/>
            <a:ext cx="767887" cy="7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79" y="3362592"/>
            <a:ext cx="823034" cy="75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1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Live </a:t>
            </a:r>
            <a:r>
              <a:rPr lang="en-US" dirty="0"/>
              <a:t>Access Server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84178" y="1885344"/>
            <a:ext cx="3565093" cy="4124185"/>
          </a:xfrm>
        </p:spPr>
        <p:txBody>
          <a:bodyPr/>
          <a:lstStyle/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Live Access Server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http://las.vi-seem.eu/las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web server providing flexible access to geo-referenced scientific data, offering visualization &amp; post-processing capabilities for climate data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sz="2000" dirty="0" smtClean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71" y="1784620"/>
            <a:ext cx="6036025" cy="3942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 bwMode="auto">
          <a:xfrm>
            <a:off x="58992" y="1784620"/>
            <a:ext cx="3522981" cy="282175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Clowder </a:t>
            </a:r>
            <a:br>
              <a:rPr lang="en-US" dirty="0" smtClean="0"/>
            </a:br>
            <a:r>
              <a:rPr lang="en-US" dirty="0" smtClean="0"/>
              <a:t>(WP5)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8992" y="1784620"/>
            <a:ext cx="3522981" cy="2821756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39101" y="1901036"/>
            <a:ext cx="3589228" cy="42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VI-SEEM Clowder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http://dchrepo.vi-seem.eu/</a:t>
            </a:r>
            <a:endParaRPr lang="en-GB" sz="2000" b="0" kern="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endParaRPr lang="en-GB" sz="2000" b="0" kern="0" dirty="0" smtClean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GB" sz="2000" b="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Digital Culture Heritage repository which also offers integrated interactive visualization tools</a:t>
            </a:r>
          </a:p>
          <a:p>
            <a:pPr marL="0" indent="0">
              <a:buFont typeface="Wingdings" pitchFamily="2" charset="2"/>
              <a:buNone/>
            </a:pPr>
            <a:endParaRPr lang="en-US" sz="2000" b="0" kern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68" y="1801439"/>
            <a:ext cx="5948517" cy="3790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3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err="1" smtClean="0"/>
              <a:t>ChemBioServer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24081" y="1784620"/>
            <a:ext cx="3522981" cy="3722562"/>
          </a:xfrm>
          <a:prstGeom prst="roundRect">
            <a:avLst/>
          </a:prstGeom>
          <a:solidFill>
            <a:schemeClr val="lt1">
              <a:alpha val="0"/>
            </a:schemeClr>
          </a:solidFill>
          <a:ln w="38100"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58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94617" y="1967187"/>
            <a:ext cx="3589228" cy="42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000" b="0" dirty="0" err="1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ChemBioServer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</a:t>
            </a:r>
            <a:r>
              <a:rPr lang="en-GB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"/>
              </a:rPr>
              <a:t>bioserver-3.bioacademy.gr</a:t>
            </a:r>
          </a:p>
          <a:p>
            <a:pPr marL="0" indent="0">
              <a:buNone/>
            </a:pPr>
            <a:r>
              <a:rPr lang="en-GB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"/>
              </a:rPr>
              <a:t>/</a:t>
            </a:r>
            <a:r>
              <a:rPr lang="en-GB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Bioserver/ChemBioServer/</a:t>
            </a: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GB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indent="0">
              <a:lnSpc>
                <a:spcPct val="90000"/>
              </a:lnSpc>
              <a:buClr>
                <a:schemeClr val="folHlink"/>
              </a:buClr>
              <a:buSzPct val="60000"/>
              <a:buNone/>
            </a:pPr>
            <a:r>
              <a:rPr lang="en-GB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 web-based pipeline for filtering, clustering and visualization of chemical compounds used in drug discovery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80" y="1322485"/>
            <a:ext cx="3716974" cy="504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2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41664" cy="1125538"/>
          </a:xfrm>
        </p:spPr>
        <p:txBody>
          <a:bodyPr/>
          <a:lstStyle/>
          <a:p>
            <a:r>
              <a:rPr lang="en-US" dirty="0" smtClean="0"/>
              <a:t>Access to the VRE 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8832"/>
            <a:ext cx="9518650" cy="4921250"/>
          </a:xfrm>
        </p:spPr>
        <p:txBody>
          <a:bodyPr>
            <a:normAutofit/>
          </a:bodyPr>
          <a:lstStyle/>
          <a:p>
            <a:r>
              <a:rPr lang="en-US" dirty="0" smtClean="0"/>
              <a:t>Defined the framework for accessing VI-SEEM services and resources</a:t>
            </a:r>
          </a:p>
          <a:p>
            <a:r>
              <a:rPr lang="en-US" dirty="0" smtClean="0"/>
              <a:t>Opened </a:t>
            </a:r>
            <a:r>
              <a:rPr lang="en-US" dirty="0"/>
              <a:t>up the </a:t>
            </a:r>
            <a:r>
              <a:rPr lang="en-US" dirty="0" smtClean="0"/>
              <a:t>VRE </a:t>
            </a:r>
            <a:r>
              <a:rPr lang="en-US" dirty="0"/>
              <a:t>to the widest possible regional communities </a:t>
            </a:r>
          </a:p>
          <a:p>
            <a:r>
              <a:rPr lang="en-US" dirty="0" smtClean="0"/>
              <a:t>Uses a fair</a:t>
            </a:r>
            <a:r>
              <a:rPr lang="en-US" dirty="0"/>
              <a:t>, transparent and trusted mechanism for allocation of VRE resources </a:t>
            </a:r>
          </a:p>
          <a:p>
            <a:r>
              <a:rPr lang="en-US" dirty="0" smtClean="0"/>
              <a:t>Facilitates </a:t>
            </a:r>
            <a:r>
              <a:rPr lang="en-US" dirty="0"/>
              <a:t>access and deployment of new applications in the </a:t>
            </a:r>
            <a:r>
              <a:rPr lang="en-US" dirty="0" smtClean="0"/>
              <a:t>VRE</a:t>
            </a:r>
          </a:p>
          <a:p>
            <a:r>
              <a:rPr lang="en-US" dirty="0" smtClean="0"/>
              <a:t>3 calls envisaged</a:t>
            </a:r>
          </a:p>
          <a:p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0+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applications </a:t>
            </a:r>
            <a:r>
              <a:rPr lang="en-US" dirty="0" smtClean="0"/>
              <a:t>have been allocated resources </a:t>
            </a:r>
          </a:p>
          <a:p>
            <a:endParaRPr lang="en-US" dirty="0"/>
          </a:p>
          <a:p>
            <a:r>
              <a:rPr lang="en-US" dirty="0" smtClean="0"/>
              <a:t>Scientific support also via WP5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1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/>
              <a:t>Administrative details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48772" y="1327207"/>
            <a:ext cx="4856628" cy="5418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VI-SEEM: Virtual Research Environment for regional interdisciplinary communities in Southeast Europe and the Eastern Mediterranean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Start date 01/10/2015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Duration 36 months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Total funded effort: 715 PMs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EC contribution: 3.3m euro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H2020-EINFRA-2015-1: e-Infrastructures for virtual research environments (VRE):  EINFRA-9-2015, RIA, contract No 675121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38148"/>
              </p:ext>
            </p:extLst>
          </p:nvPr>
        </p:nvGraphicFramePr>
        <p:xfrm>
          <a:off x="5105400" y="1408025"/>
          <a:ext cx="4645388" cy="4944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971"/>
                <a:gridCol w="2671108"/>
                <a:gridCol w="716776"/>
                <a:gridCol w="778533"/>
              </a:tblGrid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no.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Participant organisation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Part. short name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>
                    <a:lnB w="12700" cmpd="sng">
                      <a:noFill/>
                    </a:lnB>
                    <a:solidFill>
                      <a:srgbClr val="1078AC"/>
                    </a:solidFill>
                  </a:tcPr>
                </a:tc>
              </a:tr>
              <a:tr h="200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 (</a:t>
                      </a:r>
                      <a:r>
                        <a:rPr lang="en-GB" sz="900" dirty="0" err="1" smtClean="0">
                          <a:solidFill>
                            <a:schemeClr val="bg1"/>
                          </a:solidFill>
                          <a:effectLst/>
                        </a:rPr>
                        <a:t>Coord</a:t>
                      </a:r>
                      <a:r>
                        <a:rPr lang="en-GB" sz="9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GREEK RESEARCH AND TECHNOLOGY NETWORK S.A.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GRNET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Greece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 CYPRUS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CyI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Cyprus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OF INFORMATION AND COMMUNICATION TECHNOLOGIES – BULGARIAN ACADEMY OF SCIENCES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IICT-BAS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Bulgaria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</a:t>
                      </a:r>
                      <a:r>
                        <a:rPr lang="en-GB" sz="9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OF PHYSICS BELGRADE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IPB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Serbia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NATIONAL INFORMATION INFRASTRUCTURE DEVELOPMENT INSTITUTE</a:t>
                      </a: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NIIF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Hungary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WEST UNIVERSITY OF TIMISOARA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UVT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Romania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POLYTECHNIC UNIVERSITY OF TIRANA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Albania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BANJA LUKA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 BL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Bosnia and Herzegovina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SS CYRIL AND METHODIUS UNIVERSITY OF SKOPJE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UKIM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FYR of Macedonia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7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UNIVERSITY OF 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UOM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Montenegro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RESEARCH AND EDUCATIONAL NETWORKING ASSOCIATION OF 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RENAM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Moldova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5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INSTITUTE FOR INFORMATICS AND AUTOMATION PROBLEMS OF THE NATIONAL ACADEMY OF SCIENCES OF THE REPUBLIC OF 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IIAP-NAS-RA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Armenia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GEORGIAN RESEARCH AND EDUCATIONAL NETWORKING ASSOCIATION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GRENA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Georgia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BIBLIOTHECA ALEXANDRINA </a:t>
                      </a:r>
                      <a:endParaRPr lang="en-GB" sz="9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Egypt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4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 UNIVERSITY COMPUTATION CENTER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IUCC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Israel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l-GR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R w="12700" cmpd="sng">
                      <a:noFill/>
                    </a:lnR>
                    <a:solidFill>
                      <a:srgbClr val="1078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SYNCHROTRON-LIGHT FOR EXPERIMENTAL SCIENCE AND </a:t>
                      </a:r>
                      <a:r>
                        <a:rPr lang="en-GB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APPLICATIONS </a:t>
                      </a: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 THE MIDDLE EAST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SESAME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Jordan </a:t>
                      </a:r>
                      <a:endParaRPr lang="el-GR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13" marR="59213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6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41664" cy="1125538"/>
          </a:xfrm>
        </p:spPr>
        <p:txBody>
          <a:bodyPr/>
          <a:lstStyle/>
          <a:p>
            <a:r>
              <a:rPr lang="en-US" dirty="0" smtClean="0"/>
              <a:t>Access to the VRE - application areas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4549"/>
            <a:ext cx="9906000" cy="5363307"/>
          </a:xfrm>
        </p:spPr>
        <p:txBody>
          <a:bodyPr>
            <a:noAutofit/>
          </a:bodyPr>
          <a:lstStyle/>
          <a:p>
            <a:pPr lvl="0"/>
            <a:r>
              <a:rPr lang="el-GR" sz="1800" dirty="0" err="1" smtClean="0"/>
              <a:t>Modeling</a:t>
            </a:r>
            <a:r>
              <a:rPr lang="el-GR" sz="1800" dirty="0" smtClean="0"/>
              <a:t> and </a:t>
            </a:r>
            <a:r>
              <a:rPr lang="el-GR" sz="1800" dirty="0" err="1" smtClean="0"/>
              <a:t>Molecular</a:t>
            </a:r>
            <a:r>
              <a:rPr lang="el-GR" sz="1800" dirty="0" smtClean="0"/>
              <a:t> Dynamics (MD) </a:t>
            </a:r>
            <a:r>
              <a:rPr lang="el-GR" sz="1800" dirty="0" err="1" smtClean="0"/>
              <a:t>study</a:t>
            </a:r>
            <a:r>
              <a:rPr lang="el-GR" sz="1800" dirty="0" smtClean="0"/>
              <a:t> of </a:t>
            </a:r>
            <a:r>
              <a:rPr lang="el-GR" sz="1800" dirty="0" err="1" smtClean="0"/>
              <a:t>important</a:t>
            </a:r>
            <a:r>
              <a:rPr lang="el-GR" sz="1800" dirty="0" smtClean="0"/>
              <a:t> </a:t>
            </a:r>
            <a:r>
              <a:rPr lang="el-GR" sz="1800" dirty="0" err="1" smtClean="0"/>
              <a:t>drug</a:t>
            </a:r>
            <a:r>
              <a:rPr lang="el-GR" sz="1800" dirty="0" smtClean="0"/>
              <a:t> </a:t>
            </a:r>
            <a:r>
              <a:rPr lang="el-GR" sz="1800" dirty="0" err="1" smtClean="0"/>
              <a:t>targets</a:t>
            </a:r>
            <a:endParaRPr lang="el-GR" sz="1800" dirty="0" smtClean="0"/>
          </a:p>
          <a:p>
            <a:pPr lvl="0"/>
            <a:r>
              <a:rPr lang="el-GR" sz="1800" dirty="0" smtClean="0"/>
              <a:t>Computer-</a:t>
            </a:r>
            <a:r>
              <a:rPr lang="el-GR" sz="1800" dirty="0" err="1" smtClean="0"/>
              <a:t>aided</a:t>
            </a:r>
            <a:r>
              <a:rPr lang="el-GR" sz="1800" dirty="0" smtClean="0"/>
              <a:t> </a:t>
            </a:r>
            <a:r>
              <a:rPr lang="el-GR" sz="1800" dirty="0" err="1" smtClean="0"/>
              <a:t>drug</a:t>
            </a:r>
            <a:r>
              <a:rPr lang="el-GR" sz="1800" dirty="0" smtClean="0"/>
              <a:t> </a:t>
            </a:r>
            <a:r>
              <a:rPr lang="el-GR" sz="1800" dirty="0" err="1" smtClean="0"/>
              <a:t>design</a:t>
            </a:r>
            <a:endParaRPr lang="el-GR" sz="1800" dirty="0" smtClean="0"/>
          </a:p>
          <a:p>
            <a:pPr lvl="0"/>
            <a:r>
              <a:rPr lang="el-GR" sz="1800" dirty="0" err="1" smtClean="0"/>
              <a:t>Analysis</a:t>
            </a:r>
            <a:r>
              <a:rPr lang="el-GR" sz="1800" dirty="0" smtClean="0"/>
              <a:t> of </a:t>
            </a:r>
            <a:r>
              <a:rPr lang="el-GR" sz="1800" dirty="0" err="1" smtClean="0"/>
              <a:t>Next</a:t>
            </a:r>
            <a:r>
              <a:rPr lang="el-GR" sz="1800" dirty="0" smtClean="0"/>
              <a:t> </a:t>
            </a:r>
            <a:r>
              <a:rPr lang="el-GR" sz="1800" dirty="0" err="1" smtClean="0"/>
              <a:t>Generation</a:t>
            </a:r>
            <a:r>
              <a:rPr lang="el-GR" sz="1800" dirty="0" smtClean="0"/>
              <a:t> DNA </a:t>
            </a:r>
            <a:r>
              <a:rPr lang="el-GR" sz="1800" dirty="0" err="1" smtClean="0"/>
              <a:t>sequencing</a:t>
            </a:r>
            <a:r>
              <a:rPr lang="el-GR" sz="1800" dirty="0" smtClean="0"/>
              <a:t> </a:t>
            </a:r>
            <a:r>
              <a:rPr lang="el-GR" sz="1800" dirty="0" err="1" smtClean="0"/>
              <a:t>data</a:t>
            </a:r>
            <a:endParaRPr lang="el-GR" sz="1800" dirty="0" smtClean="0"/>
          </a:p>
          <a:p>
            <a:pPr lvl="0"/>
            <a:r>
              <a:rPr lang="el-GR" sz="1800" dirty="0" err="1" smtClean="0"/>
              <a:t>Synchrotron</a:t>
            </a:r>
            <a:r>
              <a:rPr lang="el-GR" sz="1800" dirty="0" smtClean="0"/>
              <a:t> </a:t>
            </a:r>
            <a:r>
              <a:rPr lang="el-GR" sz="1800" dirty="0" err="1" smtClean="0"/>
              <a:t>data</a:t>
            </a:r>
            <a:r>
              <a:rPr lang="el-GR" sz="1800" dirty="0" smtClean="0"/>
              <a:t> </a:t>
            </a:r>
            <a:r>
              <a:rPr lang="el-GR" sz="1800" dirty="0" err="1" smtClean="0"/>
              <a:t>analysis</a:t>
            </a:r>
            <a:endParaRPr lang="el-GR" sz="1800" dirty="0" smtClean="0"/>
          </a:p>
          <a:p>
            <a:pPr lvl="0"/>
            <a:r>
              <a:rPr lang="el-GR" sz="1800" dirty="0" err="1" smtClean="0"/>
              <a:t>Image</a:t>
            </a:r>
            <a:r>
              <a:rPr lang="el-GR" sz="1800" dirty="0" smtClean="0"/>
              <a:t> </a:t>
            </a:r>
            <a:r>
              <a:rPr lang="el-GR" sz="1800" dirty="0" err="1" smtClean="0"/>
              <a:t>processing</a:t>
            </a:r>
            <a:r>
              <a:rPr lang="el-GR" sz="1800" dirty="0" smtClean="0"/>
              <a:t> for </a:t>
            </a:r>
            <a:r>
              <a:rPr lang="el-GR" sz="1800" dirty="0" err="1" smtClean="0"/>
              <a:t>biological</a:t>
            </a:r>
            <a:r>
              <a:rPr lang="el-GR" sz="1800" dirty="0" smtClean="0"/>
              <a:t> </a:t>
            </a:r>
            <a:r>
              <a:rPr lang="el-GR" sz="1800" dirty="0" err="1" smtClean="0"/>
              <a:t>applications</a:t>
            </a:r>
            <a:endParaRPr lang="el-GR" sz="1800" dirty="0" smtClean="0"/>
          </a:p>
          <a:p>
            <a:pPr lvl="0"/>
            <a:endParaRPr lang="en-US" sz="1800" dirty="0" smtClean="0"/>
          </a:p>
          <a:p>
            <a:pPr lvl="0"/>
            <a:r>
              <a:rPr lang="el-GR" sz="1800" dirty="0" smtClean="0"/>
              <a:t>Regional </a:t>
            </a:r>
            <a:r>
              <a:rPr lang="el-GR" sz="1800" dirty="0"/>
              <a:t>climate modelling to better understand and predict climate </a:t>
            </a:r>
            <a:r>
              <a:rPr lang="el-GR" sz="1800" dirty="0" smtClean="0"/>
              <a:t>change </a:t>
            </a:r>
            <a:r>
              <a:rPr lang="el-GR" sz="1800" dirty="0"/>
              <a:t>and impacts, and phenomena such as dust storms.</a:t>
            </a:r>
          </a:p>
          <a:p>
            <a:pPr lvl="0"/>
            <a:r>
              <a:rPr lang="el-GR" sz="1800" dirty="0" smtClean="0"/>
              <a:t>Air </a:t>
            </a:r>
            <a:r>
              <a:rPr lang="el-GR" sz="1800" dirty="0"/>
              <a:t>quality modelling, including atmospheric chemistry and air pollution transport.</a:t>
            </a:r>
          </a:p>
          <a:p>
            <a:pPr lvl="0"/>
            <a:r>
              <a:rPr lang="el-GR" sz="1800" dirty="0" smtClean="0"/>
              <a:t>Weather </a:t>
            </a:r>
            <a:r>
              <a:rPr lang="el-GR" sz="1800" dirty="0"/>
              <a:t>forecast and extreme weather prediction, model development, application.</a:t>
            </a:r>
          </a:p>
          <a:p>
            <a:pPr lvl="0"/>
            <a:endParaRPr lang="en-US" sz="1800" dirty="0" smtClean="0"/>
          </a:p>
          <a:p>
            <a:pPr lvl="0"/>
            <a:r>
              <a:rPr lang="el-GR" sz="1800" dirty="0" smtClean="0"/>
              <a:t>Online </a:t>
            </a:r>
            <a:r>
              <a:rPr lang="el-GR" sz="1800" dirty="0"/>
              <a:t>services and access to repositories in order to enable studies of the immense cultural heritage assets in the region (e.g., searchable digital libraries; with support of meta-data and OCR for Latin characters).</a:t>
            </a:r>
          </a:p>
          <a:p>
            <a:pPr lvl="0"/>
            <a:r>
              <a:rPr lang="el-GR" sz="1800" dirty="0" smtClean="0"/>
              <a:t>Online </a:t>
            </a:r>
            <a:r>
              <a:rPr lang="el-GR" sz="1800" dirty="0"/>
              <a:t>visualization tools and data management systems to drive breakthrough contributions to art historical problems (e.g., interactive visualization viewer of RTi files and 3D models with digital libraries integration).</a:t>
            </a:r>
          </a:p>
          <a:p>
            <a:pPr lvl="0"/>
            <a:r>
              <a:rPr lang="el-GR" sz="1800" dirty="0" smtClean="0"/>
              <a:t>Unsupervised </a:t>
            </a:r>
            <a:r>
              <a:rPr lang="el-GR" sz="1800" dirty="0"/>
              <a:t>feature learning in photogrammetric techniques, data processing for image classification; semantic referencing; and geo-referencing</a:t>
            </a:r>
            <a:r>
              <a:rPr lang="el-GR" sz="1800" dirty="0" smtClean="0"/>
              <a:t>.</a:t>
            </a:r>
            <a:endParaRPr lang="el-GR" sz="1800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66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Open call 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02" y="1335965"/>
            <a:ext cx="9518650" cy="5220477"/>
          </a:xfrm>
        </p:spPr>
        <p:txBody>
          <a:bodyPr/>
          <a:lstStyle/>
          <a:p>
            <a:r>
              <a:rPr lang="en-US" dirty="0" smtClean="0"/>
              <a:t>23 project applications, 21 accepted</a:t>
            </a:r>
          </a:p>
          <a:p>
            <a:pPr lvl="1" algn="just"/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11 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in Climatology</a:t>
            </a:r>
          </a:p>
          <a:p>
            <a:pPr lvl="1" algn="just"/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5</a:t>
            </a: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in Digital Cultural Heritage</a:t>
            </a:r>
          </a:p>
          <a:p>
            <a:pPr lvl="1" algn="just"/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5</a:t>
            </a: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pitchFamily="34" charset="-128"/>
              </a:rPr>
              <a:t>in Life </a:t>
            </a:r>
            <a:r>
              <a:rPr lang="en-US" sz="1800" dirty="0" smtClean="0">
                <a:solidFill>
                  <a:schemeClr val="tx1"/>
                </a:solidFill>
                <a:ea typeface="ＭＳ Ｐゴシック" pitchFamily="34" charset="-128"/>
              </a:rPr>
              <a:t>Sciences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10 </a:t>
            </a:r>
            <a:r>
              <a:rPr lang="en-US" dirty="0"/>
              <a:t>different countries of the </a:t>
            </a:r>
            <a:r>
              <a:rPr lang="en-US" dirty="0" smtClean="0"/>
              <a:t>region</a:t>
            </a:r>
          </a:p>
          <a:p>
            <a:r>
              <a:rPr lang="en-US" dirty="0" smtClean="0"/>
              <a:t>14 </a:t>
            </a:r>
            <a:r>
              <a:rPr lang="en-US" dirty="0"/>
              <a:t>of the applications required HPC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6 required Grid </a:t>
            </a:r>
            <a:r>
              <a:rPr lang="en-US" dirty="0"/>
              <a:t>and Cloud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12 required storage services</a:t>
            </a:r>
          </a:p>
          <a:p>
            <a:r>
              <a:rPr lang="en-US" dirty="0" smtClean="0"/>
              <a:t>8 required application </a:t>
            </a:r>
            <a:r>
              <a:rPr lang="en-US" dirty="0"/>
              <a:t>specific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Per-country distribution: Bosnia and Herzegovina: 1, Bulgaria: 6, Cyprus: 3, FYR of Macedonia: 2, Georgia: 1, Greece: 4, Montenegro: 1, Israel: 1, Romania: 1, Serbia: 1. </a:t>
            </a:r>
          </a:p>
          <a:p>
            <a:r>
              <a:rPr lang="en-US" dirty="0" smtClean="0"/>
              <a:t>14M CPU core hours, 3.4M GPU core hours, 1M Phi core hours provided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7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Open call </a:t>
            </a:r>
            <a:br>
              <a:rPr lang="en-US" dirty="0" smtClean="0"/>
            </a:br>
            <a:r>
              <a:rPr lang="en-US" dirty="0" smtClean="0"/>
              <a:t>(WP6)</a:t>
            </a:r>
            <a:endParaRPr lang="en-US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9702" y="1335965"/>
            <a:ext cx="9518650" cy="5220477"/>
          </a:xfrm>
        </p:spPr>
        <p:txBody>
          <a:bodyPr/>
          <a:lstStyle/>
          <a:p>
            <a:r>
              <a:rPr lang="en-US" dirty="0" smtClean="0"/>
              <a:t>Call Opened in May 2017</a:t>
            </a:r>
            <a:r>
              <a:rPr lang="en-US" dirty="0"/>
              <a:t> </a:t>
            </a:r>
            <a:r>
              <a:rPr lang="en-US" dirty="0" smtClean="0"/>
              <a:t>with deadline June 2017</a:t>
            </a:r>
          </a:p>
          <a:p>
            <a:r>
              <a:rPr lang="en-US" dirty="0" smtClean="0"/>
              <a:t>14 Services made available to users</a:t>
            </a:r>
          </a:p>
          <a:p>
            <a:r>
              <a:rPr lang="en-US" dirty="0" smtClean="0"/>
              <a:t>In </a:t>
            </a:r>
            <a:r>
              <a:rPr lang="en-US" dirty="0"/>
              <a:t>total 15 million CPU core hours, 370 million GPU core hours and 15 million Phi core hours </a:t>
            </a:r>
            <a:r>
              <a:rPr lang="en-US" dirty="0" smtClean="0"/>
              <a:t>are available</a:t>
            </a:r>
          </a:p>
          <a:p>
            <a:r>
              <a:rPr lang="en-US" dirty="0" smtClean="0"/>
              <a:t>Targeted research fields</a:t>
            </a:r>
          </a:p>
          <a:p>
            <a:pPr lvl="1"/>
            <a:r>
              <a:rPr lang="en-US" dirty="0" smtClean="0"/>
              <a:t>5 areas in Life Sciences</a:t>
            </a:r>
          </a:p>
          <a:p>
            <a:pPr lvl="1"/>
            <a:r>
              <a:rPr lang="en-US" dirty="0" smtClean="0"/>
              <a:t>3 areas in Climate Research</a:t>
            </a:r>
          </a:p>
          <a:p>
            <a:pPr lvl="1"/>
            <a:r>
              <a:rPr lang="en-US" dirty="0" smtClean="0"/>
              <a:t>3 areas in Digital Cultural Heritage</a:t>
            </a:r>
          </a:p>
          <a:p>
            <a:r>
              <a:rPr lang="en-US" dirty="0" smtClean="0"/>
              <a:t>18 applications have been received</a:t>
            </a:r>
          </a:p>
          <a:p>
            <a:pPr lvl="1"/>
            <a:r>
              <a:rPr lang="en-US" dirty="0" smtClean="0"/>
              <a:t>7 in Life Sciences</a:t>
            </a:r>
          </a:p>
          <a:p>
            <a:pPr lvl="1"/>
            <a:r>
              <a:rPr lang="en-US" dirty="0" smtClean="0"/>
              <a:t>5 in Climate Research</a:t>
            </a:r>
          </a:p>
          <a:p>
            <a:pPr lvl="1"/>
            <a:r>
              <a:rPr lang="en-US" dirty="0" smtClean="0"/>
              <a:t>6 in Digital Cultural Heritage</a:t>
            </a:r>
          </a:p>
          <a:p>
            <a:pPr marL="477837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63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Training, dissemination, marketing, innovation (WP2)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615"/>
            <a:ext cx="5257310" cy="5336099"/>
          </a:xfrm>
        </p:spPr>
        <p:txBody>
          <a:bodyPr>
            <a:noAutofit/>
          </a:bodyPr>
          <a:lstStyle/>
          <a:p>
            <a:r>
              <a:rPr lang="en-US" sz="2000" dirty="0" smtClean="0"/>
              <a:t>Content-rich </a:t>
            </a:r>
            <a:r>
              <a:rPr lang="en-US" sz="2000" dirty="0"/>
              <a:t>platform for </a:t>
            </a:r>
            <a:r>
              <a:rPr lang="en-US" sz="2000" dirty="0" smtClean="0"/>
              <a:t>communication </a:t>
            </a:r>
            <a:r>
              <a:rPr lang="en-US" sz="2000" dirty="0"/>
              <a:t>within the VRE community and </a:t>
            </a:r>
            <a:r>
              <a:rPr lang="en-US" sz="2000" dirty="0" smtClean="0"/>
              <a:t>beyond</a:t>
            </a:r>
            <a:endParaRPr lang="en-US" sz="2000" dirty="0"/>
          </a:p>
          <a:p>
            <a:pPr lvl="1"/>
            <a:r>
              <a:rPr lang="en-US" sz="1600" dirty="0"/>
              <a:t>M</a:t>
            </a:r>
            <a:r>
              <a:rPr lang="en-US" sz="1600" dirty="0" smtClean="0"/>
              <a:t>ain </a:t>
            </a:r>
            <a:r>
              <a:rPr lang="en-US" sz="1600" dirty="0"/>
              <a:t>web page, VRE portal, </a:t>
            </a:r>
            <a:r>
              <a:rPr lang="en-US" sz="1600" dirty="0" smtClean="0"/>
              <a:t>training </a:t>
            </a:r>
            <a:r>
              <a:rPr lang="en-US" sz="1600" dirty="0"/>
              <a:t>portal, </a:t>
            </a:r>
            <a:r>
              <a:rPr lang="en-US" sz="1600" dirty="0" smtClean="0"/>
              <a:t>wiki</a:t>
            </a:r>
            <a:endParaRPr lang="en-US" sz="1600" dirty="0"/>
          </a:p>
          <a:p>
            <a:pPr lvl="1"/>
            <a:r>
              <a:rPr lang="en-US" sz="1600" dirty="0"/>
              <a:t>Agenda system, document repository system</a:t>
            </a:r>
          </a:p>
          <a:p>
            <a:r>
              <a:rPr lang="en-US" sz="2000" dirty="0"/>
              <a:t>VI-SEEM marketing </a:t>
            </a:r>
            <a:r>
              <a:rPr lang="en-US" sz="2000" dirty="0" smtClean="0"/>
              <a:t>activities</a:t>
            </a:r>
          </a:p>
          <a:p>
            <a:pPr lvl="1"/>
            <a:r>
              <a:rPr lang="en-US" sz="1600" dirty="0" smtClean="0"/>
              <a:t>Newsletters, popular </a:t>
            </a:r>
            <a:r>
              <a:rPr lang="en-US" sz="1600" dirty="0"/>
              <a:t>articles, promotional materials, focused meeting and events for various types of </a:t>
            </a:r>
            <a:r>
              <a:rPr lang="en-US" sz="1600" dirty="0" smtClean="0"/>
              <a:t>audiences </a:t>
            </a:r>
            <a:r>
              <a:rPr lang="en-US" sz="1600" dirty="0"/>
              <a:t>(SMEs, museums, universities, institutes, etc.), seminars and tours for students</a:t>
            </a:r>
          </a:p>
          <a:p>
            <a:r>
              <a:rPr lang="en-US" sz="2000" dirty="0"/>
              <a:t>Events organized</a:t>
            </a:r>
          </a:p>
          <a:p>
            <a:pPr lvl="1"/>
            <a:r>
              <a:rPr lang="en-US" sz="1600" dirty="0"/>
              <a:t>7 national dissemination events</a:t>
            </a:r>
          </a:p>
          <a:p>
            <a:pPr lvl="1"/>
            <a:r>
              <a:rPr lang="en-US" sz="1600" dirty="0"/>
              <a:t>7 national training events</a:t>
            </a:r>
          </a:p>
          <a:p>
            <a:pPr lvl="1"/>
            <a:r>
              <a:rPr lang="en-US" sz="1600" dirty="0"/>
              <a:t>3 regional training </a:t>
            </a:r>
            <a:r>
              <a:rPr lang="en-US" sz="1600" dirty="0" smtClean="0"/>
              <a:t>events</a:t>
            </a:r>
          </a:p>
          <a:p>
            <a:r>
              <a:rPr lang="en-US" sz="2000" dirty="0" smtClean="0"/>
              <a:t>26 </a:t>
            </a:r>
            <a:r>
              <a:rPr lang="en-US" sz="2000" dirty="0"/>
              <a:t>external events where project </a:t>
            </a:r>
            <a:r>
              <a:rPr lang="en-US" sz="2000" dirty="0" smtClean="0"/>
              <a:t>presented</a:t>
            </a:r>
          </a:p>
          <a:p>
            <a:r>
              <a:rPr lang="en-US" sz="2000" dirty="0" smtClean="0"/>
              <a:t>25 papers</a:t>
            </a:r>
          </a:p>
          <a:p>
            <a:r>
              <a:rPr lang="en-US" sz="2000" dirty="0" smtClean="0"/>
              <a:t>9 </a:t>
            </a:r>
            <a:r>
              <a:rPr lang="en-US" sz="2000" dirty="0"/>
              <a:t>innovative </a:t>
            </a:r>
            <a:r>
              <a:rPr lang="en-US" sz="2000" dirty="0" smtClean="0"/>
              <a:t>developments</a:t>
            </a:r>
          </a:p>
        </p:txBody>
      </p:sp>
      <p:pic>
        <p:nvPicPr>
          <p:cNvPr id="8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Picture 4" descr="C:\Karaivanova-2014\VI-SEEM\WP2\Report-M18-D2-6\vi-seem-1stpa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549" y="2702380"/>
            <a:ext cx="2799451" cy="367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932" y="1396093"/>
            <a:ext cx="2442160" cy="34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43949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Training portal </a:t>
            </a:r>
            <a:br>
              <a:rPr lang="en-US" dirty="0" smtClean="0"/>
            </a:br>
            <a:r>
              <a:rPr lang="en-US" dirty="0" smtClean="0"/>
              <a:t>(WP2, WP5)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028" y="1408036"/>
            <a:ext cx="9663324" cy="5370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l" defTabSz="958850">
              <a:lnSpc>
                <a:spcPct val="90000"/>
              </a:lnSpc>
              <a:buClr>
                <a:schemeClr val="folHlink"/>
              </a:buClr>
              <a:buSzPct val="60000"/>
            </a:pPr>
            <a:endParaRPr lang="en-US" sz="1600" b="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7759" y="1225090"/>
            <a:ext cx="5361039" cy="531484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0" kern="0" dirty="0" smtClean="0"/>
              <a:t>VI-SEEM</a:t>
            </a:r>
            <a:r>
              <a:rPr lang="en-GB" sz="2000" b="0" kern="0" dirty="0" smtClean="0"/>
              <a:t> Training Portal</a:t>
            </a:r>
          </a:p>
          <a:p>
            <a:r>
              <a:rPr lang="en-GB" sz="2000" b="0" kern="0" dirty="0" smtClean="0"/>
              <a:t>Access </a:t>
            </a:r>
            <a:r>
              <a:rPr lang="en-GB" sz="2000" b="0" kern="0" dirty="0"/>
              <a:t>via: </a:t>
            </a:r>
            <a:r>
              <a:rPr lang="en-GB" sz="2000" b="0" kern="0" dirty="0">
                <a:hlinkClick r:id="rId4"/>
              </a:rPr>
              <a:t>https://training.vi-seem.eu/</a:t>
            </a:r>
            <a:endParaRPr lang="en-GB" sz="2000" b="0" kern="0" dirty="0" smtClean="0"/>
          </a:p>
          <a:p>
            <a:pPr lvl="1"/>
            <a:r>
              <a:rPr lang="en-US" sz="1800" b="0" kern="0" dirty="0" smtClean="0"/>
              <a:t>Storage services</a:t>
            </a:r>
          </a:p>
          <a:p>
            <a:pPr lvl="1"/>
            <a:r>
              <a:rPr lang="en-US" sz="1800" b="0" kern="0" dirty="0" smtClean="0"/>
              <a:t>Domain-specific  software and tools</a:t>
            </a:r>
          </a:p>
          <a:p>
            <a:pPr lvl="2"/>
            <a:r>
              <a:rPr lang="en-US" sz="1800" b="0" kern="0" dirty="0" smtClean="0"/>
              <a:t>Climate</a:t>
            </a:r>
          </a:p>
          <a:p>
            <a:pPr lvl="2"/>
            <a:r>
              <a:rPr lang="en-US" sz="1800" b="0" kern="0" dirty="0" smtClean="0"/>
              <a:t>Digital Cultural Heritage</a:t>
            </a:r>
          </a:p>
          <a:p>
            <a:pPr lvl="2"/>
            <a:r>
              <a:rPr lang="en-US" sz="1800" b="0" kern="0" dirty="0" smtClean="0"/>
              <a:t>Life Sciences</a:t>
            </a:r>
          </a:p>
          <a:p>
            <a:pPr lvl="1"/>
            <a:r>
              <a:rPr lang="en-US" sz="1800" b="0" kern="0" dirty="0" smtClean="0"/>
              <a:t>HPC</a:t>
            </a:r>
          </a:p>
          <a:p>
            <a:pPr lvl="1"/>
            <a:endParaRPr lang="en-US" sz="1800" b="0" kern="0" dirty="0" smtClean="0"/>
          </a:p>
          <a:p>
            <a:pPr lvl="1"/>
            <a:r>
              <a:rPr lang="en-US" sz="1800" b="0" kern="0" dirty="0" smtClean="0"/>
              <a:t>Cloud </a:t>
            </a:r>
          </a:p>
          <a:p>
            <a:pPr marL="477837" lvl="1" indent="0">
              <a:buNone/>
            </a:pPr>
            <a:endParaRPr lang="en-US" sz="1800" b="0" kern="0" dirty="0" smtClean="0"/>
          </a:p>
          <a:p>
            <a:pPr lvl="1"/>
            <a:r>
              <a:rPr lang="en-US" sz="1800" b="0" kern="0" dirty="0" smtClean="0"/>
              <a:t>Data</a:t>
            </a:r>
          </a:p>
          <a:p>
            <a:pPr lvl="1"/>
            <a:endParaRPr lang="en-US" sz="1800" b="0" kern="0" dirty="0" smtClean="0"/>
          </a:p>
          <a:p>
            <a:pPr lvl="1"/>
            <a:r>
              <a:rPr lang="en-US" sz="1800" b="0" kern="0" dirty="0" smtClean="0"/>
              <a:t>Grid</a:t>
            </a:r>
          </a:p>
          <a:p>
            <a:pPr marL="477837" lvl="1" indent="0">
              <a:buNone/>
            </a:pPr>
            <a:endParaRPr lang="en-US" sz="1800" b="0" kern="0" dirty="0" smtClean="0"/>
          </a:p>
          <a:p>
            <a:pPr lvl="1"/>
            <a:r>
              <a:rPr lang="en-US" sz="1800" b="0" kern="0" dirty="0" smtClean="0"/>
              <a:t>Scientific visualization</a:t>
            </a:r>
          </a:p>
          <a:p>
            <a:pPr marL="0" indent="0">
              <a:buNone/>
            </a:pPr>
            <a:endParaRPr lang="en-US" b="0" kern="0" dirty="0" smtClean="0"/>
          </a:p>
        </p:txBody>
      </p:sp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90" y="1736588"/>
            <a:ext cx="4391848" cy="3728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20" y="2507467"/>
            <a:ext cx="378129" cy="38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7" y="2902199"/>
            <a:ext cx="374904" cy="34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28" y="3621388"/>
            <a:ext cx="1190886" cy="567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14" y="4279186"/>
            <a:ext cx="597678" cy="5945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61" y="4912859"/>
            <a:ext cx="635460" cy="556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50" y="5482410"/>
            <a:ext cx="1059925" cy="6381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650" y="5801497"/>
            <a:ext cx="747085" cy="700392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4" y="3237628"/>
            <a:ext cx="374904" cy="34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67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1664" cy="1125538"/>
          </a:xfrm>
        </p:spPr>
        <p:txBody>
          <a:bodyPr/>
          <a:lstStyle/>
          <a:p>
            <a:r>
              <a:rPr lang="en-US" sz="4000" dirty="0" smtClean="0"/>
              <a:t>Main achievements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0" y="1331312"/>
            <a:ext cx="9656309" cy="5400228"/>
          </a:xfrm>
        </p:spPr>
        <p:txBody>
          <a:bodyPr/>
          <a:lstStyle/>
          <a:p>
            <a:r>
              <a:rPr lang="en-US" kern="1200" dirty="0"/>
              <a:t>VI-SEEM provides a Virtual Research Environment for the scientific user communities in Climatology, Life Sciences, and Cultural Heritage</a:t>
            </a:r>
          </a:p>
          <a:p>
            <a:r>
              <a:rPr lang="en-US" altLang="el-GR" kern="1200" dirty="0"/>
              <a:t>VI-SEEM provides an integrated platform bringing together computing, data management and </a:t>
            </a:r>
            <a:r>
              <a:rPr lang="en-US" altLang="el-GR" kern="1200" dirty="0" smtClean="0"/>
              <a:t>domain-specific </a:t>
            </a:r>
            <a:r>
              <a:rPr lang="en-US" altLang="el-GR" kern="1200" dirty="0"/>
              <a:t>services</a:t>
            </a:r>
          </a:p>
          <a:p>
            <a:r>
              <a:rPr lang="en-US" kern="1200" dirty="0"/>
              <a:t>Services listed in the Service Catalogue and provided through the VRE Portal</a:t>
            </a:r>
          </a:p>
          <a:p>
            <a:r>
              <a:rPr lang="en-US" kern="1200" dirty="0"/>
              <a:t>Support the full lifecycle of scientific research</a:t>
            </a:r>
          </a:p>
          <a:p>
            <a:r>
              <a:rPr lang="en-US" kern="1200" dirty="0"/>
              <a:t>User-centric view</a:t>
            </a:r>
          </a:p>
          <a:p>
            <a:r>
              <a:rPr lang="en-US" kern="1200" dirty="0"/>
              <a:t>Open calls for access, peer review</a:t>
            </a:r>
          </a:p>
          <a:p>
            <a:r>
              <a:rPr lang="en-US" kern="1200" dirty="0"/>
              <a:t>Wide outreach </a:t>
            </a:r>
            <a:r>
              <a:rPr lang="en-US" kern="1200" dirty="0" smtClean="0"/>
              <a:t>campaign</a:t>
            </a:r>
            <a:endParaRPr lang="en-US" kern="1200" dirty="0"/>
          </a:p>
          <a:p>
            <a:r>
              <a:rPr lang="en-US" kern="1200" dirty="0"/>
              <a:t>Promote and support future usage, access, and underlying services</a:t>
            </a:r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8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41664" cy="1125538"/>
          </a:xfrm>
        </p:spPr>
        <p:txBody>
          <a:bodyPr/>
          <a:lstStyle/>
          <a:p>
            <a:r>
              <a:rPr lang="en-US" dirty="0" smtClean="0">
                <a:latin typeface="+mn-lt"/>
                <a:ea typeface="ＭＳ Ｐゴシック" panose="020B0600070205080204" pitchFamily="34" charset="-128"/>
              </a:rPr>
              <a:t>We cherish our community!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6" y="1779597"/>
            <a:ext cx="5029200" cy="2651760"/>
          </a:xfrm>
          <a:prstGeom prst="rect">
            <a:avLst/>
          </a:prstGeom>
        </p:spPr>
      </p:pic>
      <p:pic>
        <p:nvPicPr>
          <p:cNvPr id="7" name="Picture 6" descr="IMG_0886-800x4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84" y="3702759"/>
            <a:ext cx="475488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18" y="1376045"/>
            <a:ext cx="4846320" cy="2468880"/>
          </a:xfrm>
          <a:prstGeom prst="rect">
            <a:avLst/>
          </a:prstGeom>
        </p:spPr>
      </p:pic>
      <p:pic>
        <p:nvPicPr>
          <p:cNvPr id="9" name="Picture 8" descr="IPB-event1-1024x49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17" y="3310085"/>
            <a:ext cx="4106752" cy="2371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68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55380" cy="1125538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9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137" y="2838445"/>
            <a:ext cx="1740452" cy="17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64112" y="1067233"/>
            <a:ext cx="4763259" cy="4939393"/>
          </a:xfrm>
        </p:spPr>
        <p:txBody>
          <a:bodyPr/>
          <a:lstStyle/>
          <a:p>
            <a:pPr marL="0" indent="0" algn="just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  <a:hlinkClick r:id="rId3"/>
            </a:endParaRPr>
          </a:p>
          <a:p>
            <a:pPr marL="0" indent="0" algn="ctr">
              <a:buNone/>
            </a:pPr>
            <a:endParaRPr lang="en-US" dirty="0" smtClean="0">
              <a:hlinkClick r:id="rId4"/>
            </a:endParaRP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vi-seem.eu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vi_seem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VI-SEEM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  <a:hlinkClick r:id="rId3"/>
              </a:rPr>
              <a:t>vi-seem-pmo@vi-seem.eu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9806" y="75195"/>
            <a:ext cx="6675156" cy="9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endParaRPr lang="en-US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endParaRPr lang="en-US" b="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https://encrypted-tbn3.gstatic.com/images?q=tbn:ANd9GcQCnISneQ2WwyzMKUI6FFQFMM3IAov2VEOmF8i4waaPMLpkzxqh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348291" y="3127768"/>
            <a:ext cx="298186" cy="30643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Picture 13" descr="https://yt3.ggpht.com/-CepHHHB3l1Y/AAAAAAAAAAI/AAAAAAAAAAA/Z8MftqWbEqA/s900-c-k-no/photo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456564" y="3899744"/>
            <a:ext cx="364853" cy="37467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Pictur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2403158" y="4761438"/>
            <a:ext cx="276367" cy="28410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2837332" y="2343721"/>
            <a:ext cx="287276" cy="29527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3783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17" y="1717723"/>
            <a:ext cx="5488956" cy="3972958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A continuing, integrative effort</a:t>
            </a:r>
            <a:endParaRPr lang="en-US" dirty="0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36635" y="1574374"/>
            <a:ext cx="3929527" cy="44762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e-Infrastructure built over the last decade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Targeting 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less developed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EU countries, countries on path to accession and ENP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Merging of SEE and EM regions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SEE: network SEEREN1-2, Grid SEE-GRID-1/2/SCI, HPC HP-SEE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EM: HPC LinkSCEEM1-2</a:t>
            </a:r>
          </a:p>
        </p:txBody>
      </p:sp>
      <p:pic>
        <p:nvPicPr>
          <p:cNvPr id="9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2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0" y="0"/>
            <a:ext cx="874395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Overall objective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43588" y="1606300"/>
            <a:ext cx="4282497" cy="48791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Provide user-friendly integrated e-Infrastructure platform for Scientific Communities in Climatology, Life Sciences, and Digital Cultural Heritage for the SEEM region; by linking compute, data, and visualization resources, as well as services, software and tools. 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Diverse computing technologies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Advent of big data / data services</a:t>
            </a:r>
          </a:p>
          <a:p>
            <a:pPr marL="358775" indent="-358775" algn="l" defTabSz="958850" eaLnBrk="0" hangingPunct="0">
              <a:lnSpc>
                <a:spcPct val="90000"/>
              </a:lnSpc>
              <a:buClr>
                <a:srgbClr val="2164A8"/>
              </a:buClr>
              <a:buSzPct val="75000"/>
              <a:buFont typeface="Wingdings" pitchFamily="2" charset="2"/>
              <a:buChar char="q"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Service orientation</a:t>
            </a:r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978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32" y="1289669"/>
            <a:ext cx="5626562" cy="45592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61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2765" r="5451" b="4297"/>
          <a:stretch/>
        </p:blipFill>
        <p:spPr>
          <a:xfrm>
            <a:off x="2787139" y="1208318"/>
            <a:ext cx="4588432" cy="53884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3950" cy="1125538"/>
          </a:xfrm>
        </p:spPr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6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Work organization – PERT chart</a:t>
            </a:r>
            <a:r>
              <a:rPr lang="el-GR" dirty="0" smtClean="0"/>
              <a:t> </a:t>
            </a:r>
            <a:endParaRPr lang="en-US" dirty="0" smtClean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-3349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40" y="1268730"/>
            <a:ext cx="6350809" cy="527808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85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55380" cy="1125538"/>
          </a:xfrm>
        </p:spPr>
        <p:txBody>
          <a:bodyPr lIns="92075" tIns="46038" rIns="92075" bIns="46038"/>
          <a:lstStyle/>
          <a:p>
            <a:r>
              <a:rPr lang="en-US" dirty="0" smtClean="0"/>
              <a:t>Access to services -</a:t>
            </a:r>
            <a:br>
              <a:rPr lang="en-US" dirty="0" smtClean="0"/>
            </a:br>
            <a:r>
              <a:rPr lang="en-US" dirty="0" smtClean="0"/>
              <a:t>the service catalogue (WP3)</a:t>
            </a:r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-3349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" y="1277900"/>
            <a:ext cx="4714000" cy="5257529"/>
          </a:xfrm>
        </p:spPr>
        <p:txBody>
          <a:bodyPr/>
          <a:lstStyle/>
          <a:p>
            <a:r>
              <a:rPr lang="en-US" dirty="0" smtClean="0"/>
              <a:t>Service catalogue </a:t>
            </a:r>
            <a:r>
              <a:rPr lang="en-US" dirty="0"/>
              <a:t>provides </a:t>
            </a:r>
            <a:r>
              <a:rPr lang="en-US" dirty="0" smtClean="0"/>
              <a:t>service discovery and contains all project services</a:t>
            </a:r>
          </a:p>
          <a:p>
            <a:pPr lvl="1"/>
            <a:r>
              <a:rPr lang="en-US" dirty="0"/>
              <a:t>Common services and </a:t>
            </a:r>
            <a:r>
              <a:rPr lang="en-US" dirty="0" smtClean="0"/>
              <a:t>resources operated by WP3</a:t>
            </a:r>
            <a:endParaRPr lang="en-US" dirty="0"/>
          </a:p>
          <a:p>
            <a:pPr lvl="1"/>
            <a:r>
              <a:rPr lang="en-US" dirty="0"/>
              <a:t>Storage/data services </a:t>
            </a:r>
            <a:r>
              <a:rPr lang="en-US" dirty="0" smtClean="0"/>
              <a:t>operated by WP4</a:t>
            </a:r>
            <a:endParaRPr lang="en-US" dirty="0"/>
          </a:p>
          <a:p>
            <a:pPr lvl="1"/>
            <a:r>
              <a:rPr lang="en-US" dirty="0"/>
              <a:t>Application-level </a:t>
            </a:r>
            <a:r>
              <a:rPr lang="en-US" dirty="0" smtClean="0"/>
              <a:t>services provided by WP5</a:t>
            </a:r>
          </a:p>
          <a:p>
            <a:r>
              <a:rPr lang="en-US" dirty="0"/>
              <a:t>Designed to be compatible with the </a:t>
            </a:r>
            <a:r>
              <a:rPr lang="en-US" dirty="0" err="1"/>
              <a:t>FitSM</a:t>
            </a:r>
            <a:r>
              <a:rPr lang="en-US" dirty="0"/>
              <a:t> </a:t>
            </a:r>
            <a:r>
              <a:rPr lang="en-US" dirty="0" smtClean="0"/>
              <a:t>standards</a:t>
            </a:r>
          </a:p>
          <a:p>
            <a:r>
              <a:rPr lang="en-US" dirty="0" smtClean="0">
                <a:solidFill>
                  <a:srgbClr val="CF4901"/>
                </a:solidFill>
                <a:hlinkClick r:id="rId3"/>
              </a:rPr>
              <a:t>https</a:t>
            </a:r>
            <a:r>
              <a:rPr lang="en-US" dirty="0">
                <a:solidFill>
                  <a:srgbClr val="CF4901"/>
                </a:solidFill>
                <a:hlinkClick r:id="rId3"/>
              </a:rPr>
              <a:t>://services.vi-seem.eu</a:t>
            </a:r>
            <a:r>
              <a:rPr lang="en-US" dirty="0" smtClean="0">
                <a:solidFill>
                  <a:srgbClr val="CF4901"/>
                </a:solidFill>
                <a:hlinkClick r:id="rId3"/>
              </a:rPr>
              <a:t>/</a:t>
            </a:r>
            <a:endParaRPr lang="en-US" dirty="0">
              <a:solidFill>
                <a:srgbClr val="CF4901"/>
              </a:solidFill>
            </a:endParaRPr>
          </a:p>
          <a:p>
            <a:r>
              <a:rPr lang="en-US" dirty="0" smtClean="0"/>
              <a:t>19 </a:t>
            </a:r>
            <a:r>
              <a:rPr lang="en-US" dirty="0"/>
              <a:t>services grouped in 5 categories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374" y="1408339"/>
            <a:ext cx="5357036" cy="450975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42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2593" cy="1125538"/>
          </a:xfrm>
        </p:spPr>
        <p:txBody>
          <a:bodyPr/>
          <a:lstStyle/>
          <a:p>
            <a:r>
              <a:rPr lang="en-US" sz="3600" dirty="0" smtClean="0"/>
              <a:t>e-Infrastructure services </a:t>
            </a:r>
            <a:br>
              <a:rPr lang="en-US" sz="3600" dirty="0" smtClean="0"/>
            </a:br>
            <a:r>
              <a:rPr lang="en-US" sz="3600" dirty="0" smtClean="0"/>
              <a:t>(WP3)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2088" y="145380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0" kern="0" dirty="0" smtClean="0"/>
              <a:t>Project e-Infrastructure</a:t>
            </a:r>
          </a:p>
          <a:p>
            <a:pPr lvl="1"/>
            <a:r>
              <a:rPr lang="en-US" b="0" kern="0" dirty="0" smtClean="0"/>
              <a:t>HPC 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clusters and supercomputers (different </a:t>
            </a:r>
            <a:r>
              <a:rPr lang="en-US" b="0" kern="0" dirty="0"/>
              <a:t>hardware </a:t>
            </a:r>
            <a:r>
              <a:rPr lang="en-US" b="0" kern="0" dirty="0" smtClean="0"/>
              <a:t>architectures)</a:t>
            </a:r>
          </a:p>
          <a:p>
            <a:pPr lvl="1"/>
            <a:r>
              <a:rPr lang="en-US" b="0" kern="0" dirty="0"/>
              <a:t>Grid </a:t>
            </a:r>
            <a:r>
              <a:rPr lang="en-US" b="0" kern="0" dirty="0" smtClean="0"/>
              <a:t>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interconnected via Grid middleware</a:t>
            </a:r>
          </a:p>
          <a:p>
            <a:pPr lvl="1"/>
            <a:r>
              <a:rPr lang="en-US" b="0" kern="0" dirty="0" smtClean="0"/>
              <a:t>Cloud 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virtual machines </a:t>
            </a:r>
            <a:r>
              <a:rPr lang="en-US" b="0" kern="0" dirty="0"/>
              <a:t>(VMs) for services and distributed </a:t>
            </a:r>
            <a:r>
              <a:rPr lang="en-US" b="0" kern="0" dirty="0" smtClean="0"/>
              <a:t>computing</a:t>
            </a:r>
          </a:p>
          <a:p>
            <a:pPr lvl="1"/>
            <a:r>
              <a:rPr lang="en-US" b="0" kern="0" dirty="0"/>
              <a:t>Storage sites </a:t>
            </a:r>
            <a:r>
              <a:rPr lang="mr-IN" b="0" kern="0" dirty="0" smtClean="0"/>
              <a:t>–</a:t>
            </a:r>
            <a:r>
              <a:rPr lang="en-US" b="0" kern="0" dirty="0" smtClean="0"/>
              <a:t> short and </a:t>
            </a:r>
            <a:r>
              <a:rPr lang="en-US" b="0" kern="0" dirty="0"/>
              <a:t>long term </a:t>
            </a:r>
            <a:r>
              <a:rPr lang="en-US" b="0" kern="0" dirty="0" smtClean="0"/>
              <a:t>storage</a:t>
            </a:r>
          </a:p>
          <a:p>
            <a:r>
              <a:rPr lang="en-US" b="0" kern="0" dirty="0"/>
              <a:t>Modern, state-of-the-art technologies for computing, virtualization and </a:t>
            </a:r>
            <a:r>
              <a:rPr lang="en-US" b="0" kern="0" dirty="0" smtClean="0"/>
              <a:t>storage </a:t>
            </a:r>
            <a:r>
              <a:rPr lang="en-US" b="0" kern="0" dirty="0"/>
              <a:t>are made </a:t>
            </a:r>
            <a:r>
              <a:rPr lang="en-US" b="0" kern="0" dirty="0" smtClean="0"/>
              <a:t>available to the scientific communities</a:t>
            </a:r>
            <a:endParaRPr lang="en-US" b="0" kern="0" dirty="0"/>
          </a:p>
          <a:p>
            <a:r>
              <a:rPr lang="en-US" b="0" kern="0" dirty="0" smtClean="0"/>
              <a:t>Overall infrastructure capacity</a:t>
            </a:r>
          </a:p>
          <a:p>
            <a:pPr lvl="1"/>
            <a:r>
              <a:rPr lang="en-US" b="0" kern="0" dirty="0" smtClean="0"/>
              <a:t>23,744 CPU-cores, 1,012,736 GPU-cores, 20,496 Xeon Phi-cores</a:t>
            </a:r>
          </a:p>
          <a:p>
            <a:pPr lvl="1"/>
            <a:r>
              <a:rPr lang="en-US" b="0" kern="0" dirty="0" smtClean="0"/>
              <a:t>3,112 Grid CPU-cores</a:t>
            </a:r>
          </a:p>
          <a:p>
            <a:pPr lvl="1"/>
            <a:r>
              <a:rPr lang="en-US" b="0" kern="0" dirty="0" smtClean="0"/>
              <a:t>14,152 Cloud VM-cores</a:t>
            </a:r>
          </a:p>
          <a:p>
            <a:pPr lvl="1"/>
            <a:r>
              <a:rPr lang="en-US" b="0" kern="0" dirty="0" smtClean="0"/>
              <a:t>18 PB of storage space</a:t>
            </a:r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2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759952" cy="1125538"/>
          </a:xfrm>
        </p:spPr>
        <p:txBody>
          <a:bodyPr/>
          <a:lstStyle/>
          <a:p>
            <a:r>
              <a:rPr lang="en-US" sz="3600" dirty="0" smtClean="0"/>
              <a:t>e-Infrastructure example - HPC sites </a:t>
            </a:r>
            <a:br>
              <a:rPr lang="en-US" sz="3600" dirty="0" smtClean="0"/>
            </a:br>
            <a:r>
              <a:rPr lang="en-US" sz="3600" dirty="0" smtClean="0"/>
              <a:t>(WP3)</a:t>
            </a:r>
            <a:endParaRPr lang="en-US" sz="3600" dirty="0"/>
          </a:p>
        </p:txBody>
      </p:sp>
      <p:pic>
        <p:nvPicPr>
          <p:cNvPr id="24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57" y="0"/>
            <a:ext cx="1034143" cy="10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451"/>
            <a:ext cx="9906000" cy="5388322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86538"/>
            <a:ext cx="9906000" cy="29368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&lt;Event Name&gt;	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9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vi-seem">
      <a:dk1>
        <a:sysClr val="windowText" lastClr="000000"/>
      </a:dk1>
      <a:lt1>
        <a:sysClr val="window" lastClr="FFFFFF"/>
      </a:lt1>
      <a:dk2>
        <a:srgbClr val="4E3B30"/>
      </a:dk2>
      <a:lt2>
        <a:srgbClr val="FFFFFF"/>
      </a:lt2>
      <a:accent1>
        <a:srgbClr val="CF4901"/>
      </a:accent1>
      <a:accent2>
        <a:srgbClr val="E85E15"/>
      </a:accent2>
      <a:accent3>
        <a:srgbClr val="FA7F34"/>
      </a:accent3>
      <a:accent4>
        <a:srgbClr val="FECB31"/>
      </a:accent4>
      <a:accent5>
        <a:srgbClr val="1594F2"/>
      </a:accent5>
      <a:accent6>
        <a:srgbClr val="20A0FF"/>
      </a:accent6>
      <a:hlink>
        <a:srgbClr val="AD1F1F"/>
      </a:hlink>
      <a:folHlink>
        <a:srgbClr val="FFC42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1572</Words>
  <Application>Microsoft Office PowerPoint</Application>
  <PresentationFormat>A4 Paper (210x297 mm)</PresentationFormat>
  <Paragraphs>339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SEEGRID-ppt-template</vt:lpstr>
      <vt:lpstr>VI-SEE project overview  Regional Climate Training, Belgrade, October 2017</vt:lpstr>
      <vt:lpstr>Administrative details</vt:lpstr>
      <vt:lpstr>A continuing, integrative effort</vt:lpstr>
      <vt:lpstr>Overall objective</vt:lpstr>
      <vt:lpstr>Specific objectives</vt:lpstr>
      <vt:lpstr>Work organization – PERT chart </vt:lpstr>
      <vt:lpstr>Access to services - the service catalogue (WP3)</vt:lpstr>
      <vt:lpstr>e-Infrastructure services  (WP3)</vt:lpstr>
      <vt:lpstr>e-Infrastructure example - HPC sites  (WP3)</vt:lpstr>
      <vt:lpstr>e-Infrastructure operations and resource management (WP3)</vt:lpstr>
      <vt:lpstr>Data management services  (WP4) </vt:lpstr>
      <vt:lpstr>Data management services – spread (WP4)</vt:lpstr>
      <vt:lpstr>VRE portal  (WP5) </vt:lpstr>
      <vt:lpstr>Domain-specific services  (WP5) </vt:lpstr>
      <vt:lpstr>Application-level service flagships  (WP5) </vt:lpstr>
      <vt:lpstr>Live Access Server  (WP5)</vt:lpstr>
      <vt:lpstr>Clowder  (WP5)</vt:lpstr>
      <vt:lpstr>ChemBioServer  (WP5)</vt:lpstr>
      <vt:lpstr>Access to the VRE  (WP6)</vt:lpstr>
      <vt:lpstr>Access to the VRE - application areas (WP6)</vt:lpstr>
      <vt:lpstr>1st Open call  (WP6)</vt:lpstr>
      <vt:lpstr>2nd Open call  (WP6)</vt:lpstr>
      <vt:lpstr>Training, dissemination, marketing, innovation (WP2)</vt:lpstr>
      <vt:lpstr>Training portal  (WP2, WP5)</vt:lpstr>
      <vt:lpstr>Main achievements</vt:lpstr>
      <vt:lpstr>We cherish our community!</vt:lpstr>
      <vt:lpstr>Thanks!</vt:lpstr>
    </vt:vector>
  </TitlesOfParts>
  <Company>edet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Ognjen Prnjat</cp:lastModifiedBy>
  <cp:revision>245</cp:revision>
  <cp:lastPrinted>2016-01-29T13:21:48Z</cp:lastPrinted>
  <dcterms:created xsi:type="dcterms:W3CDTF">2004-04-29T08:03:52Z</dcterms:created>
  <dcterms:modified xsi:type="dcterms:W3CDTF">2017-10-11T20:14:37Z</dcterms:modified>
</cp:coreProperties>
</file>