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1"/>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E6"/>
          </a:solidFill>
        </a:fill>
      </a:tcStyle>
    </a:wholeTbl>
    <a:band2H>
      <a:tcTxStyle b="def" i="def"/>
      <a:tcStyle>
        <a:tcBdr/>
        <a:fill>
          <a:solidFill>
            <a:srgbClr val="E7E7F3"/>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Times New Roman"/>
      </a:defRPr>
    </a:lvl1pPr>
    <a:lvl2pPr indent="228600" defTabSz="457200" latinLnBrk="0">
      <a:spcBef>
        <a:spcPts val="400"/>
      </a:spcBef>
      <a:defRPr sz="1200">
        <a:latin typeface="+mn-lt"/>
        <a:ea typeface="+mn-ea"/>
        <a:cs typeface="+mn-cs"/>
        <a:sym typeface="Times New Roman"/>
      </a:defRPr>
    </a:lvl2pPr>
    <a:lvl3pPr indent="457200" defTabSz="457200" latinLnBrk="0">
      <a:spcBef>
        <a:spcPts val="400"/>
      </a:spcBef>
      <a:defRPr sz="1200">
        <a:latin typeface="+mn-lt"/>
        <a:ea typeface="+mn-ea"/>
        <a:cs typeface="+mn-cs"/>
        <a:sym typeface="Times New Roman"/>
      </a:defRPr>
    </a:lvl3pPr>
    <a:lvl4pPr indent="685800" defTabSz="457200" latinLnBrk="0">
      <a:spcBef>
        <a:spcPts val="400"/>
      </a:spcBef>
      <a:defRPr sz="1200">
        <a:latin typeface="+mn-lt"/>
        <a:ea typeface="+mn-ea"/>
        <a:cs typeface="+mn-cs"/>
        <a:sym typeface="Times New Roman"/>
      </a:defRPr>
    </a:lvl4pPr>
    <a:lvl5pPr indent="914400" defTabSz="457200" latinLnBrk="0">
      <a:spcBef>
        <a:spcPts val="400"/>
      </a:spcBef>
      <a:defRPr sz="1200">
        <a:latin typeface="+mn-lt"/>
        <a:ea typeface="+mn-ea"/>
        <a:cs typeface="+mn-cs"/>
        <a:sym typeface="Times New Roman"/>
      </a:defRPr>
    </a:lvl5pPr>
    <a:lvl6pPr indent="1143000" defTabSz="457200" latinLnBrk="0">
      <a:spcBef>
        <a:spcPts val="400"/>
      </a:spcBef>
      <a:defRPr sz="1200">
        <a:latin typeface="+mn-lt"/>
        <a:ea typeface="+mn-ea"/>
        <a:cs typeface="+mn-cs"/>
        <a:sym typeface="Times New Roman"/>
      </a:defRPr>
    </a:lvl6pPr>
    <a:lvl7pPr indent="1371600" defTabSz="457200" latinLnBrk="0">
      <a:spcBef>
        <a:spcPts val="400"/>
      </a:spcBef>
      <a:defRPr sz="1200">
        <a:latin typeface="+mn-lt"/>
        <a:ea typeface="+mn-ea"/>
        <a:cs typeface="+mn-cs"/>
        <a:sym typeface="Times New Roman"/>
      </a:defRPr>
    </a:lvl7pPr>
    <a:lvl8pPr indent="1600200" defTabSz="457200" latinLnBrk="0">
      <a:spcBef>
        <a:spcPts val="400"/>
      </a:spcBef>
      <a:defRPr sz="1200">
        <a:latin typeface="+mn-lt"/>
        <a:ea typeface="+mn-ea"/>
        <a:cs typeface="+mn-cs"/>
        <a:sym typeface="Times New Roman"/>
      </a:defRPr>
    </a:lvl8pPr>
    <a:lvl9pPr indent="1828800" defTabSz="457200" latinLnBrk="0">
      <a:spcBef>
        <a:spcPts val="400"/>
      </a:spcBef>
      <a:defRPr sz="1200">
        <a:latin typeface="+mn-lt"/>
        <a:ea typeface="+mn-ea"/>
        <a:cs typeface="+mn-cs"/>
        <a:sym typeface="Times New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1260475" y="1236662"/>
            <a:ext cx="7559675" cy="2632076"/>
          </a:xfrm>
          <a:prstGeom prst="rect">
            <a:avLst/>
          </a:prstGeom>
        </p:spPr>
        <p:txBody>
          <a:bodyPr anchor="b"/>
          <a:lstStyle>
            <a:lvl1pPr>
              <a:defRPr sz="6000"/>
            </a:lvl1pPr>
          </a:lstStyle>
          <a:p>
            <a:pPr/>
            <a:r>
              <a:t>Κείμενο τίτλου</a:t>
            </a:r>
          </a:p>
        </p:txBody>
      </p:sp>
      <p:sp>
        <p:nvSpPr>
          <p:cNvPr id="12" name="Shape 12"/>
          <p:cNvSpPr/>
          <p:nvPr>
            <p:ph type="body" sz="quarter" idx="1"/>
          </p:nvPr>
        </p:nvSpPr>
        <p:spPr>
          <a:xfrm>
            <a:off x="1260475" y="3970337"/>
            <a:ext cx="7559675" cy="1825626"/>
          </a:xfrm>
          <a:prstGeom prst="rect">
            <a:avLst/>
          </a:prstGeom>
        </p:spPr>
        <p:txBody>
          <a:bodyPr>
            <a:normAutofit fontScale="100000" lnSpcReduction="0"/>
          </a:bodyPr>
          <a:lstStyle>
            <a:lvl1pPr marL="0" indent="0" algn="ctr">
              <a:defRPr sz="2400"/>
            </a:lvl1pPr>
            <a:lvl2pPr marL="0" indent="457200" algn="ctr">
              <a:defRPr sz="2400"/>
            </a:lvl2pPr>
            <a:lvl3pPr marL="0" indent="914400" algn="ctr">
              <a:defRPr sz="2400"/>
            </a:lvl3pPr>
            <a:lvl4pPr marL="0" indent="1371600" algn="ctr">
              <a:defRPr sz="2400"/>
            </a:lvl4pPr>
            <a:lvl5pPr marL="0" indent="1828800" algn="ctr">
              <a:defRPr sz="24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Shape 13"/>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Κείμενο τίτλου</a:t>
            </a:r>
          </a:p>
        </p:txBody>
      </p:sp>
      <p:sp>
        <p:nvSpPr>
          <p:cNvPr id="93" name="Shape 93"/>
          <p:cNvSpPr/>
          <p:nvPr>
            <p:ph type="body" idx="1"/>
          </p:nvPr>
        </p:nvSpPr>
        <p:spPr>
          <a:xfrm>
            <a:off x="503237" y="1768475"/>
            <a:ext cx="9067801" cy="4381500"/>
          </a:xfrm>
          <a:prstGeom prst="rect">
            <a:avLst/>
          </a:prstGeom>
        </p:spPr>
        <p:txBody>
          <a:bodyPr>
            <a:normAutofit fontScale="100000" lnSpcReduction="0"/>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4" name="Shape 94"/>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7304088" y="301625"/>
            <a:ext cx="2266951" cy="5848350"/>
          </a:xfrm>
          <a:prstGeom prst="rect">
            <a:avLst/>
          </a:prstGeom>
        </p:spPr>
        <p:txBody>
          <a:bodyPr/>
          <a:lstStyle/>
          <a:p>
            <a:pPr/>
            <a:r>
              <a:t>Κείμενο τίτλου</a:t>
            </a:r>
          </a:p>
        </p:txBody>
      </p:sp>
      <p:sp>
        <p:nvSpPr>
          <p:cNvPr id="102" name="Shape 102"/>
          <p:cNvSpPr/>
          <p:nvPr>
            <p:ph type="body" idx="1"/>
          </p:nvPr>
        </p:nvSpPr>
        <p:spPr>
          <a:xfrm>
            <a:off x="503237" y="301625"/>
            <a:ext cx="6648451" cy="5848350"/>
          </a:xfrm>
          <a:prstGeom prst="rect">
            <a:avLst/>
          </a:prstGeom>
        </p:spPr>
        <p:txBody>
          <a:bodyPr>
            <a:normAutofit fontScale="100000" lnSpcReduction="0"/>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3" name="Shape 103"/>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Κείμενο τίτλου</a:t>
            </a:r>
          </a:p>
        </p:txBody>
      </p:sp>
      <p:sp>
        <p:nvSpPr>
          <p:cNvPr id="21" name="Shape 21"/>
          <p:cNvSpPr/>
          <p:nvPr>
            <p:ph type="body" idx="1"/>
          </p:nvPr>
        </p:nvSpPr>
        <p:spPr>
          <a:xfrm>
            <a:off x="503237" y="1768475"/>
            <a:ext cx="9067801" cy="4381500"/>
          </a:xfrm>
          <a:prstGeom prst="rect">
            <a:avLst/>
          </a:prstGeom>
        </p:spPr>
        <p:txBody>
          <a:bodyPr>
            <a:normAutofit fontScale="100000" lnSpcReduction="0"/>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2" name="Shape 22"/>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687387" y="1884363"/>
            <a:ext cx="8694738" cy="3144837"/>
          </a:xfrm>
          <a:prstGeom prst="rect">
            <a:avLst/>
          </a:prstGeom>
        </p:spPr>
        <p:txBody>
          <a:bodyPr anchor="b"/>
          <a:lstStyle>
            <a:lvl1pPr>
              <a:defRPr sz="6000"/>
            </a:lvl1pPr>
          </a:lstStyle>
          <a:p>
            <a:pPr/>
            <a:r>
              <a:t>Κείμενο τίτλου</a:t>
            </a:r>
          </a:p>
        </p:txBody>
      </p:sp>
      <p:sp>
        <p:nvSpPr>
          <p:cNvPr id="30" name="Shape 30"/>
          <p:cNvSpPr/>
          <p:nvPr>
            <p:ph type="body" sz="quarter" idx="1"/>
          </p:nvPr>
        </p:nvSpPr>
        <p:spPr>
          <a:xfrm>
            <a:off x="687387" y="5059362"/>
            <a:ext cx="8694738" cy="1652588"/>
          </a:xfrm>
          <a:prstGeom prst="rect">
            <a:avLst/>
          </a:prstGeom>
        </p:spPr>
        <p:txBody>
          <a:bodyPr>
            <a:normAutofit fontScale="100000" lnSpcReduction="0"/>
          </a:bodyPr>
          <a:lstStyle>
            <a:lvl1pPr marL="0" indent="0">
              <a:defRPr sz="2400"/>
            </a:lvl1pPr>
            <a:lvl2pPr marL="0" indent="457200">
              <a:defRPr sz="2400"/>
            </a:lvl2pPr>
            <a:lvl3pPr marL="0" indent="914400">
              <a:defRPr sz="2400"/>
            </a:lvl3pPr>
            <a:lvl4pPr marL="0" indent="1371600">
              <a:defRPr sz="2400"/>
            </a:lvl4pPr>
            <a:lvl5pPr marL="0" indent="1828800">
              <a:defRPr sz="24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1" name="Shape 31"/>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Κείμενο τίτλου</a:t>
            </a:r>
          </a:p>
        </p:txBody>
      </p:sp>
      <p:sp>
        <p:nvSpPr>
          <p:cNvPr id="39" name="Shape 39"/>
          <p:cNvSpPr/>
          <p:nvPr>
            <p:ph type="body" sz="half" idx="1"/>
          </p:nvPr>
        </p:nvSpPr>
        <p:spPr>
          <a:xfrm>
            <a:off x="503237" y="1768475"/>
            <a:ext cx="4457701" cy="4381500"/>
          </a:xfrm>
          <a:prstGeom prst="rect">
            <a:avLst/>
          </a:prstGeom>
        </p:spPr>
        <p:txBody>
          <a:bodyPr>
            <a:normAutofit fontScale="100000" lnSpcReduction="0"/>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0" name="Shape 40"/>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693737" y="403225"/>
            <a:ext cx="8694738" cy="1460500"/>
          </a:xfrm>
          <a:prstGeom prst="rect">
            <a:avLst/>
          </a:prstGeom>
        </p:spPr>
        <p:txBody>
          <a:bodyPr/>
          <a:lstStyle/>
          <a:p>
            <a:pPr/>
            <a:r>
              <a:t>Κείμενο τίτλου</a:t>
            </a:r>
          </a:p>
        </p:txBody>
      </p:sp>
      <p:sp>
        <p:nvSpPr>
          <p:cNvPr id="48" name="Shape 48"/>
          <p:cNvSpPr/>
          <p:nvPr>
            <p:ph type="body" sz="quarter" idx="1"/>
          </p:nvPr>
        </p:nvSpPr>
        <p:spPr>
          <a:xfrm>
            <a:off x="693737" y="1852613"/>
            <a:ext cx="4265614" cy="908051"/>
          </a:xfrm>
          <a:prstGeom prst="rect">
            <a:avLst/>
          </a:prstGeom>
        </p:spPr>
        <p:txBody>
          <a:bodyPr anchor="b">
            <a:normAutofit fontScale="100000" lnSpcReduction="0"/>
          </a:bodyPr>
          <a:lstStyle>
            <a:lvl1pPr marL="0" indent="0">
              <a:defRPr b="1" sz="2400"/>
            </a:lvl1pPr>
            <a:lvl2pPr marL="0" indent="457200">
              <a:defRPr b="1" sz="2400"/>
            </a:lvl2pPr>
            <a:lvl3pPr marL="0" indent="914400">
              <a:defRPr b="1" sz="2400"/>
            </a:lvl3pPr>
            <a:lvl4pPr marL="0" indent="1371600">
              <a:defRPr b="1" sz="2400"/>
            </a:lvl4pPr>
            <a:lvl5pPr marL="0" indent="1828800">
              <a:defRPr b="1" sz="24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9" name="Shape 49"/>
          <p:cNvSpPr/>
          <p:nvPr>
            <p:ph type="body" sz="quarter" idx="13"/>
          </p:nvPr>
        </p:nvSpPr>
        <p:spPr>
          <a:xfrm>
            <a:off x="5103812" y="1852613"/>
            <a:ext cx="4284663" cy="908051"/>
          </a:xfrm>
          <a:prstGeom prst="rect">
            <a:avLst/>
          </a:prstGeom>
        </p:spPr>
        <p:txBody>
          <a:bodyPr anchor="b">
            <a:normAutofit fontScale="100000" lnSpcReduction="0"/>
          </a:bodyPr>
          <a:lstStyle/>
          <a:p>
            <a:pPr marL="0" indent="0">
              <a:defRPr b="1" sz="2400"/>
            </a:pPr>
          </a:p>
        </p:txBody>
      </p:sp>
      <p:sp>
        <p:nvSpPr>
          <p:cNvPr id="50" name="Shape 50"/>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Κείμενο τίτλου</a:t>
            </a:r>
          </a:p>
        </p:txBody>
      </p:sp>
      <p:sp>
        <p:nvSpPr>
          <p:cNvPr id="58" name="Shape 58"/>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693737" y="503237"/>
            <a:ext cx="3251201" cy="1765301"/>
          </a:xfrm>
          <a:prstGeom prst="rect">
            <a:avLst/>
          </a:prstGeom>
        </p:spPr>
        <p:txBody>
          <a:bodyPr anchor="b"/>
          <a:lstStyle>
            <a:lvl1pPr>
              <a:defRPr sz="3200"/>
            </a:lvl1pPr>
          </a:lstStyle>
          <a:p>
            <a:pPr/>
            <a:r>
              <a:t>Κείμενο τίτλου</a:t>
            </a:r>
          </a:p>
        </p:txBody>
      </p:sp>
      <p:sp>
        <p:nvSpPr>
          <p:cNvPr id="73" name="Shape 73"/>
          <p:cNvSpPr/>
          <p:nvPr>
            <p:ph type="body" sz="half" idx="1"/>
          </p:nvPr>
        </p:nvSpPr>
        <p:spPr>
          <a:xfrm>
            <a:off x="4286250" y="1089025"/>
            <a:ext cx="5102225" cy="5372100"/>
          </a:xfrm>
          <a:prstGeom prst="rect">
            <a:avLst/>
          </a:prstGeom>
        </p:spPr>
        <p:txBody>
          <a:bodyPr>
            <a:normAutofit fontScale="100000" lnSpcReduction="0"/>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4" name="Shape 74"/>
          <p:cNvSpPr/>
          <p:nvPr>
            <p:ph type="body" sz="quarter" idx="13"/>
          </p:nvPr>
        </p:nvSpPr>
        <p:spPr>
          <a:xfrm>
            <a:off x="693737" y="2268538"/>
            <a:ext cx="3251201" cy="4200526"/>
          </a:xfrm>
          <a:prstGeom prst="rect">
            <a:avLst/>
          </a:prstGeom>
        </p:spPr>
        <p:txBody>
          <a:bodyPr>
            <a:normAutofit fontScale="100000" lnSpcReduction="0"/>
          </a:bodyPr>
          <a:lstStyle/>
          <a:p>
            <a:pPr marL="0" indent="0">
              <a:defRPr sz="1600"/>
            </a:pPr>
          </a:p>
        </p:txBody>
      </p:sp>
      <p:sp>
        <p:nvSpPr>
          <p:cNvPr id="75" name="Shape 75"/>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693737" y="503237"/>
            <a:ext cx="3251201" cy="1765301"/>
          </a:xfrm>
          <a:prstGeom prst="rect">
            <a:avLst/>
          </a:prstGeom>
        </p:spPr>
        <p:txBody>
          <a:bodyPr anchor="b"/>
          <a:lstStyle>
            <a:lvl1pPr>
              <a:defRPr sz="3200"/>
            </a:lvl1pPr>
          </a:lstStyle>
          <a:p>
            <a:pPr/>
            <a:r>
              <a:t>Κείμενο τίτλου</a:t>
            </a:r>
          </a:p>
        </p:txBody>
      </p:sp>
      <p:sp>
        <p:nvSpPr>
          <p:cNvPr id="83" name="Shape 83"/>
          <p:cNvSpPr/>
          <p:nvPr>
            <p:ph type="pic" sz="half" idx="13"/>
          </p:nvPr>
        </p:nvSpPr>
        <p:spPr>
          <a:xfrm>
            <a:off x="4286250" y="1089025"/>
            <a:ext cx="5102225" cy="5372100"/>
          </a:xfrm>
          <a:prstGeom prst="rect">
            <a:avLst/>
          </a:prstGeom>
        </p:spPr>
        <p:txBody>
          <a:bodyPr lIns="91439" tIns="45719" rIns="91439" bIns="45719"/>
          <a:lstStyle/>
          <a:p>
            <a:pPr/>
          </a:p>
        </p:txBody>
      </p:sp>
      <p:sp>
        <p:nvSpPr>
          <p:cNvPr id="84" name="Shape 84"/>
          <p:cNvSpPr/>
          <p:nvPr>
            <p:ph type="body" sz="quarter" idx="1"/>
          </p:nvPr>
        </p:nvSpPr>
        <p:spPr>
          <a:xfrm>
            <a:off x="693737" y="2268538"/>
            <a:ext cx="3251201" cy="4200526"/>
          </a:xfrm>
          <a:prstGeom prst="rect">
            <a:avLst/>
          </a:prstGeom>
        </p:spPr>
        <p:txBody>
          <a:bodyPr>
            <a:normAutofit fontScale="100000" lnSpcReduction="0"/>
          </a:bodyPr>
          <a:lstStyle>
            <a:lvl1pPr marL="0" indent="0">
              <a:defRPr sz="1600"/>
            </a:lvl1pPr>
            <a:lvl2pPr marL="0" indent="457200">
              <a:defRPr sz="1600"/>
            </a:lvl2pPr>
            <a:lvl3pPr marL="0" indent="914400">
              <a:defRPr sz="1600"/>
            </a:lvl3pPr>
            <a:lvl4pPr marL="0" indent="1371600">
              <a:defRPr sz="1600"/>
            </a:lvl4pPr>
            <a:lvl5pPr marL="0" indent="1828800">
              <a:defRPr sz="16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5" name="Shape 85"/>
          <p:cNvSpPr/>
          <p:nvPr>
            <p:ph type="sldNum" sz="quarter" idx="2"/>
          </p:nvPr>
        </p:nvSpPr>
        <p:spPr>
          <a:prstGeom prst="rect">
            <a:avLst/>
          </a:prstGeom>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503237" y="301625"/>
            <a:ext cx="9067801" cy="1258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Κείμενο τίτλου</a:t>
            </a:r>
          </a:p>
        </p:txBody>
      </p:sp>
      <p:sp>
        <p:nvSpPr>
          <p:cNvPr id="3" name="Shape 3"/>
          <p:cNvSpPr/>
          <p:nvPr>
            <p:ph type="body" idx="1"/>
          </p:nvPr>
        </p:nvSpPr>
        <p:spPr>
          <a:xfrm>
            <a:off x="503555" y="1763183"/>
            <a:ext cx="9063991" cy="579331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 name="Shape 4"/>
          <p:cNvSpPr/>
          <p:nvPr>
            <p:ph type="sldNum" sz="quarter" idx="2"/>
          </p:nvPr>
        </p:nvSpPr>
        <p:spPr>
          <a:xfrm>
            <a:off x="7227888" y="6886575"/>
            <a:ext cx="190501" cy="195647"/>
          </a:xfrm>
          <a:prstGeom prst="rect">
            <a:avLst/>
          </a:prstGeom>
          <a:ln w="12700">
            <a:miter lim="400000"/>
          </a:ln>
        </p:spPr>
        <p:txBody>
          <a:bodyPr wrap="none" lIns="0" tIns="0" rIns="0" bIns="0">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latin typeface="+mn-lt"/>
                <a:ea typeface="+mn-ea"/>
                <a:cs typeface="+mn-cs"/>
                <a:sym typeface="Times New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228600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274320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320040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3657600" algn="ctr" defTabSz="457200" rtl="0" latinLnBrk="0">
        <a:lnSpc>
          <a:spcPct val="94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457200" rtl="0" latinLnBrk="0">
        <a:lnSpc>
          <a:spcPct val="94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1pPr>
      <a:lvl2pPr marL="342900" marR="0" indent="114300" algn="l" defTabSz="457200" rtl="0" latinLnBrk="0">
        <a:lnSpc>
          <a:spcPct val="94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2pPr>
      <a:lvl3pPr marL="342900" marR="0" indent="571500" algn="l" defTabSz="457200" rtl="0" latinLnBrk="0">
        <a:lnSpc>
          <a:spcPct val="94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3pPr>
      <a:lvl4pPr marL="342900" marR="0" indent="1028700" algn="l" defTabSz="457200" rtl="0" latinLnBrk="0">
        <a:lnSpc>
          <a:spcPct val="94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4pPr>
      <a:lvl5pPr marL="342900" marR="0" indent="1485900" algn="l" defTabSz="457200" rtl="0" latinLnBrk="0">
        <a:lnSpc>
          <a:spcPct val="94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5pPr>
      <a:lvl6pPr marL="2692400" marR="0" indent="-406400" algn="l" defTabSz="457200" rtl="0" latinLnBrk="0">
        <a:lnSpc>
          <a:spcPct val="94000"/>
        </a:lnSpc>
        <a:spcBef>
          <a:spcPts val="14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6pPr>
      <a:lvl7pPr marL="3149600" marR="0" indent="-406400" algn="l" defTabSz="457200" rtl="0" latinLnBrk="0">
        <a:lnSpc>
          <a:spcPct val="94000"/>
        </a:lnSpc>
        <a:spcBef>
          <a:spcPts val="14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7pPr>
      <a:lvl8pPr marL="3606800" marR="0" indent="-406400" algn="l" defTabSz="457200" rtl="0" latinLnBrk="0">
        <a:lnSpc>
          <a:spcPct val="94000"/>
        </a:lnSpc>
        <a:spcBef>
          <a:spcPts val="14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8pPr>
      <a:lvl9pPr marL="4064000" marR="0" indent="-406400" algn="l" defTabSz="457200" rtl="0" latinLnBrk="0">
        <a:lnSpc>
          <a:spcPct val="94000"/>
        </a:lnSpc>
        <a:spcBef>
          <a:spcPts val="14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1pPr>
      <a:lvl2pPr marL="0" marR="0" indent="4572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2pPr>
      <a:lvl3pPr marL="0" marR="0" indent="9144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3pPr>
      <a:lvl4pPr marL="0" marR="0" indent="13716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4pPr>
      <a:lvl5pPr marL="0" marR="0" indent="18288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5pPr>
      <a:lvl6pPr marL="0" marR="0" indent="22860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6pPr>
      <a:lvl7pPr marL="0" marR="0" indent="27432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7pPr>
      <a:lvl8pPr marL="0" marR="0" indent="32004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8pPr>
      <a:lvl9pPr marL="0" marR="0" indent="3657600" algn="l" defTabSz="457200" rtl="0" latinLnBrk="0">
        <a:lnSpc>
          <a:spcPct val="94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baseline="0" cap="none" i="0" spc="0" strike="noStrike" sz="1400" u="none">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thgian@noa.gr" TargetMode="Externa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6.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6.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7.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8.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9.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10.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tif"/><Relationship Id="rId6"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jpeg"/><Relationship Id="rId6" Type="http://schemas.openxmlformats.org/officeDocument/2006/relationships/image" Target="../media/image11.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1.tif"/><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3.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4.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12" name="Shape 112"/>
          <p:cNvSpPr/>
          <p:nvPr/>
        </p:nvSpPr>
        <p:spPr>
          <a:xfrm>
            <a:off x="94239" y="2466631"/>
            <a:ext cx="9936858" cy="138082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solidFill>
                <a:effectLst>
                  <a:outerShdw sx="100000" sy="100000" kx="0" ky="0" algn="b" rotWithShape="0" blurRad="38100" dist="38100" dir="2700000">
                    <a:srgbClr val="DDDDDD"/>
                  </a:outerShdw>
                </a:effectLst>
                <a:latin typeface="Ubuntu"/>
                <a:ea typeface="Ubuntu"/>
                <a:cs typeface="Ubuntu"/>
                <a:sym typeface="Ubuntu"/>
              </a:defRPr>
            </a:pPr>
            <a:r>
              <a:t>The WRF-Chem model</a:t>
            </a: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800">
                <a:solidFill>
                  <a:srgbClr val="8585E0"/>
                </a:solidFill>
                <a:effectLst>
                  <a:outerShdw sx="100000" sy="100000" kx="0" ky="0" algn="b" rotWithShape="0" blurRad="38100" dist="38100" dir="2700000">
                    <a:srgbClr val="DDDDDD"/>
                  </a:outerShdw>
                </a:effectLst>
                <a:latin typeface="Ubuntu"/>
                <a:ea typeface="Ubuntu"/>
                <a:cs typeface="Ubuntu"/>
                <a:sym typeface="Ubuntu"/>
              </a:defRPr>
            </a:pP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800">
                <a:solidFill>
                  <a:srgbClr val="8585E0"/>
                </a:solidFill>
                <a:effectLst>
                  <a:outerShdw sx="100000" sy="100000" kx="0" ky="0" algn="b" rotWithShape="0" blurRad="38100" dist="38100" dir="2700000">
                    <a:srgbClr val="DDDDDD"/>
                  </a:outerShdw>
                </a:effectLst>
                <a:latin typeface="Ubuntu"/>
                <a:ea typeface="Ubuntu"/>
                <a:cs typeface="Ubuntu"/>
                <a:sym typeface="Ubuntu"/>
              </a:defRPr>
            </a:pPr>
            <a:r>
              <a:t>Implementation on ARIS HPC</a:t>
            </a:r>
          </a:p>
        </p:txBody>
      </p:sp>
      <p:sp>
        <p:nvSpPr>
          <p:cNvPr id="113" name="Shape 113"/>
          <p:cNvSpPr/>
          <p:nvPr/>
        </p:nvSpPr>
        <p:spPr>
          <a:xfrm>
            <a:off x="772139" y="4182417"/>
            <a:ext cx="8581057" cy="2221056"/>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effectLst>
                  <a:outerShdw sx="100000" sy="100000" kx="0" ky="0" algn="b" rotWithShape="0" blurRad="38100" dist="38100" dir="2700000">
                    <a:srgbClr val="DDDDDD"/>
                  </a:outerShdw>
                </a:effectLst>
                <a:latin typeface="Ubuntu"/>
                <a:ea typeface="Ubuntu"/>
                <a:cs typeface="Ubuntu"/>
                <a:sym typeface="Ubuntu"/>
              </a:defRPr>
            </a:pPr>
            <a:r>
              <a:t>Theodore M. Giannaros</a:t>
            </a: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effectLst>
                  <a:outerShdw sx="100000" sy="100000" kx="0" ky="0" algn="b" rotWithShape="0" blurRad="38100" dist="38100" dir="2700000">
                    <a:srgbClr val="DDDDDD"/>
                  </a:outerShdw>
                </a:effectLst>
                <a:latin typeface="Ubuntu"/>
                <a:ea typeface="Ubuntu"/>
                <a:cs typeface="Ubuntu"/>
                <a:sym typeface="Ubuntu"/>
              </a:defRPr>
            </a:pPr>
            <a:r>
              <a:t>Post-doc Researcher</a:t>
            </a:r>
            <a:endParaRPr>
              <a:solidFill>
                <a:schemeClr val="accent3">
                  <a:lumOff val="44000"/>
                </a:schemeClr>
              </a:solidFill>
            </a:endParaRP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effectLst>
                  <a:outerShdw sx="100000" sy="100000" kx="0" ky="0" algn="b" rotWithShape="0" blurRad="38100" dist="38100" dir="2700000">
                    <a:srgbClr val="DDDDDD"/>
                  </a:outerShdw>
                </a:effectLst>
                <a:latin typeface="Ubuntu"/>
                <a:ea typeface="Ubuntu"/>
                <a:cs typeface="Ubuntu"/>
                <a:sym typeface="Ubuntu"/>
              </a:defRPr>
            </a:pPr>
            <a:r>
              <a:t>National Observatory of Athens</a:t>
            </a: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effectLst>
                  <a:outerShdw sx="100000" sy="100000" kx="0" ky="0" algn="b" rotWithShape="0" blurRad="38100" dist="38100" dir="2700000">
                    <a:srgbClr val="DDDDDD"/>
                  </a:outerShdw>
                </a:effectLst>
                <a:latin typeface="Ubuntu"/>
                <a:ea typeface="Ubuntu"/>
                <a:cs typeface="Ubuntu"/>
                <a:sym typeface="Ubuntu"/>
              </a:defRPr>
            </a:pPr>
            <a:r>
              <a:t>Institute for Environmental Research and Sustainable Development</a:t>
            </a:r>
            <a:endParaRPr>
              <a:solidFill>
                <a:schemeClr val="accent3">
                  <a:lumOff val="44000"/>
                </a:schemeClr>
              </a:solidFill>
            </a:endParaRP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effectLst>
                  <a:outerShdw sx="100000" sy="100000" kx="0" ky="0" algn="b" rotWithShape="0" blurRad="38100" dist="38100" dir="2700000">
                    <a:srgbClr val="DDDDDD"/>
                  </a:outerShdw>
                </a:effectLst>
                <a:latin typeface="Ubuntu"/>
                <a:ea typeface="Ubuntu"/>
                <a:cs typeface="Ubuntu"/>
                <a:sym typeface="Ubuntu"/>
              </a:defRPr>
            </a:pPr>
            <a:r>
              <a:t>Email: </a:t>
            </a:r>
            <a:r>
              <a:rPr>
                <a:uFill>
                  <a:solidFill>
                    <a:srgbClr val="CCCCFF"/>
                  </a:solidFill>
                </a:uFill>
                <a:hlinkClick r:id="rId2" invalidUrl="" action="" tgtFrame="" tooltip="" history="1" highlightClick="0" endSnd="0"/>
              </a:rPr>
              <a:t>thgian@noa.gr</a:t>
            </a:r>
          </a:p>
        </p:txBody>
      </p:sp>
      <p:grpSp>
        <p:nvGrpSpPr>
          <p:cNvPr id="118" name="Group 118"/>
          <p:cNvGrpSpPr/>
          <p:nvPr/>
        </p:nvGrpSpPr>
        <p:grpSpPr>
          <a:xfrm>
            <a:off x="156467" y="107429"/>
            <a:ext cx="9812401" cy="1224138"/>
            <a:chOff x="0" y="0"/>
            <a:chExt cx="9812399" cy="1224136"/>
          </a:xfrm>
        </p:grpSpPr>
        <p:pic>
          <p:nvPicPr>
            <p:cNvPr id="114" name="image4.png" descr="viseemTop.png"/>
            <p:cNvPicPr>
              <a:picLocks noChangeAspect="1"/>
            </p:cNvPicPr>
            <p:nvPr/>
          </p:nvPicPr>
          <p:blipFill>
            <a:blip r:embed="rId3">
              <a:extLst/>
            </a:blip>
            <a:stretch>
              <a:fillRect/>
            </a:stretch>
          </p:blipFill>
          <p:spPr>
            <a:xfrm>
              <a:off x="1792077" y="104285"/>
              <a:ext cx="5360372" cy="1015565"/>
            </a:xfrm>
            <a:prstGeom prst="rect">
              <a:avLst/>
            </a:prstGeom>
            <a:ln w="12700" cap="flat">
              <a:noFill/>
              <a:miter lim="400000"/>
            </a:ln>
            <a:effectLst/>
          </p:spPr>
        </p:pic>
        <p:grpSp>
          <p:nvGrpSpPr>
            <p:cNvPr id="117" name="Group 117"/>
            <p:cNvGrpSpPr/>
            <p:nvPr/>
          </p:nvGrpSpPr>
          <p:grpSpPr>
            <a:xfrm>
              <a:off x="0" y="0"/>
              <a:ext cx="9812400" cy="1224137"/>
              <a:chOff x="0" y="0"/>
              <a:chExt cx="9812399" cy="1224136"/>
            </a:xfrm>
          </p:grpSpPr>
          <p:pic>
            <p:nvPicPr>
              <p:cNvPr id="115" name="image2.png"/>
              <p:cNvPicPr>
                <a:picLocks noChangeAspect="1"/>
              </p:cNvPicPr>
              <p:nvPr/>
            </p:nvPicPr>
            <p:blipFill>
              <a:blip r:embed="rId4">
                <a:extLst/>
              </a:blip>
              <a:stretch>
                <a:fillRect/>
              </a:stretch>
            </p:blipFill>
            <p:spPr>
              <a:xfrm>
                <a:off x="0" y="0"/>
                <a:ext cx="1244205" cy="1224137"/>
              </a:xfrm>
              <a:prstGeom prst="rect">
                <a:avLst/>
              </a:prstGeom>
              <a:ln w="12700" cap="flat">
                <a:noFill/>
                <a:miter lim="400000"/>
              </a:ln>
              <a:effectLst/>
            </p:spPr>
          </p:pic>
          <p:pic>
            <p:nvPicPr>
              <p:cNvPr id="116" name="pasted-image.tiff"/>
              <p:cNvPicPr>
                <a:picLocks noChangeAspect="1"/>
              </p:cNvPicPr>
              <p:nvPr/>
            </p:nvPicPr>
            <p:blipFill>
              <a:blip r:embed="rId5">
                <a:extLst/>
              </a:blip>
              <a:stretch>
                <a:fillRect/>
              </a:stretch>
            </p:blipFill>
            <p:spPr>
              <a:xfrm>
                <a:off x="7102978" y="0"/>
                <a:ext cx="2709422" cy="1224137"/>
              </a:xfrm>
              <a:prstGeom prst="rect">
                <a:avLst/>
              </a:prstGeom>
              <a:ln w="12700" cap="flat">
                <a:noFill/>
                <a:miter lim="400000"/>
              </a:ln>
              <a:effectLst/>
            </p:spPr>
          </p:pic>
        </p:grpSp>
      </p:grpSp>
      <p:sp>
        <p:nvSpPr>
          <p:cNvPr id="119" name="Shape 119"/>
          <p:cNvSpPr/>
          <p:nvPr/>
        </p:nvSpPr>
        <p:spPr>
          <a:xfrm>
            <a:off x="-4036" y="7260519"/>
            <a:ext cx="6687503"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VI-SEEM REG-CL: Training Event, 11 October 2017, Belgrade, Serbia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201" name="Shape 201"/>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Physics</a:t>
            </a:r>
          </a:p>
        </p:txBody>
      </p:sp>
      <p:sp>
        <p:nvSpPr>
          <p:cNvPr id="202" name="Shape 202"/>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206" name="Group 206"/>
          <p:cNvGrpSpPr/>
          <p:nvPr/>
        </p:nvGrpSpPr>
        <p:grpSpPr>
          <a:xfrm>
            <a:off x="-4036" y="7064150"/>
            <a:ext cx="10064597" cy="509762"/>
            <a:chOff x="0" y="0"/>
            <a:chExt cx="10064595" cy="509760"/>
          </a:xfrm>
        </p:grpSpPr>
        <p:pic>
          <p:nvPicPr>
            <p:cNvPr id="203"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204"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205" name="Shape 205"/>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207" name="Shape 207"/>
          <p:cNvSpPr/>
          <p:nvPr/>
        </p:nvSpPr>
        <p:spPr>
          <a:xfrm>
            <a:off x="175010" y="852181"/>
            <a:ext cx="9802612" cy="469248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Too many options! Where to start from?</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Back to basics: Which processes are important? </a:t>
            </a:r>
            <a:r>
              <a:rPr b="1"/>
              <a:t>Review literature</a:t>
            </a:r>
            <a:r>
              <a:t>. What others did?</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Consider first well documented (</a:t>
            </a:r>
            <a:r>
              <a:rPr b="1"/>
              <a:t>extensively tested</a:t>
            </a:r>
            <a:r>
              <a:t>) schemes</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Hints</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Convective schemes are generally not required at </a:t>
            </a:r>
            <a:r>
              <a:rPr b="1"/>
              <a:t>dx&lt;4 km</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Sophisticated microphysics schemes (double-moment, detailed species) may not be necessary at </a:t>
            </a:r>
            <a:r>
              <a:rPr b="1"/>
              <a:t>dx&gt;&gt;10 km</a:t>
            </a:r>
            <a:endParaRPr b="1"/>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Try to have </a:t>
            </a:r>
            <a:r>
              <a:rPr b="1"/>
              <a:t>consistent physics</a:t>
            </a:r>
            <a:r>
              <a:t> between the domains or use 1-way nesting</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If your simulation spans more than </a:t>
            </a:r>
            <a:r>
              <a:rPr b="1"/>
              <a:t>5 days</a:t>
            </a:r>
            <a:r>
              <a:t>, you could start thinking to adopt the </a:t>
            </a:r>
            <a:r>
              <a:rPr b="1"/>
              <a:t>SST</a:t>
            </a:r>
            <a:r>
              <a:t> </a:t>
            </a:r>
            <a:r>
              <a:rPr b="1"/>
              <a:t>update</a:t>
            </a:r>
            <a:r>
              <a:t> option</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What about the meteorology-chemistry feedback?</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Certain physics parameterizations may be required to account for e.g. </a:t>
            </a:r>
            <a:r>
              <a:rPr b="1"/>
              <a:t>aerosol-radiation</a:t>
            </a:r>
            <a:r>
              <a:t> and </a:t>
            </a:r>
            <a:r>
              <a:rPr b="1"/>
              <a:t>aerosol-microphysics</a:t>
            </a:r>
            <a:r>
              <a:t> interactions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209" name="Shape 209"/>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Chemistry (1)</a:t>
            </a:r>
          </a:p>
        </p:txBody>
      </p:sp>
      <p:sp>
        <p:nvSpPr>
          <p:cNvPr id="210" name="Shape 210"/>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214" name="Group 214"/>
          <p:cNvGrpSpPr/>
          <p:nvPr/>
        </p:nvGrpSpPr>
        <p:grpSpPr>
          <a:xfrm>
            <a:off x="-4036" y="7064150"/>
            <a:ext cx="10064597" cy="509762"/>
            <a:chOff x="0" y="0"/>
            <a:chExt cx="10064595" cy="509760"/>
          </a:xfrm>
        </p:grpSpPr>
        <p:pic>
          <p:nvPicPr>
            <p:cNvPr id="211"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212"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213" name="Shape 213"/>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pic>
        <p:nvPicPr>
          <p:cNvPr id="215" name="pasted-image.tiff"/>
          <p:cNvPicPr>
            <a:picLocks noChangeAspect="1"/>
          </p:cNvPicPr>
          <p:nvPr/>
        </p:nvPicPr>
        <p:blipFill>
          <a:blip r:embed="rId4">
            <a:extLst/>
          </a:blip>
          <a:srcRect l="0" t="0" r="0" b="51668"/>
          <a:stretch>
            <a:fillRect/>
          </a:stretch>
        </p:blipFill>
        <p:spPr>
          <a:xfrm>
            <a:off x="36629" y="953779"/>
            <a:ext cx="5073180" cy="5405224"/>
          </a:xfrm>
          <a:prstGeom prst="rect">
            <a:avLst/>
          </a:prstGeom>
          <a:ln w="12700">
            <a:miter lim="400000"/>
          </a:ln>
        </p:spPr>
      </p:pic>
      <p:grpSp>
        <p:nvGrpSpPr>
          <p:cNvPr id="218" name="Group 218"/>
          <p:cNvGrpSpPr/>
          <p:nvPr/>
        </p:nvGrpSpPr>
        <p:grpSpPr>
          <a:xfrm>
            <a:off x="215146" y="1500566"/>
            <a:ext cx="9349419" cy="369401"/>
            <a:chOff x="0" y="0"/>
            <a:chExt cx="9349418" cy="369400"/>
          </a:xfrm>
        </p:grpSpPr>
        <p:sp>
          <p:nvSpPr>
            <p:cNvPr id="216" name="Shape 216"/>
            <p:cNvSpPr/>
            <p:nvPr/>
          </p:nvSpPr>
          <p:spPr>
            <a:xfrm>
              <a:off x="6003020" y="0"/>
              <a:ext cx="3346399" cy="36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latin typeface="Ubuntu"/>
                  <a:ea typeface="Ubuntu"/>
                  <a:cs typeface="Ubuntu"/>
                  <a:sym typeface="Ubuntu"/>
                </a:defRPr>
              </a:lvl1pPr>
            </a:lstStyle>
            <a:p>
              <a:pPr/>
              <a:r>
                <a:t>Chemistry option</a:t>
              </a:r>
            </a:p>
          </p:txBody>
        </p:sp>
        <p:sp>
          <p:nvSpPr>
            <p:cNvPr id="217" name="Shape 217"/>
            <p:cNvSpPr/>
            <p:nvPr/>
          </p:nvSpPr>
          <p:spPr>
            <a:xfrm>
              <a:off x="0" y="12700"/>
              <a:ext cx="8001794" cy="344001"/>
            </a:xfrm>
            <a:prstGeom prst="rect">
              <a:avLst/>
            </a:prstGeom>
            <a:noFill/>
            <a:ln w="25400" cap="flat">
              <a:solidFill>
                <a:srgbClr val="000000"/>
              </a:solidFill>
              <a:prstDash val="solid"/>
              <a:miter lim="800000"/>
            </a:ln>
            <a:effectLst/>
          </p:spPr>
          <p:txBody>
            <a:bodyPr wrap="square" lIns="45719" tIns="45719" rIns="45719" bIns="45719" numCol="1" anchor="t">
              <a:noAutofit/>
            </a:bodyPr>
            <a:lstStyle/>
            <a:p>
              <a:pPr/>
            </a:p>
          </p:txBody>
        </p:sp>
      </p:grpSp>
      <p:grpSp>
        <p:nvGrpSpPr>
          <p:cNvPr id="221" name="Group 221"/>
          <p:cNvGrpSpPr/>
          <p:nvPr/>
        </p:nvGrpSpPr>
        <p:grpSpPr>
          <a:xfrm>
            <a:off x="230156" y="1804230"/>
            <a:ext cx="10047920" cy="833447"/>
            <a:chOff x="0" y="0"/>
            <a:chExt cx="10047918" cy="833446"/>
          </a:xfrm>
        </p:grpSpPr>
        <p:sp>
          <p:nvSpPr>
            <p:cNvPr id="219" name="Shape 219"/>
            <p:cNvSpPr/>
            <p:nvPr/>
          </p:nvSpPr>
          <p:spPr>
            <a:xfrm>
              <a:off x="6701520" y="232022"/>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00F900"/>
                  </a:solidFill>
                  <a:latin typeface="Ubuntu"/>
                  <a:ea typeface="Ubuntu"/>
                  <a:cs typeface="Ubuntu"/>
                  <a:sym typeface="Ubuntu"/>
                </a:defRPr>
              </a:lvl1pPr>
            </a:lstStyle>
            <a:p>
              <a:pPr/>
              <a:r>
                <a:t>Timesteps</a:t>
              </a:r>
            </a:p>
          </p:txBody>
        </p:sp>
        <p:sp>
          <p:nvSpPr>
            <p:cNvPr id="220" name="Shape 220"/>
            <p:cNvSpPr/>
            <p:nvPr/>
          </p:nvSpPr>
          <p:spPr>
            <a:xfrm>
              <a:off x="0" y="0"/>
              <a:ext cx="8000653" cy="833447"/>
            </a:xfrm>
            <a:prstGeom prst="rect">
              <a:avLst/>
            </a:prstGeom>
            <a:noFill/>
            <a:ln w="25400" cap="flat">
              <a:solidFill>
                <a:srgbClr val="00F900"/>
              </a:solidFill>
              <a:prstDash val="solid"/>
              <a:miter lim="800000"/>
            </a:ln>
            <a:effectLst/>
          </p:spPr>
          <p:txBody>
            <a:bodyPr wrap="square" lIns="45719" tIns="45719" rIns="45719" bIns="45719" numCol="1" anchor="t">
              <a:noAutofit/>
            </a:bodyPr>
            <a:lstStyle/>
            <a:p>
              <a:pPr/>
            </a:p>
          </p:txBody>
        </p:sp>
      </p:grpSp>
      <p:grpSp>
        <p:nvGrpSpPr>
          <p:cNvPr id="224" name="Group 224"/>
          <p:cNvGrpSpPr/>
          <p:nvPr/>
        </p:nvGrpSpPr>
        <p:grpSpPr>
          <a:xfrm>
            <a:off x="194366" y="2950195"/>
            <a:ext cx="8366900" cy="833447"/>
            <a:chOff x="0" y="0"/>
            <a:chExt cx="8366898" cy="833446"/>
          </a:xfrm>
        </p:grpSpPr>
        <p:sp>
          <p:nvSpPr>
            <p:cNvPr id="222" name="Shape 222"/>
            <p:cNvSpPr/>
            <p:nvPr/>
          </p:nvSpPr>
          <p:spPr>
            <a:xfrm>
              <a:off x="5020500" y="232023"/>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0433FF"/>
                  </a:solidFill>
                  <a:latin typeface="Ubuntu"/>
                  <a:ea typeface="Ubuntu"/>
                  <a:cs typeface="Ubuntu"/>
                  <a:sym typeface="Ubuntu"/>
                </a:defRPr>
              </a:lvl1pPr>
            </a:lstStyle>
            <a:p>
              <a:pPr/>
              <a:r>
                <a:t>Anthro/volcanic emissions</a:t>
              </a:r>
            </a:p>
          </p:txBody>
        </p:sp>
        <p:sp>
          <p:nvSpPr>
            <p:cNvPr id="223" name="Shape 223"/>
            <p:cNvSpPr/>
            <p:nvPr/>
          </p:nvSpPr>
          <p:spPr>
            <a:xfrm>
              <a:off x="0" y="0"/>
              <a:ext cx="8072233" cy="833447"/>
            </a:xfrm>
            <a:prstGeom prst="rect">
              <a:avLst/>
            </a:prstGeom>
            <a:noFill/>
            <a:ln w="25400" cap="flat">
              <a:solidFill>
                <a:srgbClr val="0433FF"/>
              </a:solidFill>
              <a:prstDash val="solid"/>
              <a:miter lim="800000"/>
            </a:ln>
            <a:effectLst/>
          </p:spPr>
          <p:txBody>
            <a:bodyPr wrap="square" lIns="45719" tIns="45719" rIns="45719" bIns="45719" numCol="1" anchor="t">
              <a:noAutofit/>
            </a:bodyPr>
            <a:lstStyle/>
            <a:p>
              <a:pPr/>
            </a:p>
          </p:txBody>
        </p:sp>
      </p:grpSp>
      <p:grpSp>
        <p:nvGrpSpPr>
          <p:cNvPr id="229" name="Group 229"/>
          <p:cNvGrpSpPr/>
          <p:nvPr/>
        </p:nvGrpSpPr>
        <p:grpSpPr>
          <a:xfrm>
            <a:off x="211106" y="2536673"/>
            <a:ext cx="8608200" cy="1560698"/>
            <a:chOff x="0" y="0"/>
            <a:chExt cx="8608198" cy="1560697"/>
          </a:xfrm>
        </p:grpSpPr>
        <p:sp>
          <p:nvSpPr>
            <p:cNvPr id="225" name="Shape 225"/>
            <p:cNvSpPr/>
            <p:nvPr/>
          </p:nvSpPr>
          <p:spPr>
            <a:xfrm>
              <a:off x="5261800" y="83944"/>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9300"/>
                  </a:solidFill>
                  <a:latin typeface="Ubuntu"/>
                  <a:ea typeface="Ubuntu"/>
                  <a:cs typeface="Ubuntu"/>
                  <a:sym typeface="Ubuntu"/>
                </a:defRPr>
              </a:lvl1pPr>
            </a:lstStyle>
            <a:p>
              <a:pPr/>
              <a:r>
                <a:t>Input emissions options</a:t>
              </a:r>
            </a:p>
          </p:txBody>
        </p:sp>
        <p:sp>
          <p:nvSpPr>
            <p:cNvPr id="226" name="Shape 226"/>
            <p:cNvSpPr/>
            <p:nvPr/>
          </p:nvSpPr>
          <p:spPr>
            <a:xfrm>
              <a:off x="0" y="0"/>
              <a:ext cx="8072233" cy="484361"/>
            </a:xfrm>
            <a:prstGeom prst="rect">
              <a:avLst/>
            </a:prstGeom>
            <a:noFill/>
            <a:ln w="25400" cap="flat">
              <a:solidFill>
                <a:srgbClr val="FF9300"/>
              </a:solidFill>
              <a:prstDash val="solid"/>
              <a:miter lim="800000"/>
            </a:ln>
            <a:effectLst/>
          </p:spPr>
          <p:txBody>
            <a:bodyPr wrap="square" lIns="45719" tIns="45719" rIns="45719" bIns="45719" numCol="1" anchor="t">
              <a:noAutofit/>
            </a:bodyPr>
            <a:lstStyle/>
            <a:p>
              <a:pPr/>
            </a:p>
          </p:txBody>
        </p:sp>
        <p:sp>
          <p:nvSpPr>
            <p:cNvPr id="227" name="Shape 227"/>
            <p:cNvSpPr/>
            <p:nvPr/>
          </p:nvSpPr>
          <p:spPr>
            <a:xfrm>
              <a:off x="0" y="1216697"/>
              <a:ext cx="8072233" cy="344001"/>
            </a:xfrm>
            <a:prstGeom prst="rect">
              <a:avLst/>
            </a:prstGeom>
            <a:noFill/>
            <a:ln w="25400" cap="flat">
              <a:solidFill>
                <a:srgbClr val="FF9300"/>
              </a:solidFill>
              <a:prstDash val="solid"/>
              <a:miter lim="800000"/>
            </a:ln>
            <a:effectLst/>
          </p:spPr>
          <p:txBody>
            <a:bodyPr wrap="square" lIns="45719" tIns="45719" rIns="45719" bIns="45719" numCol="1" anchor="t">
              <a:noAutofit/>
            </a:bodyPr>
            <a:lstStyle/>
            <a:p>
              <a:pPr/>
            </a:p>
          </p:txBody>
        </p:sp>
        <p:sp>
          <p:nvSpPr>
            <p:cNvPr id="228" name="Shape 228"/>
            <p:cNvSpPr/>
            <p:nvPr/>
          </p:nvSpPr>
          <p:spPr>
            <a:xfrm>
              <a:off x="5261800" y="1151068"/>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9300"/>
                  </a:solidFill>
                  <a:latin typeface="Ubuntu"/>
                  <a:ea typeface="Ubuntu"/>
                  <a:cs typeface="Ubuntu"/>
                  <a:sym typeface="Ubuntu"/>
                </a:defRPr>
              </a:lvl1pPr>
            </a:lstStyle>
            <a:p>
              <a:pPr/>
              <a:r>
                <a:t>Input emissions options</a:t>
              </a:r>
            </a:p>
          </p:txBody>
        </p:sp>
      </p:grpSp>
      <p:grpSp>
        <p:nvGrpSpPr>
          <p:cNvPr id="232" name="Group 232"/>
          <p:cNvGrpSpPr/>
          <p:nvPr/>
        </p:nvGrpSpPr>
        <p:grpSpPr>
          <a:xfrm>
            <a:off x="185706" y="4057062"/>
            <a:ext cx="9197019" cy="369401"/>
            <a:chOff x="0" y="0"/>
            <a:chExt cx="9197018" cy="369400"/>
          </a:xfrm>
        </p:grpSpPr>
        <p:sp>
          <p:nvSpPr>
            <p:cNvPr id="230" name="Shape 230"/>
            <p:cNvSpPr/>
            <p:nvPr/>
          </p:nvSpPr>
          <p:spPr>
            <a:xfrm>
              <a:off x="5850620" y="0"/>
              <a:ext cx="3346399" cy="36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40FF"/>
                  </a:solidFill>
                  <a:latin typeface="Ubuntu"/>
                  <a:ea typeface="Ubuntu"/>
                  <a:cs typeface="Ubuntu"/>
                  <a:sym typeface="Ubuntu"/>
                </a:defRPr>
              </a:lvl1pPr>
            </a:lstStyle>
            <a:p>
              <a:pPr/>
              <a:r>
                <a:t>Photolysis option</a:t>
              </a:r>
            </a:p>
          </p:txBody>
        </p:sp>
        <p:sp>
          <p:nvSpPr>
            <p:cNvPr id="231" name="Shape 231"/>
            <p:cNvSpPr/>
            <p:nvPr/>
          </p:nvSpPr>
          <p:spPr>
            <a:xfrm>
              <a:off x="0" y="53007"/>
              <a:ext cx="8001794" cy="263386"/>
            </a:xfrm>
            <a:prstGeom prst="rect">
              <a:avLst/>
            </a:prstGeom>
            <a:noFill/>
            <a:ln w="25400" cap="flat">
              <a:solidFill>
                <a:srgbClr val="FF40FF"/>
              </a:solidFill>
              <a:prstDash val="solid"/>
              <a:miter lim="800000"/>
            </a:ln>
            <a:effectLst/>
          </p:spPr>
          <p:txBody>
            <a:bodyPr wrap="square" lIns="45719" tIns="45719" rIns="45719" bIns="45719" numCol="1" anchor="t">
              <a:noAutofit/>
            </a:bodyPr>
            <a:lstStyle/>
            <a:p>
              <a:pPr>
                <a:defRPr>
                  <a:solidFill>
                    <a:srgbClr val="FF40FF"/>
                  </a:solidFill>
                </a:defRPr>
              </a:pPr>
            </a:p>
          </p:txBody>
        </p:sp>
      </p:grpSp>
      <p:grpSp>
        <p:nvGrpSpPr>
          <p:cNvPr id="235" name="Group 235"/>
          <p:cNvGrpSpPr/>
          <p:nvPr/>
        </p:nvGrpSpPr>
        <p:grpSpPr>
          <a:xfrm>
            <a:off x="198406" y="4335365"/>
            <a:ext cx="9641519" cy="578902"/>
            <a:chOff x="0" y="0"/>
            <a:chExt cx="9641518" cy="578900"/>
          </a:xfrm>
        </p:grpSpPr>
        <p:sp>
          <p:nvSpPr>
            <p:cNvPr id="233" name="Shape 233"/>
            <p:cNvSpPr/>
            <p:nvPr/>
          </p:nvSpPr>
          <p:spPr>
            <a:xfrm>
              <a:off x="6295120" y="104750"/>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2600"/>
                  </a:solidFill>
                  <a:latin typeface="Ubuntu"/>
                  <a:ea typeface="Ubuntu"/>
                  <a:cs typeface="Ubuntu"/>
                  <a:sym typeface="Ubuntu"/>
                </a:defRPr>
              </a:lvl1pPr>
            </a:lstStyle>
            <a:p>
              <a:pPr/>
              <a:r>
                <a:t>Dry deposition</a:t>
              </a:r>
            </a:p>
          </p:txBody>
        </p:sp>
        <p:sp>
          <p:nvSpPr>
            <p:cNvPr id="234" name="Shape 234"/>
            <p:cNvSpPr/>
            <p:nvPr/>
          </p:nvSpPr>
          <p:spPr>
            <a:xfrm>
              <a:off x="0" y="0"/>
              <a:ext cx="8001794" cy="578901"/>
            </a:xfrm>
            <a:prstGeom prst="rect">
              <a:avLst/>
            </a:prstGeom>
            <a:noFill/>
            <a:ln w="25400" cap="flat">
              <a:solidFill>
                <a:srgbClr val="FF2600"/>
              </a:solidFill>
              <a:prstDash val="solid"/>
              <a:miter lim="800000"/>
            </a:ln>
            <a:effectLst/>
          </p:spPr>
          <p:txBody>
            <a:bodyPr wrap="square" lIns="45719" tIns="45719" rIns="45719" bIns="45719" numCol="1" anchor="t">
              <a:noAutofit/>
            </a:bodyPr>
            <a:lstStyle/>
            <a:p>
              <a:pPr>
                <a:defRPr>
                  <a:solidFill>
                    <a:srgbClr val="FF40FF"/>
                  </a:solidFill>
                </a:defRPr>
              </a:pPr>
            </a:p>
          </p:txBody>
        </p:sp>
      </p:grpSp>
      <p:grpSp>
        <p:nvGrpSpPr>
          <p:cNvPr id="238" name="Group 238"/>
          <p:cNvGrpSpPr/>
          <p:nvPr/>
        </p:nvGrpSpPr>
        <p:grpSpPr>
          <a:xfrm>
            <a:off x="188902" y="4876570"/>
            <a:ext cx="9181123" cy="1535298"/>
            <a:chOff x="0" y="0"/>
            <a:chExt cx="9181122" cy="1535297"/>
          </a:xfrm>
        </p:grpSpPr>
        <p:sp>
          <p:nvSpPr>
            <p:cNvPr id="236" name="Shape 236"/>
            <p:cNvSpPr/>
            <p:nvPr/>
          </p:nvSpPr>
          <p:spPr>
            <a:xfrm>
              <a:off x="5834724" y="582948"/>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00FDFF"/>
                  </a:solidFill>
                  <a:latin typeface="Ubuntu"/>
                  <a:ea typeface="Ubuntu"/>
                  <a:cs typeface="Ubuntu"/>
                  <a:sym typeface="Ubuntu"/>
                </a:defRPr>
              </a:lvl1pPr>
            </a:lstStyle>
            <a:p>
              <a:pPr/>
              <a:r>
                <a:t>Biogenic, dust, sea salt </a:t>
              </a:r>
            </a:p>
          </p:txBody>
        </p:sp>
        <p:sp>
          <p:nvSpPr>
            <p:cNvPr id="237" name="Shape 237"/>
            <p:cNvSpPr/>
            <p:nvPr/>
          </p:nvSpPr>
          <p:spPr>
            <a:xfrm>
              <a:off x="0" y="0"/>
              <a:ext cx="8582799" cy="1535298"/>
            </a:xfrm>
            <a:prstGeom prst="rect">
              <a:avLst/>
            </a:prstGeom>
            <a:noFill/>
            <a:ln w="25400" cap="flat">
              <a:solidFill>
                <a:srgbClr val="00FDFF"/>
              </a:solidFill>
              <a:prstDash val="solid"/>
              <a:miter lim="800000"/>
            </a:ln>
            <a:effectLst/>
          </p:spPr>
          <p:txBody>
            <a:bodyPr wrap="square" lIns="45719" tIns="45719" rIns="45719" bIns="45719" numCol="1" anchor="t">
              <a:noAutofit/>
            </a:bodyPr>
            <a:lstStyle/>
            <a:p>
              <a:pPr>
                <a:defRPr>
                  <a:solidFill>
                    <a:srgbClr val="FF40FF"/>
                  </a:solidFill>
                </a:defRPr>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3"/>
      <p:bldP build="whole" bldLvl="1" animBg="1" rev="0" advAuto="0" spid="232" grpId="5"/>
      <p:bldP build="whole" bldLvl="1" animBg="1" rev="0" advAuto="0" spid="224" grpId="4"/>
      <p:bldP build="whole" bldLvl="1" animBg="1" rev="0" advAuto="0" spid="235" grpId="6"/>
      <p:bldP build="whole" bldLvl="1" animBg="1" rev="0" advAuto="0" spid="221" grpId="2"/>
      <p:bldP build="whole" bldLvl="1" animBg="1" rev="0" advAuto="0" spid="218" grpId="1"/>
      <p:bldP build="whole" bldLvl="1" animBg="1" rev="0" advAuto="0" spid="238" grpId="7"/>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240" name="Shape 240"/>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Chemistry (2)</a:t>
            </a:r>
          </a:p>
        </p:txBody>
      </p:sp>
      <p:sp>
        <p:nvSpPr>
          <p:cNvPr id="241" name="Shape 241"/>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245" name="Group 245"/>
          <p:cNvGrpSpPr/>
          <p:nvPr/>
        </p:nvGrpSpPr>
        <p:grpSpPr>
          <a:xfrm>
            <a:off x="-4036" y="7064150"/>
            <a:ext cx="10064597" cy="509762"/>
            <a:chOff x="0" y="0"/>
            <a:chExt cx="10064595" cy="509760"/>
          </a:xfrm>
        </p:grpSpPr>
        <p:pic>
          <p:nvPicPr>
            <p:cNvPr id="242"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243"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244" name="Shape 244"/>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pic>
        <p:nvPicPr>
          <p:cNvPr id="246" name="pasted-image.tiff"/>
          <p:cNvPicPr>
            <a:picLocks noChangeAspect="1"/>
          </p:cNvPicPr>
          <p:nvPr/>
        </p:nvPicPr>
        <p:blipFill>
          <a:blip r:embed="rId4">
            <a:extLst/>
          </a:blip>
          <a:srcRect l="0" t="47796" r="0" b="0"/>
          <a:stretch>
            <a:fillRect/>
          </a:stretch>
        </p:blipFill>
        <p:spPr>
          <a:xfrm>
            <a:off x="125529" y="953780"/>
            <a:ext cx="4908843" cy="5649125"/>
          </a:xfrm>
          <a:prstGeom prst="rect">
            <a:avLst/>
          </a:prstGeom>
          <a:ln w="12700">
            <a:miter lim="400000"/>
          </a:ln>
        </p:spPr>
      </p:pic>
      <p:grpSp>
        <p:nvGrpSpPr>
          <p:cNvPr id="249" name="Group 249"/>
          <p:cNvGrpSpPr/>
          <p:nvPr/>
        </p:nvGrpSpPr>
        <p:grpSpPr>
          <a:xfrm>
            <a:off x="291346" y="2400223"/>
            <a:ext cx="9101770" cy="496401"/>
            <a:chOff x="0" y="0"/>
            <a:chExt cx="9101768" cy="496399"/>
          </a:xfrm>
        </p:grpSpPr>
        <p:sp>
          <p:nvSpPr>
            <p:cNvPr id="247" name="Shape 247"/>
            <p:cNvSpPr/>
            <p:nvPr/>
          </p:nvSpPr>
          <p:spPr>
            <a:xfrm>
              <a:off x="4734359" y="63500"/>
              <a:ext cx="4367410" cy="36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00F900"/>
                  </a:solidFill>
                  <a:latin typeface="Ubuntu"/>
                  <a:ea typeface="Ubuntu"/>
                  <a:cs typeface="Ubuntu"/>
                  <a:sym typeface="Ubuntu"/>
                </a:defRPr>
              </a:lvl1pPr>
            </a:lstStyle>
            <a:p>
              <a:pPr/>
              <a:r>
                <a:t>Gas/aerosols chemistry switches</a:t>
              </a:r>
            </a:p>
          </p:txBody>
        </p:sp>
        <p:sp>
          <p:nvSpPr>
            <p:cNvPr id="248" name="Shape 248"/>
            <p:cNvSpPr/>
            <p:nvPr/>
          </p:nvSpPr>
          <p:spPr>
            <a:xfrm>
              <a:off x="0" y="0"/>
              <a:ext cx="8489819" cy="496400"/>
            </a:xfrm>
            <a:prstGeom prst="rect">
              <a:avLst/>
            </a:prstGeom>
            <a:noFill/>
            <a:ln w="25400" cap="flat">
              <a:solidFill>
                <a:srgbClr val="00F900"/>
              </a:solidFill>
              <a:prstDash val="solid"/>
              <a:miter lim="800000"/>
            </a:ln>
            <a:effectLst/>
          </p:spPr>
          <p:txBody>
            <a:bodyPr wrap="square" lIns="45719" tIns="45719" rIns="45719" bIns="45719" numCol="1" anchor="t">
              <a:noAutofit/>
            </a:bodyPr>
            <a:lstStyle/>
            <a:p>
              <a:pPr/>
            </a:p>
          </p:txBody>
        </p:sp>
      </p:grpSp>
      <p:grpSp>
        <p:nvGrpSpPr>
          <p:cNvPr id="252" name="Group 252"/>
          <p:cNvGrpSpPr/>
          <p:nvPr/>
        </p:nvGrpSpPr>
        <p:grpSpPr>
          <a:xfrm>
            <a:off x="291346" y="2844723"/>
            <a:ext cx="10958789" cy="369401"/>
            <a:chOff x="0" y="0"/>
            <a:chExt cx="10958787" cy="369400"/>
          </a:xfrm>
        </p:grpSpPr>
        <p:sp>
          <p:nvSpPr>
            <p:cNvPr id="250" name="Shape 250"/>
            <p:cNvSpPr/>
            <p:nvPr/>
          </p:nvSpPr>
          <p:spPr>
            <a:xfrm>
              <a:off x="6591379" y="0"/>
              <a:ext cx="4367409" cy="36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9300"/>
                  </a:solidFill>
                  <a:latin typeface="Ubuntu"/>
                  <a:ea typeface="Ubuntu"/>
                  <a:cs typeface="Ubuntu"/>
                  <a:sym typeface="Ubuntu"/>
                </a:defRPr>
              </a:lvl1pPr>
            </a:lstStyle>
            <a:p>
              <a:pPr/>
              <a:r>
                <a:t>Wet scavenging</a:t>
              </a:r>
            </a:p>
          </p:txBody>
        </p:sp>
        <p:sp>
          <p:nvSpPr>
            <p:cNvPr id="251" name="Shape 251"/>
            <p:cNvSpPr/>
            <p:nvPr/>
          </p:nvSpPr>
          <p:spPr>
            <a:xfrm>
              <a:off x="0" y="12700"/>
              <a:ext cx="8489819" cy="344001"/>
            </a:xfrm>
            <a:prstGeom prst="rect">
              <a:avLst/>
            </a:prstGeom>
            <a:noFill/>
            <a:ln w="25400" cap="flat">
              <a:solidFill>
                <a:srgbClr val="FF9300"/>
              </a:solidFill>
              <a:prstDash val="solid"/>
              <a:miter lim="800000"/>
            </a:ln>
            <a:effectLst/>
          </p:spPr>
          <p:txBody>
            <a:bodyPr wrap="square" lIns="45719" tIns="45719" rIns="45719" bIns="45719" numCol="1" anchor="t">
              <a:noAutofit/>
            </a:bodyPr>
            <a:lstStyle/>
            <a:p>
              <a:pPr/>
            </a:p>
          </p:txBody>
        </p:sp>
      </p:grpSp>
      <p:grpSp>
        <p:nvGrpSpPr>
          <p:cNvPr id="257" name="Group 257"/>
          <p:cNvGrpSpPr/>
          <p:nvPr/>
        </p:nvGrpSpPr>
        <p:grpSpPr>
          <a:xfrm>
            <a:off x="291346" y="3153657"/>
            <a:ext cx="11098489" cy="3057590"/>
            <a:chOff x="0" y="0"/>
            <a:chExt cx="11098487" cy="3057588"/>
          </a:xfrm>
        </p:grpSpPr>
        <p:sp>
          <p:nvSpPr>
            <p:cNvPr id="253" name="Shape 253"/>
            <p:cNvSpPr/>
            <p:nvPr/>
          </p:nvSpPr>
          <p:spPr>
            <a:xfrm>
              <a:off x="6731079" y="2452420"/>
              <a:ext cx="436740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0433FF"/>
                  </a:solidFill>
                  <a:latin typeface="Ubuntu"/>
                  <a:ea typeface="Ubuntu"/>
                  <a:cs typeface="Ubuntu"/>
                  <a:sym typeface="Ubuntu"/>
                </a:defRPr>
              </a:lvl1pPr>
            </a:lstStyle>
            <a:p>
              <a:pPr/>
              <a:r>
                <a:t>Aerosol effects</a:t>
              </a:r>
            </a:p>
          </p:txBody>
        </p:sp>
        <p:sp>
          <p:nvSpPr>
            <p:cNvPr id="254" name="Shape 254"/>
            <p:cNvSpPr/>
            <p:nvPr/>
          </p:nvSpPr>
          <p:spPr>
            <a:xfrm>
              <a:off x="0" y="8202"/>
              <a:ext cx="8489819" cy="344001"/>
            </a:xfrm>
            <a:prstGeom prst="rect">
              <a:avLst/>
            </a:prstGeom>
            <a:noFill/>
            <a:ln w="25400" cap="flat">
              <a:solidFill>
                <a:srgbClr val="0433FF"/>
              </a:solidFill>
              <a:prstDash val="solid"/>
              <a:miter lim="800000"/>
            </a:ln>
            <a:effectLst/>
          </p:spPr>
          <p:txBody>
            <a:bodyPr wrap="square" lIns="45719" tIns="45719" rIns="45719" bIns="45719" numCol="1" anchor="t">
              <a:noAutofit/>
            </a:bodyPr>
            <a:lstStyle/>
            <a:p>
              <a:pPr/>
            </a:p>
          </p:txBody>
        </p:sp>
        <p:sp>
          <p:nvSpPr>
            <p:cNvPr id="255" name="Shape 255"/>
            <p:cNvSpPr/>
            <p:nvPr/>
          </p:nvSpPr>
          <p:spPr>
            <a:xfrm>
              <a:off x="0" y="2216651"/>
              <a:ext cx="8489819" cy="840938"/>
            </a:xfrm>
            <a:prstGeom prst="rect">
              <a:avLst/>
            </a:prstGeom>
            <a:noFill/>
            <a:ln w="25400" cap="flat">
              <a:solidFill>
                <a:srgbClr val="0433FF"/>
              </a:solidFill>
              <a:prstDash val="solid"/>
              <a:miter lim="800000"/>
            </a:ln>
            <a:effectLst/>
          </p:spPr>
          <p:txBody>
            <a:bodyPr wrap="square" lIns="45719" tIns="45719" rIns="45719" bIns="45719" numCol="1" anchor="t">
              <a:noAutofit/>
            </a:bodyPr>
            <a:lstStyle/>
            <a:p>
              <a:pPr/>
            </a:p>
          </p:txBody>
        </p:sp>
        <p:sp>
          <p:nvSpPr>
            <p:cNvPr id="256" name="Shape 256"/>
            <p:cNvSpPr/>
            <p:nvPr/>
          </p:nvSpPr>
          <p:spPr>
            <a:xfrm>
              <a:off x="6477079" y="0"/>
              <a:ext cx="4367409" cy="36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0433FF"/>
                  </a:solidFill>
                  <a:latin typeface="Ubuntu"/>
                  <a:ea typeface="Ubuntu"/>
                  <a:cs typeface="Ubuntu"/>
                  <a:sym typeface="Ubuntu"/>
                </a:defRPr>
              </a:lvl1pPr>
            </a:lstStyle>
            <a:p>
              <a:pPr/>
              <a:r>
                <a:t>Aerosol effects</a:t>
              </a:r>
            </a:p>
          </p:txBody>
        </p:sp>
      </p:grpSp>
      <p:grpSp>
        <p:nvGrpSpPr>
          <p:cNvPr id="263" name="Group 263"/>
          <p:cNvGrpSpPr/>
          <p:nvPr/>
        </p:nvGrpSpPr>
        <p:grpSpPr>
          <a:xfrm>
            <a:off x="291346" y="1319112"/>
            <a:ext cx="9679620" cy="4075659"/>
            <a:chOff x="0" y="0"/>
            <a:chExt cx="9679618" cy="4075658"/>
          </a:xfrm>
        </p:grpSpPr>
        <p:grpSp>
          <p:nvGrpSpPr>
            <p:cNvPr id="260" name="Group 260"/>
            <p:cNvGrpSpPr/>
            <p:nvPr/>
          </p:nvGrpSpPr>
          <p:grpSpPr>
            <a:xfrm>
              <a:off x="0" y="0"/>
              <a:ext cx="9616119" cy="1053059"/>
              <a:chOff x="0" y="0"/>
              <a:chExt cx="9616118" cy="1053058"/>
            </a:xfrm>
          </p:grpSpPr>
          <p:sp>
            <p:nvSpPr>
              <p:cNvPr id="258" name="Shape 258"/>
              <p:cNvSpPr/>
              <p:nvPr/>
            </p:nvSpPr>
            <p:spPr>
              <a:xfrm>
                <a:off x="6269720" y="341829"/>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latin typeface="Ubuntu"/>
                    <a:ea typeface="Ubuntu"/>
                    <a:cs typeface="Ubuntu"/>
                    <a:sym typeface="Ubuntu"/>
                  </a:defRPr>
                </a:lvl1pPr>
              </a:lstStyle>
              <a:p>
                <a:pPr/>
                <a:r>
                  <a:t>Gas/aerosols ICBC</a:t>
                </a:r>
              </a:p>
            </p:txBody>
          </p:sp>
          <p:sp>
            <p:nvSpPr>
              <p:cNvPr id="259" name="Shape 259"/>
              <p:cNvSpPr/>
              <p:nvPr/>
            </p:nvSpPr>
            <p:spPr>
              <a:xfrm>
                <a:off x="0" y="0"/>
                <a:ext cx="8489819" cy="1053059"/>
              </a:xfrm>
              <a:prstGeom prst="rect">
                <a:avLst/>
              </a:prstGeom>
              <a:noFill/>
              <a:ln w="25400" cap="flat">
                <a:solidFill>
                  <a:srgbClr val="000000"/>
                </a:solidFill>
                <a:prstDash val="solid"/>
                <a:miter lim="800000"/>
              </a:ln>
              <a:effectLst/>
            </p:spPr>
            <p:txBody>
              <a:bodyPr wrap="square" lIns="45719" tIns="45719" rIns="45719" bIns="45719" numCol="1" anchor="t">
                <a:noAutofit/>
              </a:bodyPr>
              <a:lstStyle/>
              <a:p>
                <a:pPr/>
              </a:p>
            </p:txBody>
          </p:sp>
        </p:grpSp>
        <p:sp>
          <p:nvSpPr>
            <p:cNvPr id="261" name="Shape 261"/>
            <p:cNvSpPr/>
            <p:nvPr/>
          </p:nvSpPr>
          <p:spPr>
            <a:xfrm>
              <a:off x="0" y="3718958"/>
              <a:ext cx="8489819" cy="344001"/>
            </a:xfrm>
            <a:prstGeom prst="rect">
              <a:avLst/>
            </a:prstGeom>
            <a:noFill/>
            <a:ln w="25400" cap="flat">
              <a:solidFill>
                <a:srgbClr val="000000"/>
              </a:solidFill>
              <a:prstDash val="solid"/>
              <a:miter lim="800000"/>
            </a:ln>
            <a:effectLst/>
          </p:spPr>
          <p:txBody>
            <a:bodyPr wrap="square" lIns="45719" tIns="45719" rIns="45719" bIns="45719" numCol="1" anchor="t">
              <a:noAutofit/>
            </a:bodyPr>
            <a:lstStyle/>
            <a:p>
              <a:pPr/>
            </a:p>
          </p:txBody>
        </p:sp>
        <p:sp>
          <p:nvSpPr>
            <p:cNvPr id="262" name="Shape 262"/>
            <p:cNvSpPr/>
            <p:nvPr/>
          </p:nvSpPr>
          <p:spPr>
            <a:xfrm>
              <a:off x="6333220" y="3706258"/>
              <a:ext cx="3346399"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latin typeface="Ubuntu"/>
                  <a:ea typeface="Ubuntu"/>
                  <a:cs typeface="Ubuntu"/>
                  <a:sym typeface="Ubuntu"/>
                </a:defRPr>
              </a:lvl1pPr>
            </a:lstStyle>
            <a:p>
              <a:pPr/>
              <a:r>
                <a:t>Gas/aerosols ICBC</a:t>
              </a:r>
            </a:p>
          </p:txBody>
        </p:sp>
      </p:grpSp>
      <p:grpSp>
        <p:nvGrpSpPr>
          <p:cNvPr id="266" name="Group 266"/>
          <p:cNvGrpSpPr/>
          <p:nvPr/>
        </p:nvGrpSpPr>
        <p:grpSpPr>
          <a:xfrm>
            <a:off x="291346" y="3503955"/>
            <a:ext cx="10018989" cy="1016853"/>
            <a:chOff x="0" y="0"/>
            <a:chExt cx="10018987" cy="1016851"/>
          </a:xfrm>
        </p:grpSpPr>
        <p:sp>
          <p:nvSpPr>
            <p:cNvPr id="264" name="Shape 264"/>
            <p:cNvSpPr/>
            <p:nvPr/>
          </p:nvSpPr>
          <p:spPr>
            <a:xfrm>
              <a:off x="5651579" y="266700"/>
              <a:ext cx="4367409" cy="36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2600"/>
                  </a:solidFill>
                  <a:latin typeface="Ubuntu"/>
                  <a:ea typeface="Ubuntu"/>
                  <a:cs typeface="Ubuntu"/>
                  <a:sym typeface="Ubuntu"/>
                </a:defRPr>
              </a:lvl1pPr>
            </a:lstStyle>
            <a:p>
              <a:pPr/>
              <a:r>
                <a:t>Sub-grid scale processes</a:t>
              </a:r>
            </a:p>
          </p:txBody>
        </p:sp>
        <p:sp>
          <p:nvSpPr>
            <p:cNvPr id="265" name="Shape 265"/>
            <p:cNvSpPr/>
            <p:nvPr/>
          </p:nvSpPr>
          <p:spPr>
            <a:xfrm>
              <a:off x="0" y="0"/>
              <a:ext cx="8489819" cy="1016852"/>
            </a:xfrm>
            <a:prstGeom prst="rect">
              <a:avLst/>
            </a:prstGeom>
            <a:noFill/>
            <a:ln w="25400" cap="flat">
              <a:solidFill>
                <a:srgbClr val="FF2600"/>
              </a:solidFill>
              <a:prstDash val="solid"/>
              <a:miter lim="800000"/>
            </a:ln>
            <a:effectLst/>
          </p:spPr>
          <p:txBody>
            <a:bodyPr wrap="square" lIns="45719" tIns="45719" rIns="45719" bIns="45719" numCol="1" anchor="t">
              <a:noAutofit/>
            </a:bodyPr>
            <a:lstStyle/>
            <a:p>
              <a:pPr/>
            </a:p>
          </p:txBody>
        </p:sp>
      </p:grpSp>
      <p:grpSp>
        <p:nvGrpSpPr>
          <p:cNvPr id="269" name="Group 269"/>
          <p:cNvGrpSpPr/>
          <p:nvPr/>
        </p:nvGrpSpPr>
        <p:grpSpPr>
          <a:xfrm>
            <a:off x="263367" y="4463097"/>
            <a:ext cx="10148568" cy="586547"/>
            <a:chOff x="0" y="0"/>
            <a:chExt cx="10148567" cy="586545"/>
          </a:xfrm>
        </p:grpSpPr>
        <p:sp>
          <p:nvSpPr>
            <p:cNvPr id="267" name="Shape 267"/>
            <p:cNvSpPr/>
            <p:nvPr/>
          </p:nvSpPr>
          <p:spPr>
            <a:xfrm>
              <a:off x="5781158" y="132512"/>
              <a:ext cx="4367410" cy="36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rgbClr val="FF40FF"/>
                  </a:solidFill>
                  <a:latin typeface="Ubuntu"/>
                  <a:ea typeface="Ubuntu"/>
                  <a:cs typeface="Ubuntu"/>
                  <a:sym typeface="Ubuntu"/>
                </a:defRPr>
              </a:lvl1pPr>
            </a:lstStyle>
            <a:p>
              <a:pPr/>
              <a:r>
                <a:t>Biomass burning options</a:t>
              </a:r>
            </a:p>
          </p:txBody>
        </p:sp>
        <p:sp>
          <p:nvSpPr>
            <p:cNvPr id="268" name="Shape 268"/>
            <p:cNvSpPr/>
            <p:nvPr/>
          </p:nvSpPr>
          <p:spPr>
            <a:xfrm>
              <a:off x="0" y="0"/>
              <a:ext cx="8708298" cy="586546"/>
            </a:xfrm>
            <a:prstGeom prst="rect">
              <a:avLst/>
            </a:prstGeom>
            <a:noFill/>
            <a:ln w="25400" cap="flat">
              <a:solidFill>
                <a:srgbClr val="FF40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4"/>
      <p:bldP build="whole" bldLvl="1" animBg="1" rev="0" advAuto="0" spid="266" grpId="5"/>
      <p:bldP build="whole" bldLvl="1" animBg="1" rev="0" advAuto="0" spid="269" grpId="6"/>
      <p:bldP build="whole" bldLvl="1" animBg="1" rev="0" advAuto="0" spid="252" grpId="3"/>
      <p:bldP build="whole" bldLvl="1" animBg="1" rev="0" advAuto="0" spid="263" grpId="1"/>
      <p:bldP build="whole" bldLvl="1" animBg="1" rev="0" advAuto="0" spid="249"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271" name="Shape 271"/>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Dust in WRF-Chem</a:t>
            </a:r>
          </a:p>
        </p:txBody>
      </p:sp>
      <p:sp>
        <p:nvSpPr>
          <p:cNvPr id="272" name="Shape 272"/>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276" name="Group 276"/>
          <p:cNvGrpSpPr/>
          <p:nvPr/>
        </p:nvGrpSpPr>
        <p:grpSpPr>
          <a:xfrm>
            <a:off x="-4036" y="7064150"/>
            <a:ext cx="10064597" cy="509762"/>
            <a:chOff x="0" y="0"/>
            <a:chExt cx="10064595" cy="509760"/>
          </a:xfrm>
        </p:grpSpPr>
        <p:pic>
          <p:nvPicPr>
            <p:cNvPr id="273"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274"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275" name="Shape 275"/>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277" name="Shape 277"/>
          <p:cNvSpPr/>
          <p:nvPr/>
        </p:nvSpPr>
        <p:spPr>
          <a:xfrm>
            <a:off x="175010" y="852181"/>
            <a:ext cx="9802612" cy="211387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Why dust?</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Large </a:t>
            </a:r>
            <a:r>
              <a:rPr b="1"/>
              <a:t>uncertainty</a:t>
            </a:r>
            <a:r>
              <a:t> in estimating global dust emissions: 514 - 4313 Tg/yr</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Emissions depend heavily on surface wind speed and soil properties: high spatial and temporal </a:t>
            </a:r>
            <a:r>
              <a:rPr b="1"/>
              <a:t>variability</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Incomplete </a:t>
            </a:r>
            <a:r>
              <a:rPr b="1"/>
              <a:t>understanding</a:t>
            </a:r>
            <a:r>
              <a:t> of the processes that lead to dust emission: threshold friction velocity, horizontal saltation flux, vertical flux</a:t>
            </a:r>
          </a:p>
        </p:txBody>
      </p:sp>
      <p:pic>
        <p:nvPicPr>
          <p:cNvPr id="278" name="pasted-image.tiff"/>
          <p:cNvPicPr>
            <a:picLocks noChangeAspect="1"/>
          </p:cNvPicPr>
          <p:nvPr/>
        </p:nvPicPr>
        <p:blipFill>
          <a:blip r:embed="rId4">
            <a:extLst/>
          </a:blip>
          <a:stretch>
            <a:fillRect/>
          </a:stretch>
        </p:blipFill>
        <p:spPr>
          <a:xfrm>
            <a:off x="4968111" y="3116995"/>
            <a:ext cx="4950589" cy="3300393"/>
          </a:xfrm>
          <a:prstGeom prst="rect">
            <a:avLst/>
          </a:prstGeom>
          <a:ln w="12700">
            <a:miter lim="400000"/>
          </a:ln>
        </p:spPr>
      </p:pic>
      <p:sp>
        <p:nvSpPr>
          <p:cNvPr id="279" name="Shape 279"/>
          <p:cNvSpPr/>
          <p:nvPr/>
        </p:nvSpPr>
        <p:spPr>
          <a:xfrm>
            <a:off x="88856" y="3810787"/>
            <a:ext cx="4803249" cy="1254337"/>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Understanding changes in dust emissions is of paramount importance for both interpreting </a:t>
            </a:r>
            <a:r>
              <a:rPr b="1"/>
              <a:t>past</a:t>
            </a:r>
            <a:r>
              <a:t> and predicting </a:t>
            </a:r>
            <a:r>
              <a:rPr b="1"/>
              <a:t>future climate change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281" name="Shape 281"/>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Dust emissions options</a:t>
            </a:r>
          </a:p>
        </p:txBody>
      </p:sp>
      <p:sp>
        <p:nvSpPr>
          <p:cNvPr id="282" name="Shape 282"/>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286" name="Group 286"/>
          <p:cNvGrpSpPr/>
          <p:nvPr/>
        </p:nvGrpSpPr>
        <p:grpSpPr>
          <a:xfrm>
            <a:off x="-4036" y="7064150"/>
            <a:ext cx="10064597" cy="509762"/>
            <a:chOff x="0" y="0"/>
            <a:chExt cx="10064595" cy="509760"/>
          </a:xfrm>
        </p:grpSpPr>
        <p:pic>
          <p:nvPicPr>
            <p:cNvPr id="283"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284"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285" name="Shape 285"/>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287" name="Shape 287"/>
          <p:cNvSpPr/>
          <p:nvPr/>
        </p:nvSpPr>
        <p:spPr>
          <a:xfrm>
            <a:off x="175010" y="852181"/>
            <a:ext cx="9802612" cy="5552017"/>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Available dust emission schemes (version 3.9)</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All schemes are founded on the GOCART mechanism:</a:t>
            </a:r>
          </a:p>
          <a:p>
            <a:pPr marL="267368" indent="-267368">
              <a:lnSpc>
                <a:spcPct val="94000"/>
              </a:lnSpc>
              <a:buSzPct val="100000"/>
              <a:buAutoNum type="arabicPeriod" startAt="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t>GOCART</a:t>
            </a:r>
            <a:r>
              <a:t> (</a:t>
            </a:r>
            <a:r>
              <a:rPr b="1">
                <a:solidFill>
                  <a:srgbClr val="FF2600"/>
                </a:solidFill>
              </a:rPr>
              <a:t>dust_opt = 1</a:t>
            </a:r>
            <a:r>
              <a: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1">
                    <a:lumOff val="-8000"/>
                  </a:schemeClr>
                </a:solidFill>
                <a:latin typeface="Ubuntu"/>
                <a:ea typeface="Ubuntu"/>
                <a:cs typeface="Ubuntu"/>
                <a:sym typeface="Ubuntu"/>
              </a:defRPr>
            </a:pPr>
            <a:r>
              <a:t>module_gocart_dust.F</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2. </a:t>
            </a:r>
            <a:r>
              <a:rPr b="1"/>
              <a:t>AFWA</a:t>
            </a:r>
            <a:r>
              <a:t> (</a:t>
            </a:r>
            <a:r>
              <a:rPr b="1">
                <a:solidFill>
                  <a:srgbClr val="FF2600"/>
                </a:solidFill>
              </a:rPr>
              <a:t>dust_opt = 3</a:t>
            </a:r>
            <a:r>
              <a: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1">
                    <a:lumOff val="-8000"/>
                  </a:schemeClr>
                </a:solidFill>
                <a:latin typeface="Ubuntu"/>
                <a:ea typeface="Ubuntu"/>
                <a:cs typeface="Ubuntu"/>
                <a:sym typeface="Ubuntu"/>
              </a:defRPr>
            </a:pPr>
            <a:r>
              <a:t>module_gocart_dust_afwa.F</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3. </a:t>
            </a:r>
            <a:r>
              <a:rPr b="1"/>
              <a:t>UoC</a:t>
            </a:r>
            <a:r>
              <a:t> (</a:t>
            </a:r>
            <a:r>
              <a:rPr b="1">
                <a:solidFill>
                  <a:srgbClr val="FF2600"/>
                </a:solidFill>
              </a:rPr>
              <a:t>dust_opt = 4</a:t>
            </a:r>
            <a:r>
              <a:t>) with either </a:t>
            </a:r>
            <a:r>
              <a:rPr b="1">
                <a:solidFill>
                  <a:srgbClr val="FF2600"/>
                </a:solidFill>
              </a:rPr>
              <a:t>dust_schme=1</a:t>
            </a:r>
            <a:r>
              <a:t> (Shao, 2001) or </a:t>
            </a:r>
            <a:r>
              <a:rPr b="1">
                <a:solidFill>
                  <a:srgbClr val="FF2600"/>
                </a:solidFill>
              </a:rPr>
              <a:t>dust_schme = 2</a:t>
            </a:r>
            <a:r>
              <a:t> (Shao, 2004) or </a:t>
            </a:r>
            <a:r>
              <a:rPr b="1">
                <a:solidFill>
                  <a:srgbClr val="FF2600"/>
                </a:solidFill>
              </a:rPr>
              <a:t>dust_schme = 4</a:t>
            </a:r>
            <a:r>
              <a:t> (Shao, 2011)</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1">
                    <a:lumOff val="-8000"/>
                  </a:schemeClr>
                </a:solidFill>
                <a:latin typeface="Ubuntu"/>
                <a:ea typeface="Ubuntu"/>
                <a:cs typeface="Ubuntu"/>
                <a:sym typeface="Ubuntu"/>
              </a:defRPr>
            </a:pPr>
            <a:r>
              <a:t>module_uoc_dust.F</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1">
                    <a:lumOff val="-8000"/>
                  </a:schemeClr>
                </a:solidFill>
                <a:latin typeface="Ubuntu"/>
                <a:ea typeface="Ubuntu"/>
                <a:cs typeface="Ubuntu"/>
                <a:sym typeface="Ubuntu"/>
              </a:defRPr>
            </a:pPr>
            <a:r>
              <a:t>module_uoc_dustwd.F</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1">
                    <a:lumOff val="-8000"/>
                  </a:schemeClr>
                </a:solidFill>
                <a:latin typeface="Ubuntu"/>
                <a:ea typeface="Ubuntu"/>
                <a:cs typeface="Ubuntu"/>
                <a:sym typeface="Ubuntu"/>
              </a:defRPr>
            </a:pPr>
            <a:r>
              <a:t>module_qf03.F</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Required input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Dust source function: </a:t>
            </a:r>
            <a:r>
              <a:rPr b="1"/>
              <a:t>Ginoux erodibility </a:t>
            </a:r>
            <a:r>
              <a:t>(default, provided via WPS)</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Dust emissions are computed </a:t>
            </a:r>
            <a:r>
              <a:rPr b="1">
                <a:solidFill>
                  <a:schemeClr val="accent2"/>
                </a:solidFill>
              </a:rPr>
              <a:t>online</a:t>
            </a:r>
            <a:r>
              <a:t> using surface </a:t>
            </a:r>
            <a:r>
              <a:rPr b="1">
                <a:solidFill>
                  <a:schemeClr val="accent2"/>
                </a:solidFill>
              </a:rPr>
              <a:t>wind speed</a:t>
            </a:r>
            <a:r>
              <a:t> and </a:t>
            </a:r>
            <a:r>
              <a:rPr b="1">
                <a:solidFill>
                  <a:schemeClr val="accent2"/>
                </a:solidFill>
              </a:rPr>
              <a:t>soil</a:t>
            </a:r>
            <a:r>
              <a:t> properties; no need for any emission inventory</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Advice</a:t>
            </a:r>
            <a:r>
              <a:t>: Adopt a sufficiently long spin-up period for building up emissions</a:t>
            </a:r>
          </a:p>
        </p:txBody>
      </p:sp>
      <p:grpSp>
        <p:nvGrpSpPr>
          <p:cNvPr id="290" name="Group 290"/>
          <p:cNvGrpSpPr/>
          <p:nvPr/>
        </p:nvGrpSpPr>
        <p:grpSpPr>
          <a:xfrm>
            <a:off x="6547360" y="953779"/>
            <a:ext cx="3445846" cy="1199515"/>
            <a:chOff x="0" y="0"/>
            <a:chExt cx="3445845" cy="1199513"/>
          </a:xfrm>
        </p:grpSpPr>
        <p:sp>
          <p:nvSpPr>
            <p:cNvPr id="288" name="Shape 288"/>
            <p:cNvSpPr/>
            <p:nvPr/>
          </p:nvSpPr>
          <p:spPr>
            <a:xfrm>
              <a:off x="281141" y="305100"/>
              <a:ext cx="3164705" cy="434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2000">
                  <a:solidFill>
                    <a:srgbClr val="FF2600"/>
                  </a:solidFill>
                  <a:latin typeface="Ubuntu"/>
                  <a:ea typeface="Ubuntu"/>
                  <a:cs typeface="Ubuntu"/>
                  <a:sym typeface="Ubuntu"/>
                </a:defRPr>
              </a:lvl1pPr>
            </a:lstStyle>
            <a:p>
              <a:pPr/>
              <a:r>
                <a:t>Always, examine code!</a:t>
              </a:r>
            </a:p>
          </p:txBody>
        </p:sp>
        <p:sp>
          <p:nvSpPr>
            <p:cNvPr id="289" name="Shape 289"/>
            <p:cNvSpPr/>
            <p:nvPr/>
          </p:nvSpPr>
          <p:spPr>
            <a:xfrm>
              <a:off x="0" y="0"/>
              <a:ext cx="3351519" cy="1199514"/>
            </a:xfrm>
            <a:prstGeom prst="wedgeEllipseCallout">
              <a:avLst>
                <a:gd name="adj1" fmla="val -49667"/>
                <a:gd name="adj2" fmla="val 64865"/>
              </a:avLst>
            </a:prstGeom>
            <a:noFill/>
            <a:ln w="12700" cap="flat">
              <a:solidFill>
                <a:srgbClr val="000000"/>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292" name="Shape 292"/>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(Dust) aerosol models</a:t>
            </a:r>
          </a:p>
        </p:txBody>
      </p:sp>
      <p:sp>
        <p:nvSpPr>
          <p:cNvPr id="293" name="Shape 293"/>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297" name="Group 297"/>
          <p:cNvGrpSpPr/>
          <p:nvPr/>
        </p:nvGrpSpPr>
        <p:grpSpPr>
          <a:xfrm>
            <a:off x="-4036" y="7064150"/>
            <a:ext cx="10064597" cy="509762"/>
            <a:chOff x="0" y="0"/>
            <a:chExt cx="10064595" cy="509760"/>
          </a:xfrm>
        </p:grpSpPr>
        <p:pic>
          <p:nvPicPr>
            <p:cNvPr id="294"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295"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296" name="Shape 296"/>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298" name="Shape 298"/>
          <p:cNvSpPr/>
          <p:nvPr/>
        </p:nvSpPr>
        <p:spPr>
          <a:xfrm>
            <a:off x="175010" y="852181"/>
            <a:ext cx="9802612" cy="5265505"/>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Available aerosol models (version 3.9)</a:t>
            </a:r>
          </a:p>
          <a:p>
            <a:pPr marL="267368" indent="-267368">
              <a:lnSpc>
                <a:spcPct val="94000"/>
              </a:lnSpc>
              <a:buSzPct val="100000"/>
              <a:buAutoNum type="arabicPeriod" startAt="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t>Modal </a:t>
            </a:r>
            <a:r>
              <a:t>(MADE/SORGAM, MADE/VBS, MAM)</a:t>
            </a:r>
            <a:endParaRPr b="1"/>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Size distribution of aerosols represented by several overlapping intervals (</a:t>
            </a:r>
            <a:r>
              <a:rPr b="1"/>
              <a:t>modes</a:t>
            </a:r>
            <a:r>
              <a:t>), assuming a </a:t>
            </a:r>
            <a:r>
              <a:rPr b="1"/>
              <a:t>log-normal distribution</a:t>
            </a:r>
            <a:r>
              <a:t> within each mode</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Computationally efficient</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Less accurate</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2. </a:t>
            </a:r>
            <a:r>
              <a:rPr b="1"/>
              <a:t>Sectional </a:t>
            </a:r>
            <a:r>
              <a:t>(MOSAIC)</a:t>
            </a:r>
            <a:endParaRPr b="1"/>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Size distribution of aerosols represented by several discrete </a:t>
            </a:r>
            <a:r>
              <a:rPr b="1"/>
              <a:t>size bins</a:t>
            </a:r>
            <a:r>
              <a:t>, specified by the upper and lower dry </a:t>
            </a:r>
            <a:r>
              <a:rPr b="1"/>
              <a:t>particle diameters</a:t>
            </a:r>
            <a:r>
              <a:t> </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Computationally expensive </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More accurate </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3. </a:t>
            </a:r>
            <a:r>
              <a:rPr b="1"/>
              <a:t>Bulk</a:t>
            </a:r>
            <a:r>
              <a:t> (</a:t>
            </a:r>
            <a:r>
              <a:rPr b="1">
                <a:solidFill>
                  <a:srgbClr val="FF2600"/>
                </a:solidFill>
              </a:rPr>
              <a:t>chem_opt = 401</a:t>
            </a:r>
            <a:r>
              <a: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Provides only dust concentration, assuming 10 ash size bins </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Computationally fast</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Dust is treated as a passive tracer</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When do I need to use an aerosol model for dust?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Necessary to account for aerosol </a:t>
            </a:r>
            <a:r>
              <a:rPr b="1"/>
              <a:t>direct</a:t>
            </a:r>
            <a:r>
              <a:t> and </a:t>
            </a:r>
            <a:r>
              <a:rPr b="1"/>
              <a:t>indirect</a:t>
            </a:r>
            <a:r>
              <a:t> effects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00" name="Shape 300"/>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(Dust) aerosol direct (radiative) effects (1)</a:t>
            </a:r>
          </a:p>
        </p:txBody>
      </p:sp>
      <p:sp>
        <p:nvSpPr>
          <p:cNvPr id="301" name="Shape 301"/>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05" name="Group 305"/>
          <p:cNvGrpSpPr/>
          <p:nvPr/>
        </p:nvGrpSpPr>
        <p:grpSpPr>
          <a:xfrm>
            <a:off x="-4036" y="7064150"/>
            <a:ext cx="10064597" cy="509762"/>
            <a:chOff x="0" y="0"/>
            <a:chExt cx="10064595" cy="509760"/>
          </a:xfrm>
        </p:grpSpPr>
        <p:pic>
          <p:nvPicPr>
            <p:cNvPr id="302"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03"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04" name="Shape 304"/>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pic>
        <p:nvPicPr>
          <p:cNvPr id="306" name="pasted-image.tiff"/>
          <p:cNvPicPr>
            <a:picLocks noChangeAspect="1"/>
          </p:cNvPicPr>
          <p:nvPr/>
        </p:nvPicPr>
        <p:blipFill>
          <a:blip r:embed="rId4">
            <a:extLst/>
          </a:blip>
          <a:stretch>
            <a:fillRect/>
          </a:stretch>
        </p:blipFill>
        <p:spPr>
          <a:xfrm>
            <a:off x="29887" y="891331"/>
            <a:ext cx="7181640" cy="4546258"/>
          </a:xfrm>
          <a:prstGeom prst="rect">
            <a:avLst/>
          </a:prstGeom>
          <a:ln w="12700">
            <a:miter lim="400000"/>
          </a:ln>
        </p:spPr>
      </p:pic>
      <p:grpSp>
        <p:nvGrpSpPr>
          <p:cNvPr id="310" name="Group 310"/>
          <p:cNvGrpSpPr/>
          <p:nvPr/>
        </p:nvGrpSpPr>
        <p:grpSpPr>
          <a:xfrm>
            <a:off x="47696" y="5305108"/>
            <a:ext cx="9950308" cy="760561"/>
            <a:chOff x="-12700" y="3667436"/>
            <a:chExt cx="9950306" cy="760560"/>
          </a:xfrm>
        </p:grpSpPr>
        <p:sp>
          <p:nvSpPr>
            <p:cNvPr id="307" name="Shape 307"/>
            <p:cNvSpPr/>
            <p:nvPr/>
          </p:nvSpPr>
          <p:spPr>
            <a:xfrm>
              <a:off x="-12700" y="3850316"/>
              <a:ext cx="5480041" cy="39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t>Direct</a:t>
              </a:r>
              <a:r>
                <a:t> effect: Solar/IR </a:t>
              </a:r>
              <a:r>
                <a:rPr b="1"/>
                <a:t>scattering</a:t>
              </a:r>
              <a:r>
                <a:t> &amp; </a:t>
              </a:r>
              <a:r>
                <a:rPr b="1"/>
                <a:t>absorption</a:t>
              </a:r>
            </a:p>
          </p:txBody>
        </p:sp>
        <p:sp>
          <p:nvSpPr>
            <p:cNvPr id="308" name="Shape 308"/>
            <p:cNvSpPr/>
            <p:nvPr/>
          </p:nvSpPr>
          <p:spPr>
            <a:xfrm>
              <a:off x="5527773" y="4047716"/>
              <a:ext cx="1026724" cy="1"/>
            </a:xfrm>
            <a:prstGeom prst="line">
              <a:avLst/>
            </a:prstGeom>
            <a:noFill/>
            <a:ln w="101600" cap="flat">
              <a:solidFill>
                <a:srgbClr val="000000"/>
              </a:solidFill>
              <a:prstDash val="solid"/>
              <a:miter lim="800000"/>
              <a:tailEnd type="triangle" w="med" len="med"/>
            </a:ln>
            <a:effectLst/>
          </p:spPr>
          <p:txBody>
            <a:bodyPr wrap="square" lIns="45719" tIns="45719" rIns="45719" bIns="45719" numCol="1" anchor="t">
              <a:noAutofit/>
            </a:bodyPr>
            <a:lstStyle/>
            <a:p>
              <a:pPr/>
            </a:p>
          </p:txBody>
        </p:sp>
        <p:sp>
          <p:nvSpPr>
            <p:cNvPr id="309" name="Shape 309"/>
            <p:cNvSpPr/>
            <p:nvPr/>
          </p:nvSpPr>
          <p:spPr>
            <a:xfrm>
              <a:off x="6614929" y="3667436"/>
              <a:ext cx="3322678" cy="7605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Modification of the </a:t>
              </a:r>
              <a:r>
                <a:rPr b="1"/>
                <a:t>radiative balance</a:t>
              </a:r>
            </a:p>
          </p:txBody>
        </p:sp>
      </p:grpSp>
      <p:sp>
        <p:nvSpPr>
          <p:cNvPr id="311" name="Shape 311"/>
          <p:cNvSpPr/>
          <p:nvPr/>
        </p:nvSpPr>
        <p:spPr>
          <a:xfrm>
            <a:off x="2413169" y="5854143"/>
            <a:ext cx="1" cy="664297"/>
          </a:xfrm>
          <a:prstGeom prst="line">
            <a:avLst/>
          </a:prstGeom>
          <a:ln w="101600">
            <a:solidFill>
              <a:srgbClr val="000000"/>
            </a:solidFill>
            <a:miter/>
            <a:tailEnd type="triangle"/>
          </a:ln>
        </p:spPr>
        <p:txBody>
          <a:bodyPr lIns="45719" rIns="45719"/>
          <a:lstStyle/>
          <a:p>
            <a:pPr/>
          </a:p>
        </p:txBody>
      </p:sp>
      <p:sp>
        <p:nvSpPr>
          <p:cNvPr id="312" name="Shape 312"/>
          <p:cNvSpPr/>
          <p:nvPr/>
        </p:nvSpPr>
        <p:spPr>
          <a:xfrm>
            <a:off x="28476" y="6487045"/>
            <a:ext cx="9721081" cy="76056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t>Semi-direct</a:t>
            </a:r>
            <a:r>
              <a:t> effect: Modification of </a:t>
            </a:r>
            <a:r>
              <a:rPr b="1"/>
              <a:t>heating rates</a:t>
            </a:r>
            <a:r>
              <a:t>, surface fluxes (</a:t>
            </a:r>
            <a:r>
              <a:rPr b="1"/>
              <a:t>sensible</a:t>
            </a:r>
            <a:r>
              <a:t>, </a:t>
            </a:r>
            <a:r>
              <a:rPr b="1"/>
              <a:t>latent</a:t>
            </a:r>
            <a:r>
              <a:t>), static </a:t>
            </a:r>
            <a:r>
              <a:rPr b="1"/>
              <a:t>stability</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14" name="Shape 314"/>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18" name="Group 318"/>
          <p:cNvGrpSpPr/>
          <p:nvPr/>
        </p:nvGrpSpPr>
        <p:grpSpPr>
          <a:xfrm>
            <a:off x="-4036" y="7064150"/>
            <a:ext cx="10064597" cy="509762"/>
            <a:chOff x="0" y="0"/>
            <a:chExt cx="10064595" cy="509760"/>
          </a:xfrm>
        </p:grpSpPr>
        <p:pic>
          <p:nvPicPr>
            <p:cNvPr id="315"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16"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17" name="Shape 317"/>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319" name="Shape 319"/>
          <p:cNvSpPr/>
          <p:nvPr/>
        </p:nvSpPr>
        <p:spPr>
          <a:xfrm>
            <a:off x="175010" y="2148289"/>
            <a:ext cx="9802612" cy="497899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Aerosol optical properties (</a:t>
            </a:r>
            <a:r>
              <a:rPr b="1">
                <a:solidFill>
                  <a:schemeClr val="accent2"/>
                </a:solidFill>
              </a:rPr>
              <a:t>AOD, asymmetry factor, SSA</a:t>
            </a:r>
            <a:r>
              <a:t>) computed for </a:t>
            </a:r>
            <a:r>
              <a:rPr b="1">
                <a:solidFill>
                  <a:schemeClr val="accent2"/>
                </a:solidFill>
              </a:rPr>
              <a:t>4 SW</a:t>
            </a:r>
            <a:r>
              <a:t> and </a:t>
            </a:r>
            <a:r>
              <a:rPr b="1">
                <a:solidFill>
                  <a:schemeClr val="accent2"/>
                </a:solidFill>
              </a:rPr>
              <a:t>16 LW</a:t>
            </a:r>
            <a:r>
              <a:rPr>
                <a:solidFill>
                  <a:schemeClr val="accent2"/>
                </a:solidFill>
              </a:rPr>
              <a:t> </a:t>
            </a:r>
            <a:r>
              <a:t>wavelengths: large uncertainty in determining dust refractive indices!</a:t>
            </a:r>
            <a:endParaRPr b="1"/>
          </a:p>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Compatible </a:t>
            </a:r>
            <a:r>
              <a:rPr b="1">
                <a:solidFill>
                  <a:schemeClr val="accent2"/>
                </a:solidFill>
              </a:rPr>
              <a:t>aerosol models</a:t>
            </a:r>
            <a:r>
              <a:t>: Bulk, MADE/SORGAM, MAM, MOSAIC</a:t>
            </a:r>
          </a:p>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Compatible </a:t>
            </a:r>
            <a:r>
              <a:rPr b="1">
                <a:solidFill>
                  <a:schemeClr val="accent2"/>
                </a:solidFill>
              </a:rPr>
              <a:t>radiation schemes</a:t>
            </a:r>
            <a:r>
              <a:t>: Goddard, RRTMG</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Setting up your namelist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rgbClr val="FF2600"/>
                </a:solidFill>
                <a:latin typeface="Ubuntu"/>
                <a:ea typeface="Ubuntu"/>
                <a:cs typeface="Ubuntu"/>
                <a:sym typeface="Ubuntu"/>
              </a:defRPr>
            </a:pPr>
            <a:r>
              <a:t>ra_sw_physics = 2 or 4 </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rgbClr val="FF2600"/>
                </a:solidFill>
                <a:latin typeface="Ubuntu"/>
                <a:ea typeface="Ubuntu"/>
                <a:cs typeface="Ubuntu"/>
                <a:sym typeface="Ubuntu"/>
              </a:defRPr>
            </a:pPr>
            <a:r>
              <a:t>ra_lw_physics = 4</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rgbClr val="FF2600"/>
                </a:solidFill>
                <a:latin typeface="Ubuntu"/>
                <a:ea typeface="Ubuntu"/>
                <a:cs typeface="Ubuntu"/>
                <a:sym typeface="Ubuntu"/>
              </a:defRPr>
            </a:pPr>
            <a:r>
              <a:t>aer_ra_feedback = 1</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aer_op_opt &gt; 0</a:t>
            </a:r>
            <a:r>
              <a:t> (select mixing rule for Mie calculations)</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cu_rad_feedback = .true.</a:t>
            </a:r>
            <a:r>
              <a:t> (account for sub-grid scale cloud effects)</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chem_opt = any</a:t>
            </a:r>
            <a:r>
              <a:t> (except for 401 - ‘dust-only’)</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Evaluate direct effects</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Compare simulations with aer_ra_feedback = 0 (OFF) and 1 (ON) but consider semi-direct effects (changes in clouds induced by radiative effects)</a:t>
            </a:r>
          </a:p>
        </p:txBody>
      </p:sp>
      <p:sp>
        <p:nvSpPr>
          <p:cNvPr id="320" name="Shape 320"/>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(Dust) aerosol direct (radiative) effects (2)</a:t>
            </a:r>
          </a:p>
        </p:txBody>
      </p:sp>
      <p:pic>
        <p:nvPicPr>
          <p:cNvPr id="321" name="pasted-image.tiff"/>
          <p:cNvPicPr>
            <a:picLocks noChangeAspect="1"/>
          </p:cNvPicPr>
          <p:nvPr/>
        </p:nvPicPr>
        <p:blipFill>
          <a:blip r:embed="rId4">
            <a:extLst/>
          </a:blip>
          <a:srcRect l="0" t="16137" r="0" b="8239"/>
          <a:stretch>
            <a:fillRect/>
          </a:stretch>
        </p:blipFill>
        <p:spPr>
          <a:xfrm>
            <a:off x="40765" y="953779"/>
            <a:ext cx="8073189" cy="1181162"/>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23" name="Shape 323"/>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(Dust) aerosol indirect effects (1)</a:t>
            </a:r>
          </a:p>
        </p:txBody>
      </p:sp>
      <p:sp>
        <p:nvSpPr>
          <p:cNvPr id="324" name="Shape 324"/>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28" name="Group 328"/>
          <p:cNvGrpSpPr/>
          <p:nvPr/>
        </p:nvGrpSpPr>
        <p:grpSpPr>
          <a:xfrm>
            <a:off x="-4036" y="7064150"/>
            <a:ext cx="10064597" cy="509762"/>
            <a:chOff x="0" y="0"/>
            <a:chExt cx="10064595" cy="509760"/>
          </a:xfrm>
        </p:grpSpPr>
        <p:pic>
          <p:nvPicPr>
            <p:cNvPr id="325"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26"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27" name="Shape 327"/>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329" name="Shape 329"/>
          <p:cNvSpPr/>
          <p:nvPr/>
        </p:nvSpPr>
        <p:spPr>
          <a:xfrm>
            <a:off x="7599152" y="953779"/>
            <a:ext cx="2378470" cy="332088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When activated, they are effective cloud condensation nuclei (</a:t>
            </a:r>
            <a:r>
              <a:rPr b="1">
                <a:solidFill>
                  <a:schemeClr val="accent2"/>
                </a:solidFill>
              </a:rPr>
              <a:t>CCN</a:t>
            </a:r>
            <a:r>
              <a:t>) and ice nuclei (</a:t>
            </a:r>
            <a:r>
              <a:rPr b="1">
                <a:solidFill>
                  <a:schemeClr val="accent2"/>
                </a:solidFill>
              </a:rPr>
              <a:t>IN</a:t>
            </a:r>
            <a:r>
              <a:t>), thus modifying the </a:t>
            </a:r>
            <a:r>
              <a:rPr b="1">
                <a:solidFill>
                  <a:schemeClr val="accent2"/>
                </a:solidFill>
              </a:rPr>
              <a:t>microphysical properties</a:t>
            </a:r>
            <a:r>
              <a:t> of clouds.</a:t>
            </a:r>
          </a:p>
        </p:txBody>
      </p:sp>
      <p:pic>
        <p:nvPicPr>
          <p:cNvPr id="330" name="pasted-image.tiff"/>
          <p:cNvPicPr>
            <a:picLocks noChangeAspect="1"/>
          </p:cNvPicPr>
          <p:nvPr/>
        </p:nvPicPr>
        <p:blipFill>
          <a:blip r:embed="rId4">
            <a:extLst/>
          </a:blip>
          <a:stretch>
            <a:fillRect/>
          </a:stretch>
        </p:blipFill>
        <p:spPr>
          <a:xfrm>
            <a:off x="34581" y="891579"/>
            <a:ext cx="7425568" cy="5773231"/>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32" name="Shape 332"/>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36" name="Group 336"/>
          <p:cNvGrpSpPr/>
          <p:nvPr/>
        </p:nvGrpSpPr>
        <p:grpSpPr>
          <a:xfrm>
            <a:off x="-4036" y="7064150"/>
            <a:ext cx="10064597" cy="509762"/>
            <a:chOff x="0" y="0"/>
            <a:chExt cx="10064595" cy="509760"/>
          </a:xfrm>
        </p:grpSpPr>
        <p:pic>
          <p:nvPicPr>
            <p:cNvPr id="333"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34"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35" name="Shape 335"/>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337" name="Shape 337"/>
          <p:cNvSpPr/>
          <p:nvPr/>
        </p:nvSpPr>
        <p:spPr>
          <a:xfrm>
            <a:off x="175010" y="788679"/>
            <a:ext cx="9802612" cy="612504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Prognostic aerosol </a:t>
            </a:r>
            <a:r>
              <a:rPr b="1">
                <a:solidFill>
                  <a:schemeClr val="accent2"/>
                </a:solidFill>
              </a:rPr>
              <a:t>number concentrations</a:t>
            </a:r>
            <a:r>
              <a:t> influence </a:t>
            </a:r>
            <a:r>
              <a:rPr b="1">
                <a:solidFill>
                  <a:schemeClr val="accent2"/>
                </a:solidFill>
              </a:rPr>
              <a:t>cloud albedo</a:t>
            </a:r>
            <a:r>
              <a:t> and </a:t>
            </a:r>
            <a:r>
              <a:rPr b="1">
                <a:solidFill>
                  <a:schemeClr val="accent2"/>
                </a:solidFill>
              </a:rPr>
              <a:t>rain mixing ratio</a:t>
            </a:r>
            <a:endParaRPr b="1">
              <a:solidFill>
                <a:schemeClr val="accent2"/>
              </a:solidFill>
            </a:endParaRPr>
          </a:p>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Compatible </a:t>
            </a:r>
            <a:r>
              <a:rPr b="1">
                <a:solidFill>
                  <a:schemeClr val="accent2"/>
                </a:solidFill>
              </a:rPr>
              <a:t>chemistry</a:t>
            </a:r>
            <a:r>
              <a:t> </a:t>
            </a:r>
            <a:r>
              <a:rPr b="1">
                <a:solidFill>
                  <a:schemeClr val="accent2"/>
                </a:solidFill>
              </a:rPr>
              <a:t>options</a:t>
            </a:r>
            <a:r>
              <a:t>: any with aqueous reactions</a:t>
            </a:r>
            <a:endParaRPr b="1"/>
          </a:p>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Compatible </a:t>
            </a:r>
            <a:r>
              <a:rPr b="1">
                <a:solidFill>
                  <a:schemeClr val="accent2"/>
                </a:solidFill>
              </a:rPr>
              <a:t>aerosol models</a:t>
            </a:r>
            <a:r>
              <a:t>: Bulk, MADE/SORGAM, MAM, MOSAIC</a:t>
            </a:r>
          </a:p>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Compatible </a:t>
            </a:r>
            <a:r>
              <a:rPr b="1">
                <a:solidFill>
                  <a:schemeClr val="accent2"/>
                </a:solidFill>
              </a:rPr>
              <a:t>radiation schemes</a:t>
            </a:r>
            <a:r>
              <a:t>: Goddard, RRTMG</a:t>
            </a:r>
          </a:p>
          <a:p>
            <a:pPr marL="228600" indent="-228600">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Compatible </a:t>
            </a:r>
            <a:r>
              <a:rPr b="1">
                <a:solidFill>
                  <a:schemeClr val="accent2"/>
                </a:solidFill>
              </a:rPr>
              <a:t>microphysics schemes</a:t>
            </a:r>
            <a:r>
              <a:t>: Lin, Morrison </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Setting up your namelist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progn = 1</a:t>
            </a:r>
            <a:r>
              <a:t> (enable prognostic number concentrations for microphysics species)</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rgbClr val="FF2600"/>
                </a:solidFill>
                <a:latin typeface="Ubuntu"/>
                <a:ea typeface="Ubuntu"/>
                <a:cs typeface="Ubuntu"/>
                <a:sym typeface="Ubuntu"/>
              </a:defRPr>
            </a:pPr>
            <a:r>
              <a:t>mp_physics = 2 or 10</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cldchem_onff = 1</a:t>
            </a:r>
            <a:r>
              <a:t> (turn on cloud chemistry)</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wetscav_onff = 1</a:t>
            </a:r>
            <a:r>
              <a:t> (turn on wet scavenging)</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chem_opt = any that supports aqueous chemistry</a:t>
            </a:r>
            <a:r>
              <a:t> (suggested 10-MOSAIC, 11-MADE/SORGAM)</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Evaluate indirect effects</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1 control simulation (CNTL)</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1 radiative experiment (RAD)</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1 experiment with radiative and indirect effects (TOT)</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t>indirect effects = TOT - RAD</a:t>
            </a:r>
          </a:p>
        </p:txBody>
      </p:sp>
      <p:sp>
        <p:nvSpPr>
          <p:cNvPr id="338" name="Shape 338"/>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(Dust) aerosol indirect effects (2)</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21" name="Shape 121"/>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What is it?</a:t>
            </a:r>
          </a:p>
        </p:txBody>
      </p:sp>
      <p:sp>
        <p:nvSpPr>
          <p:cNvPr id="122" name="Shape 122"/>
          <p:cNvSpPr/>
          <p:nvPr/>
        </p:nvSpPr>
        <p:spPr>
          <a:xfrm>
            <a:off x="175010" y="852181"/>
            <a:ext cx="9802612" cy="332088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A version of the </a:t>
            </a:r>
            <a:r>
              <a:rPr b="1">
                <a:solidFill>
                  <a:schemeClr val="accent2"/>
                </a:solidFill>
              </a:rPr>
              <a:t>WRF</a:t>
            </a:r>
            <a:r>
              <a:t> model that can be used for the simulation of </a:t>
            </a:r>
            <a:r>
              <a:rPr b="1">
                <a:solidFill>
                  <a:schemeClr val="accent2"/>
                </a:solidFill>
              </a:rPr>
              <a:t>trace gases</a:t>
            </a:r>
            <a:r>
              <a:t> and </a:t>
            </a:r>
            <a:r>
              <a:rPr b="1">
                <a:solidFill>
                  <a:schemeClr val="accent2"/>
                </a:solidFill>
              </a:rPr>
              <a:t>particulate matter</a:t>
            </a:r>
            <a:r>
              <a:t> simultaneously with the meteorology (Grell </a:t>
            </a:r>
            <a:r>
              <a:rPr i="1"/>
              <a:t>et al</a:t>
            </a:r>
            <a:r>
              <a:t>., 2005)</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Online</a:t>
            </a:r>
            <a:r>
              <a:t> chemistry, fully embedded within the WRF</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Consistency</a:t>
            </a:r>
            <a:r>
              <a:t>: same grid structure (vertical, horizontal), same physics for sub-grid scale transport, no time interpolations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Perfectly suited for examining </a:t>
            </a:r>
            <a:r>
              <a:rPr b="1">
                <a:solidFill>
                  <a:schemeClr val="accent2"/>
                </a:solidFill>
              </a:rPr>
              <a:t>meteorology-chemistry feedbacks</a:t>
            </a:r>
            <a:r>
              <a:t> on local to global scales (climate change)</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Suitable for operational </a:t>
            </a:r>
            <a:r>
              <a:rPr b="1">
                <a:solidFill>
                  <a:schemeClr val="accent2"/>
                </a:solidFill>
              </a:rPr>
              <a:t>air quality forecasting</a:t>
            </a:r>
            <a:r>
              <a:t> on regional to cloud-resolving scales</a:t>
            </a:r>
          </a:p>
        </p:txBody>
      </p:sp>
      <p:sp>
        <p:nvSpPr>
          <p:cNvPr id="123" name="Shape 123"/>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27" name="Group 127"/>
          <p:cNvGrpSpPr/>
          <p:nvPr/>
        </p:nvGrpSpPr>
        <p:grpSpPr>
          <a:xfrm>
            <a:off x="-4036" y="7064150"/>
            <a:ext cx="10064597" cy="509762"/>
            <a:chOff x="0" y="0"/>
            <a:chExt cx="10064595" cy="509760"/>
          </a:xfrm>
        </p:grpSpPr>
        <p:pic>
          <p:nvPicPr>
            <p:cNvPr id="124"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25"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26" name="Shape 126"/>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pic>
        <p:nvPicPr>
          <p:cNvPr id="128" name="pasted-image.png"/>
          <p:cNvPicPr>
            <a:picLocks noChangeAspect="1"/>
          </p:cNvPicPr>
          <p:nvPr/>
        </p:nvPicPr>
        <p:blipFill>
          <a:blip r:embed="rId4">
            <a:extLst/>
          </a:blip>
          <a:stretch>
            <a:fillRect/>
          </a:stretch>
        </p:blipFill>
        <p:spPr>
          <a:xfrm>
            <a:off x="203238" y="4218112"/>
            <a:ext cx="2149418" cy="2909926"/>
          </a:xfrm>
          <a:prstGeom prst="rect">
            <a:avLst/>
          </a:prstGeom>
          <a:ln w="12700">
            <a:miter lim="400000"/>
          </a:ln>
        </p:spPr>
      </p:pic>
      <p:pic>
        <p:nvPicPr>
          <p:cNvPr id="129" name="pasted-image.tiff"/>
          <p:cNvPicPr>
            <a:picLocks noChangeAspect="1"/>
          </p:cNvPicPr>
          <p:nvPr/>
        </p:nvPicPr>
        <p:blipFill>
          <a:blip r:embed="rId5">
            <a:extLst/>
          </a:blip>
          <a:stretch>
            <a:fillRect/>
          </a:stretch>
        </p:blipFill>
        <p:spPr>
          <a:xfrm>
            <a:off x="2990881" y="4218112"/>
            <a:ext cx="2927483" cy="2800988"/>
          </a:xfrm>
          <a:prstGeom prst="rect">
            <a:avLst/>
          </a:prstGeom>
          <a:ln w="12700">
            <a:miter lim="400000"/>
          </a:ln>
        </p:spPr>
      </p:pic>
      <p:pic>
        <p:nvPicPr>
          <p:cNvPr id="130" name="WRF3-PLANE-PM10-T74.png"/>
          <p:cNvPicPr>
            <a:picLocks noChangeAspect="1"/>
          </p:cNvPicPr>
          <p:nvPr/>
        </p:nvPicPr>
        <p:blipFill>
          <a:blip r:embed="rId6">
            <a:extLst/>
          </a:blip>
          <a:stretch>
            <a:fillRect/>
          </a:stretch>
        </p:blipFill>
        <p:spPr>
          <a:xfrm>
            <a:off x="6556589" y="4324004"/>
            <a:ext cx="3273824" cy="2778398"/>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40" name="Shape 340"/>
          <p:cNvSpPr/>
          <p:nvPr/>
        </p:nvSpPr>
        <p:spPr>
          <a:xfrm>
            <a:off x="215775" y="179438"/>
            <a:ext cx="9624974"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WRF-Chem application examples (1)</a:t>
            </a:r>
          </a:p>
        </p:txBody>
      </p:sp>
      <p:sp>
        <p:nvSpPr>
          <p:cNvPr id="341" name="Shape 341"/>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45" name="Group 345"/>
          <p:cNvGrpSpPr/>
          <p:nvPr/>
        </p:nvGrpSpPr>
        <p:grpSpPr>
          <a:xfrm>
            <a:off x="-4036" y="7064150"/>
            <a:ext cx="10064597" cy="509762"/>
            <a:chOff x="0" y="0"/>
            <a:chExt cx="10064595" cy="509760"/>
          </a:xfrm>
        </p:grpSpPr>
        <p:pic>
          <p:nvPicPr>
            <p:cNvPr id="342"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43"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44" name="Shape 344"/>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346" name="Shape 346"/>
          <p:cNvSpPr/>
          <p:nvPr/>
        </p:nvSpPr>
        <p:spPr>
          <a:xfrm>
            <a:off x="175009" y="864879"/>
            <a:ext cx="9802614"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lvl1pPr>
          </a:lstStyle>
          <a:p>
            <a:pPr/>
            <a:r>
              <a:t>Operational dust forecasting system for Europe</a:t>
            </a:r>
          </a:p>
        </p:txBody>
      </p:sp>
      <p:pic>
        <p:nvPicPr>
          <p:cNvPr id="347" name="pasted-image.png"/>
          <p:cNvPicPr>
            <a:picLocks noChangeAspect="1"/>
          </p:cNvPicPr>
          <p:nvPr/>
        </p:nvPicPr>
        <p:blipFill>
          <a:blip r:embed="rId4">
            <a:extLst/>
          </a:blip>
          <a:srcRect l="0" t="0" r="0" b="2911"/>
          <a:stretch>
            <a:fillRect/>
          </a:stretch>
        </p:blipFill>
        <p:spPr>
          <a:xfrm>
            <a:off x="68107" y="1405631"/>
            <a:ext cx="6405503" cy="5264363"/>
          </a:xfrm>
          <a:prstGeom prst="rect">
            <a:avLst/>
          </a:prstGeom>
          <a:ln w="12700">
            <a:miter lim="400000"/>
          </a:ln>
        </p:spPr>
      </p:pic>
      <p:sp>
        <p:nvSpPr>
          <p:cNvPr id="348" name="Shape 348"/>
          <p:cNvSpPr/>
          <p:nvPr/>
        </p:nvSpPr>
        <p:spPr>
          <a:xfrm>
            <a:off x="35309" y="6676114"/>
            <a:ext cx="5121423"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1">
                    <a:lumOff val="-8000"/>
                  </a:schemeClr>
                </a:solidFill>
                <a:latin typeface="Ubuntu"/>
                <a:ea typeface="Ubuntu"/>
                <a:cs typeface="Ubuntu"/>
                <a:sym typeface="Ubuntu"/>
              </a:defRPr>
            </a:lvl1pPr>
          </a:lstStyle>
          <a:p>
            <a:pPr/>
            <a:r>
              <a:t>http://meteo.gr/meteomaps/wrf_dust.cfm</a:t>
            </a:r>
          </a:p>
        </p:txBody>
      </p:sp>
      <p:sp>
        <p:nvSpPr>
          <p:cNvPr id="349" name="Shape 349"/>
          <p:cNvSpPr/>
          <p:nvPr/>
        </p:nvSpPr>
        <p:spPr>
          <a:xfrm>
            <a:off x="6399398" y="1934929"/>
            <a:ext cx="3565425" cy="368664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t>WRF-Chem v3.6.1</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‘Dust-only’</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Modified GOCART scheme (</a:t>
            </a:r>
            <a:r>
              <a:rPr b="1">
                <a:solidFill>
                  <a:srgbClr val="FF2600"/>
                </a:solidFill>
              </a:rPr>
              <a:t>chem_opt=401</a:t>
            </a:r>
            <a:r>
              <a:t>) to use 8-bin size distribution following DREAM (Flaounas et al., 2017 GMD)</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Daily, 84-h forecasts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Part of WMO SDS-WAS for NA-ME-E</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51" name="Shape 351"/>
          <p:cNvSpPr/>
          <p:nvPr/>
        </p:nvSpPr>
        <p:spPr>
          <a:xfrm>
            <a:off x="215775" y="179438"/>
            <a:ext cx="9624974"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WRF-Chem application examples (2)</a:t>
            </a:r>
          </a:p>
        </p:txBody>
      </p:sp>
      <p:sp>
        <p:nvSpPr>
          <p:cNvPr id="352" name="Shape 352"/>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56" name="Group 356"/>
          <p:cNvGrpSpPr/>
          <p:nvPr/>
        </p:nvGrpSpPr>
        <p:grpSpPr>
          <a:xfrm>
            <a:off x="-4036" y="7064150"/>
            <a:ext cx="10064597" cy="509762"/>
            <a:chOff x="0" y="0"/>
            <a:chExt cx="10064595" cy="509760"/>
          </a:xfrm>
        </p:grpSpPr>
        <p:pic>
          <p:nvPicPr>
            <p:cNvPr id="353"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54"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55" name="Shape 355"/>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357" name="Shape 357"/>
          <p:cNvSpPr/>
          <p:nvPr/>
        </p:nvSpPr>
        <p:spPr>
          <a:xfrm>
            <a:off x="175009" y="864879"/>
            <a:ext cx="9802614"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lvl1pPr>
          </a:lstStyle>
          <a:p>
            <a:pPr/>
            <a:r>
              <a:t>Dust-cyclones interactions </a:t>
            </a:r>
          </a:p>
        </p:txBody>
      </p:sp>
      <p:sp>
        <p:nvSpPr>
          <p:cNvPr id="358" name="Shape 358"/>
          <p:cNvSpPr/>
          <p:nvPr/>
        </p:nvSpPr>
        <p:spPr>
          <a:xfrm>
            <a:off x="98511" y="4578170"/>
            <a:ext cx="6286549" cy="185784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t>WRF-Chem v3.7.1</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Study direct/indirect effects of dust on a Medicane</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GOCART/MOSAIC (Zhao et al., 2010)</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chem_opt=10</a:t>
            </a:r>
            <a:r>
              <a:t>, </a:t>
            </a:r>
            <a:r>
              <a:rPr b="1">
                <a:solidFill>
                  <a:srgbClr val="FF2600"/>
                </a:solidFill>
              </a:rPr>
              <a:t>dust_opt=2</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Nested modeling: </a:t>
            </a:r>
            <a:r>
              <a:rPr b="1"/>
              <a:t>10, 3.333 km</a:t>
            </a:r>
          </a:p>
        </p:txBody>
      </p:sp>
      <p:pic>
        <p:nvPicPr>
          <p:cNvPr id="359" name="WRF10-AOD-T84-RAD.png"/>
          <p:cNvPicPr>
            <a:picLocks noChangeAspect="1"/>
          </p:cNvPicPr>
          <p:nvPr/>
        </p:nvPicPr>
        <p:blipFill>
          <a:blip r:embed="rId4">
            <a:extLst/>
          </a:blip>
          <a:srcRect l="6411" t="0" r="0" b="5157"/>
          <a:stretch>
            <a:fillRect/>
          </a:stretch>
        </p:blipFill>
        <p:spPr>
          <a:xfrm>
            <a:off x="3172407" y="1281738"/>
            <a:ext cx="4186771" cy="2730342"/>
          </a:xfrm>
          <a:prstGeom prst="rect">
            <a:avLst/>
          </a:prstGeom>
          <a:ln w="12700">
            <a:miter lim="400000"/>
          </a:ln>
        </p:spPr>
      </p:pic>
      <p:pic>
        <p:nvPicPr>
          <p:cNvPr id="360" name="15Dec2005.jpg"/>
          <p:cNvPicPr>
            <a:picLocks noChangeAspect="1"/>
          </p:cNvPicPr>
          <p:nvPr/>
        </p:nvPicPr>
        <p:blipFill>
          <a:blip r:embed="rId5">
            <a:extLst/>
          </a:blip>
          <a:stretch>
            <a:fillRect/>
          </a:stretch>
        </p:blipFill>
        <p:spPr>
          <a:xfrm>
            <a:off x="86801" y="1278000"/>
            <a:ext cx="2968345" cy="2672031"/>
          </a:xfrm>
          <a:prstGeom prst="rect">
            <a:avLst/>
          </a:prstGeom>
          <a:ln w="12700">
            <a:miter lim="400000"/>
          </a:ln>
        </p:spPr>
      </p:pic>
      <p:pic>
        <p:nvPicPr>
          <p:cNvPr id="361" name="pasted-image.tiff"/>
          <p:cNvPicPr>
            <a:picLocks noChangeAspect="1"/>
          </p:cNvPicPr>
          <p:nvPr/>
        </p:nvPicPr>
        <p:blipFill>
          <a:blip r:embed="rId6">
            <a:extLst/>
          </a:blip>
          <a:stretch>
            <a:fillRect/>
          </a:stretch>
        </p:blipFill>
        <p:spPr>
          <a:xfrm>
            <a:off x="6516875" y="4131533"/>
            <a:ext cx="3530326" cy="2937749"/>
          </a:xfrm>
          <a:prstGeom prst="rect">
            <a:avLst/>
          </a:prstGeom>
          <a:ln w="12700">
            <a:miter lim="400000"/>
          </a:ln>
        </p:spPr>
      </p:pic>
      <p:grpSp>
        <p:nvGrpSpPr>
          <p:cNvPr id="364" name="Group 364"/>
          <p:cNvGrpSpPr/>
          <p:nvPr/>
        </p:nvGrpSpPr>
        <p:grpSpPr>
          <a:xfrm>
            <a:off x="7247943" y="77479"/>
            <a:ext cx="2843873" cy="989965"/>
            <a:chOff x="0" y="0"/>
            <a:chExt cx="2843872" cy="989963"/>
          </a:xfrm>
        </p:grpSpPr>
        <p:sp>
          <p:nvSpPr>
            <p:cNvPr id="362" name="Shape 362"/>
            <p:cNvSpPr/>
            <p:nvPr/>
          </p:nvSpPr>
          <p:spPr>
            <a:xfrm>
              <a:off x="232027" y="251800"/>
              <a:ext cx="2611846" cy="35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2000">
                  <a:solidFill>
                    <a:srgbClr val="0433FF"/>
                  </a:solidFill>
                  <a:latin typeface="Ubuntu"/>
                  <a:ea typeface="Ubuntu"/>
                  <a:cs typeface="Ubuntu"/>
                  <a:sym typeface="Ubuntu"/>
                </a:defRPr>
              </a:lvl1pPr>
            </a:lstStyle>
            <a:p>
              <a:pPr/>
              <a:r>
                <a:t>Work in progress!</a:t>
              </a:r>
            </a:p>
          </p:txBody>
        </p:sp>
        <p:sp>
          <p:nvSpPr>
            <p:cNvPr id="363" name="Shape 363"/>
            <p:cNvSpPr/>
            <p:nvPr/>
          </p:nvSpPr>
          <p:spPr>
            <a:xfrm>
              <a:off x="0" y="0"/>
              <a:ext cx="2766024" cy="989964"/>
            </a:xfrm>
            <a:prstGeom prst="wedgeEllipseCallout">
              <a:avLst>
                <a:gd name="adj1" fmla="val -49667"/>
                <a:gd name="adj2" fmla="val 64865"/>
              </a:avLst>
            </a:prstGeom>
            <a:noFill/>
            <a:ln w="12700" cap="flat">
              <a:solidFill>
                <a:srgbClr val="000000"/>
              </a:solidFill>
              <a:prstDash val="solid"/>
              <a:miter lim="800000"/>
            </a:ln>
            <a:effectLst/>
          </p:spPr>
          <p:txBody>
            <a:bodyPr wrap="square" lIns="45719" tIns="45719" rIns="45719" bIns="45719" numCol="1" anchor="t">
              <a:noAutofit/>
            </a:bodyPr>
            <a:lstStyle/>
            <a:p>
              <a:pPr/>
            </a:p>
          </p:txBody>
        </p:sp>
      </p:grpSp>
      <p:sp>
        <p:nvSpPr>
          <p:cNvPr id="365" name="Shape 365"/>
          <p:cNvSpPr/>
          <p:nvPr/>
        </p:nvSpPr>
        <p:spPr>
          <a:xfrm>
            <a:off x="7476303" y="1670568"/>
            <a:ext cx="2488520" cy="112632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lvl1pPr>
          </a:lstStyle>
          <a:p>
            <a:pPr/>
            <a:r>
              <a:t>Application on ARIS HPC in the frame of VI-SEEM</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67" name="Shape 367"/>
          <p:cNvSpPr/>
          <p:nvPr/>
        </p:nvSpPr>
        <p:spPr>
          <a:xfrm>
            <a:off x="215775" y="179438"/>
            <a:ext cx="9624974"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WRF-Chem application examples (3)</a:t>
            </a:r>
          </a:p>
        </p:txBody>
      </p:sp>
      <p:sp>
        <p:nvSpPr>
          <p:cNvPr id="368" name="Shape 368"/>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72" name="Group 372"/>
          <p:cNvGrpSpPr/>
          <p:nvPr/>
        </p:nvGrpSpPr>
        <p:grpSpPr>
          <a:xfrm>
            <a:off x="-4036" y="7064150"/>
            <a:ext cx="10064597" cy="509762"/>
            <a:chOff x="0" y="0"/>
            <a:chExt cx="10064595" cy="509760"/>
          </a:xfrm>
        </p:grpSpPr>
        <p:pic>
          <p:nvPicPr>
            <p:cNvPr id="369"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70"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71" name="Shape 371"/>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373" name="Shape 373"/>
          <p:cNvSpPr/>
          <p:nvPr/>
        </p:nvSpPr>
        <p:spPr>
          <a:xfrm>
            <a:off x="175009" y="864879"/>
            <a:ext cx="9802614"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lvl1pPr>
          </a:lstStyle>
          <a:p>
            <a:pPr/>
            <a:r>
              <a:t>Dust storms - Haboob in Iran</a:t>
            </a:r>
          </a:p>
        </p:txBody>
      </p:sp>
      <p:sp>
        <p:nvSpPr>
          <p:cNvPr id="374" name="Shape 374"/>
          <p:cNvSpPr/>
          <p:nvPr/>
        </p:nvSpPr>
        <p:spPr>
          <a:xfrm>
            <a:off x="98511" y="4578170"/>
            <a:ext cx="9802615" cy="185784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t>WRF-Chem v3.7.1</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Numerical simulation of an intense, short-lived dust storm (haboob) in Iran  </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GOCART/MOSAIC (Zhao et al., 2010)</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chem_opt=10</a:t>
            </a:r>
            <a:r>
              <a:t>, </a:t>
            </a:r>
            <a:r>
              <a:rPr b="1">
                <a:solidFill>
                  <a:srgbClr val="FF2600"/>
                </a:solidFill>
              </a:rPr>
              <a:t>dust_opt=2</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Nested modeling: </a:t>
            </a:r>
            <a:r>
              <a:rPr b="1"/>
              <a:t>9, 3 km</a:t>
            </a:r>
          </a:p>
        </p:txBody>
      </p:sp>
      <p:grpSp>
        <p:nvGrpSpPr>
          <p:cNvPr id="377" name="Group 377"/>
          <p:cNvGrpSpPr/>
          <p:nvPr/>
        </p:nvGrpSpPr>
        <p:grpSpPr>
          <a:xfrm>
            <a:off x="7247943" y="77479"/>
            <a:ext cx="2843873" cy="989965"/>
            <a:chOff x="0" y="0"/>
            <a:chExt cx="2843872" cy="989963"/>
          </a:xfrm>
        </p:grpSpPr>
        <p:sp>
          <p:nvSpPr>
            <p:cNvPr id="375" name="Shape 375"/>
            <p:cNvSpPr/>
            <p:nvPr/>
          </p:nvSpPr>
          <p:spPr>
            <a:xfrm>
              <a:off x="232027" y="251800"/>
              <a:ext cx="2611846" cy="35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2000">
                  <a:solidFill>
                    <a:srgbClr val="0433FF"/>
                  </a:solidFill>
                  <a:latin typeface="Ubuntu"/>
                  <a:ea typeface="Ubuntu"/>
                  <a:cs typeface="Ubuntu"/>
                  <a:sym typeface="Ubuntu"/>
                </a:defRPr>
              </a:lvl1pPr>
            </a:lstStyle>
            <a:p>
              <a:pPr/>
              <a:r>
                <a:t>Work in progress!</a:t>
              </a:r>
            </a:p>
          </p:txBody>
        </p:sp>
        <p:sp>
          <p:nvSpPr>
            <p:cNvPr id="376" name="Shape 376"/>
            <p:cNvSpPr/>
            <p:nvPr/>
          </p:nvSpPr>
          <p:spPr>
            <a:xfrm>
              <a:off x="0" y="0"/>
              <a:ext cx="2766024" cy="989964"/>
            </a:xfrm>
            <a:prstGeom prst="wedgeEllipseCallout">
              <a:avLst>
                <a:gd name="adj1" fmla="val -49667"/>
                <a:gd name="adj2" fmla="val 64865"/>
              </a:avLst>
            </a:prstGeom>
            <a:noFill/>
            <a:ln w="12700" cap="flat">
              <a:solidFill>
                <a:srgbClr val="000000"/>
              </a:solidFill>
              <a:prstDash val="solid"/>
              <a:miter lim="800000"/>
            </a:ln>
            <a:effectLst/>
          </p:spPr>
          <p:txBody>
            <a:bodyPr wrap="square" lIns="45719" tIns="45719" rIns="45719" bIns="45719" numCol="1" anchor="t">
              <a:noAutofit/>
            </a:bodyPr>
            <a:lstStyle/>
            <a:p>
              <a:pPr/>
            </a:p>
          </p:txBody>
        </p:sp>
      </p:grpSp>
      <p:sp>
        <p:nvSpPr>
          <p:cNvPr id="378" name="Shape 378"/>
          <p:cNvSpPr/>
          <p:nvPr/>
        </p:nvSpPr>
        <p:spPr>
          <a:xfrm>
            <a:off x="7552619" y="1619768"/>
            <a:ext cx="2488521" cy="112632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lvl1pPr>
          </a:lstStyle>
          <a:p>
            <a:pPr/>
            <a:r>
              <a:t>Application on ARIS HPC in the frame of VI-SEEM</a:t>
            </a:r>
          </a:p>
        </p:txBody>
      </p:sp>
      <p:pic>
        <p:nvPicPr>
          <p:cNvPr id="379" name="WRF3-PM10WIND-T73.png"/>
          <p:cNvPicPr>
            <a:picLocks noChangeAspect="1"/>
          </p:cNvPicPr>
          <p:nvPr/>
        </p:nvPicPr>
        <p:blipFill>
          <a:blip r:embed="rId4">
            <a:extLst/>
          </a:blip>
          <a:stretch>
            <a:fillRect/>
          </a:stretch>
        </p:blipFill>
        <p:spPr>
          <a:xfrm>
            <a:off x="18042" y="1260592"/>
            <a:ext cx="3373245" cy="2979839"/>
          </a:xfrm>
          <a:prstGeom prst="rect">
            <a:avLst/>
          </a:prstGeom>
          <a:ln w="12700">
            <a:miter lim="400000"/>
          </a:ln>
        </p:spPr>
      </p:pic>
      <p:pic>
        <p:nvPicPr>
          <p:cNvPr id="380" name="WRF3-PLANE-PM10-T74.png"/>
          <p:cNvPicPr>
            <a:picLocks noChangeAspect="1"/>
          </p:cNvPicPr>
          <p:nvPr/>
        </p:nvPicPr>
        <p:blipFill>
          <a:blip r:embed="rId5">
            <a:extLst/>
          </a:blip>
          <a:stretch>
            <a:fillRect/>
          </a:stretch>
        </p:blipFill>
        <p:spPr>
          <a:xfrm>
            <a:off x="3515527" y="1259679"/>
            <a:ext cx="3912853" cy="3320724"/>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82" name="Shape 382"/>
          <p:cNvSpPr/>
          <p:nvPr/>
        </p:nvSpPr>
        <p:spPr>
          <a:xfrm>
            <a:off x="215775" y="179438"/>
            <a:ext cx="9624974"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WRF-Chem application examples (4)</a:t>
            </a:r>
          </a:p>
        </p:txBody>
      </p:sp>
      <p:sp>
        <p:nvSpPr>
          <p:cNvPr id="383" name="Shape 383"/>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387" name="Group 387"/>
          <p:cNvGrpSpPr/>
          <p:nvPr/>
        </p:nvGrpSpPr>
        <p:grpSpPr>
          <a:xfrm>
            <a:off x="-4036" y="7064150"/>
            <a:ext cx="10064597" cy="509762"/>
            <a:chOff x="0" y="0"/>
            <a:chExt cx="10064595" cy="509760"/>
          </a:xfrm>
        </p:grpSpPr>
        <p:pic>
          <p:nvPicPr>
            <p:cNvPr id="384"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385"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386" name="Shape 386"/>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388" name="Shape 388"/>
          <p:cNvSpPr/>
          <p:nvPr/>
        </p:nvSpPr>
        <p:spPr>
          <a:xfrm>
            <a:off x="175009" y="864879"/>
            <a:ext cx="9802614"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lvl1pPr>
          </a:lstStyle>
          <a:p>
            <a:pPr/>
            <a:r>
              <a:t>Dust outbreak in the Mediterranean</a:t>
            </a:r>
          </a:p>
        </p:txBody>
      </p:sp>
      <p:sp>
        <p:nvSpPr>
          <p:cNvPr id="389" name="Shape 389"/>
          <p:cNvSpPr/>
          <p:nvPr/>
        </p:nvSpPr>
        <p:spPr>
          <a:xfrm>
            <a:off x="98511" y="3927142"/>
            <a:ext cx="6861424" cy="185784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t>WRF-Chem v3.7.1</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Numerical simulation of an intense dust outbreak in SE Med </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GOCART/MOSAIC (Zhao et al., 2010)</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chem_opt=10</a:t>
            </a:r>
            <a:r>
              <a:t>, </a:t>
            </a:r>
            <a:r>
              <a:rPr b="1">
                <a:solidFill>
                  <a:srgbClr val="FF2600"/>
                </a:solidFill>
              </a:rPr>
              <a:t>dust_opt=2</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1 domain: </a:t>
            </a:r>
            <a:r>
              <a:rPr b="1"/>
              <a:t>10 km</a:t>
            </a:r>
          </a:p>
        </p:txBody>
      </p:sp>
      <p:grpSp>
        <p:nvGrpSpPr>
          <p:cNvPr id="392" name="Group 392"/>
          <p:cNvGrpSpPr/>
          <p:nvPr/>
        </p:nvGrpSpPr>
        <p:grpSpPr>
          <a:xfrm>
            <a:off x="7247943" y="77479"/>
            <a:ext cx="2843873" cy="989965"/>
            <a:chOff x="0" y="0"/>
            <a:chExt cx="2843872" cy="989963"/>
          </a:xfrm>
        </p:grpSpPr>
        <p:sp>
          <p:nvSpPr>
            <p:cNvPr id="390" name="Shape 390"/>
            <p:cNvSpPr/>
            <p:nvPr/>
          </p:nvSpPr>
          <p:spPr>
            <a:xfrm>
              <a:off x="232027" y="251800"/>
              <a:ext cx="2611846" cy="35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2000">
                  <a:solidFill>
                    <a:srgbClr val="0433FF"/>
                  </a:solidFill>
                  <a:latin typeface="Ubuntu"/>
                  <a:ea typeface="Ubuntu"/>
                  <a:cs typeface="Ubuntu"/>
                  <a:sym typeface="Ubuntu"/>
                </a:defRPr>
              </a:lvl1pPr>
            </a:lstStyle>
            <a:p>
              <a:pPr/>
              <a:r>
                <a:t>Work in progress!</a:t>
              </a:r>
            </a:p>
          </p:txBody>
        </p:sp>
        <p:sp>
          <p:nvSpPr>
            <p:cNvPr id="391" name="Shape 391"/>
            <p:cNvSpPr/>
            <p:nvPr/>
          </p:nvSpPr>
          <p:spPr>
            <a:xfrm>
              <a:off x="0" y="0"/>
              <a:ext cx="2766024" cy="989964"/>
            </a:xfrm>
            <a:prstGeom prst="wedgeEllipseCallout">
              <a:avLst>
                <a:gd name="adj1" fmla="val -49667"/>
                <a:gd name="adj2" fmla="val 64865"/>
              </a:avLst>
            </a:prstGeom>
            <a:noFill/>
            <a:ln w="12700" cap="flat">
              <a:solidFill>
                <a:srgbClr val="000000"/>
              </a:solidFill>
              <a:prstDash val="solid"/>
              <a:miter lim="800000"/>
            </a:ln>
            <a:effectLst/>
          </p:spPr>
          <p:txBody>
            <a:bodyPr wrap="square" lIns="45719" tIns="45719" rIns="45719" bIns="45719" numCol="1" anchor="t">
              <a:noAutofit/>
            </a:bodyPr>
            <a:lstStyle/>
            <a:p>
              <a:pPr/>
            </a:p>
          </p:txBody>
        </p:sp>
      </p:grpSp>
      <p:sp>
        <p:nvSpPr>
          <p:cNvPr id="393" name="Shape 393"/>
          <p:cNvSpPr/>
          <p:nvPr/>
        </p:nvSpPr>
        <p:spPr>
          <a:xfrm>
            <a:off x="7552619" y="1619768"/>
            <a:ext cx="2488521" cy="112632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lvl1pPr>
          </a:lstStyle>
          <a:p>
            <a:pPr/>
            <a:r>
              <a:t>Application on ARIS HPC in the frame of VI-SEEM</a:t>
            </a:r>
          </a:p>
        </p:txBody>
      </p:sp>
      <p:pic>
        <p:nvPicPr>
          <p:cNvPr id="394" name="pasted-image.pdf"/>
          <p:cNvPicPr>
            <a:picLocks noChangeAspect="1"/>
          </p:cNvPicPr>
          <p:nvPr/>
        </p:nvPicPr>
        <p:blipFill>
          <a:blip r:embed="rId4">
            <a:extLst/>
          </a:blip>
          <a:stretch>
            <a:fillRect/>
          </a:stretch>
        </p:blipFill>
        <p:spPr>
          <a:xfrm>
            <a:off x="107950" y="1220049"/>
            <a:ext cx="3705446" cy="2622316"/>
          </a:xfrm>
          <a:prstGeom prst="rect">
            <a:avLst/>
          </a:prstGeom>
          <a:ln w="12700">
            <a:miter lim="400000"/>
          </a:ln>
        </p:spPr>
      </p:pic>
      <p:pic>
        <p:nvPicPr>
          <p:cNvPr id="395" name="pasted-image.pdf"/>
          <p:cNvPicPr>
            <a:picLocks noChangeAspect="1"/>
          </p:cNvPicPr>
          <p:nvPr/>
        </p:nvPicPr>
        <p:blipFill>
          <a:blip r:embed="rId5">
            <a:extLst/>
          </a:blip>
          <a:stretch>
            <a:fillRect/>
          </a:stretch>
        </p:blipFill>
        <p:spPr>
          <a:xfrm>
            <a:off x="3769151" y="1366632"/>
            <a:ext cx="3812389" cy="2453290"/>
          </a:xfrm>
          <a:prstGeom prst="rect">
            <a:avLst/>
          </a:prstGeom>
          <a:ln w="12700">
            <a:miter lim="400000"/>
          </a:ln>
        </p:spPr>
      </p:pic>
      <p:pic>
        <p:nvPicPr>
          <p:cNvPr id="396" name="pasted-image.pdf"/>
          <p:cNvPicPr>
            <a:picLocks noChangeAspect="1"/>
          </p:cNvPicPr>
          <p:nvPr/>
        </p:nvPicPr>
        <p:blipFill>
          <a:blip r:embed="rId6">
            <a:extLst/>
          </a:blip>
          <a:stretch>
            <a:fillRect/>
          </a:stretch>
        </p:blipFill>
        <p:spPr>
          <a:xfrm>
            <a:off x="6362957" y="4801293"/>
            <a:ext cx="3492243" cy="2236724"/>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398" name="Shape 398"/>
          <p:cNvSpPr/>
          <p:nvPr/>
        </p:nvSpPr>
        <p:spPr>
          <a:xfrm>
            <a:off x="215775" y="179438"/>
            <a:ext cx="9624974"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Summary</a:t>
            </a:r>
          </a:p>
        </p:txBody>
      </p:sp>
      <p:sp>
        <p:nvSpPr>
          <p:cNvPr id="399" name="Shape 399"/>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403" name="Group 403"/>
          <p:cNvGrpSpPr/>
          <p:nvPr/>
        </p:nvGrpSpPr>
        <p:grpSpPr>
          <a:xfrm>
            <a:off x="-4036" y="7064150"/>
            <a:ext cx="10064597" cy="509762"/>
            <a:chOff x="0" y="0"/>
            <a:chExt cx="10064595" cy="509760"/>
          </a:xfrm>
        </p:grpSpPr>
        <p:pic>
          <p:nvPicPr>
            <p:cNvPr id="400"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401"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402" name="Shape 402"/>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404" name="Shape 404"/>
          <p:cNvSpPr/>
          <p:nvPr/>
        </p:nvSpPr>
        <p:spPr>
          <a:xfrm>
            <a:off x="175009" y="864879"/>
            <a:ext cx="9802614" cy="624696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WRF-Chem is a powerful </a:t>
            </a:r>
            <a:r>
              <a:rPr b="1">
                <a:solidFill>
                  <a:schemeClr val="accent2"/>
                </a:solidFill>
              </a:rPr>
              <a:t>integrated</a:t>
            </a:r>
            <a:r>
              <a:t> modeling system that can support a wide range of applications including:</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air quality </a:t>
            </a:r>
            <a:r>
              <a:rPr b="1">
                <a:solidFill>
                  <a:schemeClr val="accent2"/>
                </a:solidFill>
              </a:rPr>
              <a:t>forecasting</a:t>
            </a:r>
            <a:r>
              <a:t> services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case study modeling of </a:t>
            </a:r>
            <a:r>
              <a:rPr b="1">
                <a:solidFill>
                  <a:schemeClr val="accent2"/>
                </a:solidFill>
              </a:rPr>
              <a:t>chemistry-meteorology</a:t>
            </a:r>
            <a:r>
              <a:t> feedbacks (e.g. aerosols)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climate change</a:t>
            </a:r>
            <a:r>
              <a:t> assessment studies focusing on chemistry (e.g. aerosols)</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Take-aways &amp; Hints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t>R</a:t>
            </a:r>
            <a:r>
              <a:t>ead - </a:t>
            </a:r>
            <a:r>
              <a:rPr b="1"/>
              <a:t>t</a:t>
            </a:r>
            <a:r>
              <a:t>hink - </a:t>
            </a:r>
            <a:r>
              <a:rPr b="1"/>
              <a:t>d</a:t>
            </a:r>
            <a:r>
              <a:t>esign</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Get your hands dirty - </a:t>
            </a:r>
            <a:r>
              <a:rPr b="1"/>
              <a:t>dig into the code</a:t>
            </a:r>
            <a:r>
              <a:t>!</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   There are some ‘</a:t>
            </a:r>
            <a:r>
              <a:rPr b="1"/>
              <a:t>hidden</a:t>
            </a:r>
            <a:r>
              <a:t>’ schemes and options, and </a:t>
            </a:r>
            <a:r>
              <a:rPr b="1">
                <a:solidFill>
                  <a:srgbClr val="FF2600"/>
                </a:solidFill>
              </a:rPr>
              <a:t>bugs</a:t>
            </a:r>
            <a:r>
              <a:t> as well</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WRF-Chem is a really </a:t>
            </a:r>
            <a:r>
              <a:rPr b="1">
                <a:solidFill>
                  <a:srgbClr val="FF2600"/>
                </a:solidFill>
              </a:rPr>
              <a:t>heavy</a:t>
            </a:r>
            <a:r>
              <a:t> model</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   Consider carefully the scope of your application, its adequacy and its efficiency</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rPr>
                <a:solidFill>
                  <a:schemeClr val="accent2"/>
                </a:solidFill>
              </a:rPr>
              <a:t>Resources</a:t>
            </a:r>
            <a:r>
              <a:t> </a:t>
            </a:r>
            <a:r>
              <a:rPr b="0"/>
              <a:t>(not the wealth you may be used to for WRF)</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a:solidFill>
                  <a:schemeClr val="accent1">
                    <a:lumOff val="-8000"/>
                  </a:schemeClr>
                </a:solidFill>
              </a:rPr>
              <a:t>https://ruc.noaa.gov/wrf/wrf-chem/</a:t>
            </a:r>
            <a:r>
              <a:t> (main WRF-Chem page)</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Tutorials, user manuals, references for chemistry options, papers using the model for various purposes</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406" name="Shape 406"/>
          <p:cNvSpPr/>
          <p:nvPr/>
        </p:nvSpPr>
        <p:spPr>
          <a:xfrm>
            <a:off x="67121" y="1900011"/>
            <a:ext cx="9936858" cy="1392505"/>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3200">
                <a:solidFill>
                  <a:schemeClr val="accent6">
                    <a:lumOff val="-9019"/>
                  </a:schemeClr>
                </a:solidFill>
                <a:effectLst>
                  <a:outerShdw sx="100000" sy="100000" kx="0" ky="0" algn="b" rotWithShape="0" blurRad="38100" dist="38100" dir="2700000">
                    <a:srgbClr val="DDDDDD"/>
                  </a:outerShdw>
                </a:effectLst>
                <a:latin typeface="Ubuntu"/>
                <a:ea typeface="Ubuntu"/>
                <a:cs typeface="Ubuntu"/>
                <a:sym typeface="Ubuntu"/>
              </a:defRPr>
            </a:pPr>
            <a:r>
              <a:t>Thank you!</a:t>
            </a: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3200">
                <a:solidFill>
                  <a:srgbClr val="8585E0"/>
                </a:solidFill>
                <a:effectLst>
                  <a:outerShdw sx="100000" sy="100000" kx="0" ky="0" algn="b" rotWithShape="0" blurRad="38100" dist="38100" dir="2700000">
                    <a:srgbClr val="DDDDDD"/>
                  </a:outerShdw>
                </a:effectLst>
                <a:latin typeface="Ubuntu"/>
                <a:ea typeface="Ubuntu"/>
                <a:cs typeface="Ubuntu"/>
                <a:sym typeface="Ubuntu"/>
              </a:defRPr>
            </a:pPr>
          </a:p>
          <a:p>
            <a:pPr algn="ctr">
              <a:lnSpc>
                <a:spcPts val="34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3200">
                <a:solidFill>
                  <a:srgbClr val="8585E0"/>
                </a:solidFill>
                <a:effectLst>
                  <a:outerShdw sx="100000" sy="100000" kx="0" ky="0" algn="b" rotWithShape="0" blurRad="38100" dist="38100" dir="2700000">
                    <a:srgbClr val="DDDDDD"/>
                  </a:outerShdw>
                </a:effectLst>
                <a:latin typeface="Ubuntu"/>
                <a:ea typeface="Ubuntu"/>
                <a:cs typeface="Ubuntu"/>
                <a:sym typeface="Ubuntu"/>
              </a:defRPr>
            </a:pPr>
            <a:r>
              <a:t>Questions? Comments?</a:t>
            </a:r>
          </a:p>
        </p:txBody>
      </p:sp>
      <p:sp>
        <p:nvSpPr>
          <p:cNvPr id="407" name="Shape 407"/>
          <p:cNvSpPr/>
          <p:nvPr/>
        </p:nvSpPr>
        <p:spPr>
          <a:xfrm>
            <a:off x="2290067" y="5963134"/>
            <a:ext cx="6408987" cy="394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lvl1pPr>
          </a:lstStyle>
          <a:p>
            <a:pPr/>
            <a:r>
              <a:t>Contact: Theodore M. Giannaros, thgian@noa.gr </a:t>
            </a:r>
          </a:p>
        </p:txBody>
      </p:sp>
      <p:pic>
        <p:nvPicPr>
          <p:cNvPr id="408" name="15Dec2005.jpg"/>
          <p:cNvPicPr>
            <a:picLocks noChangeAspect="1"/>
          </p:cNvPicPr>
          <p:nvPr/>
        </p:nvPicPr>
        <p:blipFill>
          <a:blip r:embed="rId2">
            <a:extLst/>
          </a:blip>
          <a:stretch>
            <a:fillRect/>
          </a:stretch>
        </p:blipFill>
        <p:spPr>
          <a:xfrm>
            <a:off x="5487370" y="3619436"/>
            <a:ext cx="1940257" cy="1746571"/>
          </a:xfrm>
          <a:prstGeom prst="rect">
            <a:avLst/>
          </a:prstGeom>
          <a:ln w="12700">
            <a:miter lim="400000"/>
          </a:ln>
        </p:spPr>
      </p:pic>
      <p:pic>
        <p:nvPicPr>
          <p:cNvPr id="409" name="pasted-image.tiff"/>
          <p:cNvPicPr>
            <a:picLocks noChangeAspect="1"/>
          </p:cNvPicPr>
          <p:nvPr/>
        </p:nvPicPr>
        <p:blipFill>
          <a:blip r:embed="rId3">
            <a:extLst/>
          </a:blip>
          <a:stretch>
            <a:fillRect/>
          </a:stretch>
        </p:blipFill>
        <p:spPr>
          <a:xfrm>
            <a:off x="178770" y="3657536"/>
            <a:ext cx="2332013" cy="1940577"/>
          </a:xfrm>
          <a:prstGeom prst="rect">
            <a:avLst/>
          </a:prstGeom>
          <a:ln w="12700">
            <a:miter lim="400000"/>
          </a:ln>
        </p:spPr>
      </p:pic>
      <p:pic>
        <p:nvPicPr>
          <p:cNvPr id="410" name="WRF3-PLANE-PM10-T74.png"/>
          <p:cNvPicPr>
            <a:picLocks noChangeAspect="1"/>
          </p:cNvPicPr>
          <p:nvPr/>
        </p:nvPicPr>
        <p:blipFill>
          <a:blip r:embed="rId4">
            <a:extLst/>
          </a:blip>
          <a:stretch>
            <a:fillRect/>
          </a:stretch>
        </p:blipFill>
        <p:spPr>
          <a:xfrm>
            <a:off x="2855773" y="3657536"/>
            <a:ext cx="2286607" cy="1940577"/>
          </a:xfrm>
          <a:prstGeom prst="rect">
            <a:avLst/>
          </a:prstGeom>
          <a:ln w="12700">
            <a:miter lim="400000"/>
          </a:ln>
        </p:spPr>
      </p:pic>
      <p:pic>
        <p:nvPicPr>
          <p:cNvPr id="411" name="pasted-image.png"/>
          <p:cNvPicPr>
            <a:picLocks noChangeAspect="1"/>
          </p:cNvPicPr>
          <p:nvPr/>
        </p:nvPicPr>
        <p:blipFill>
          <a:blip r:embed="rId5">
            <a:extLst/>
          </a:blip>
          <a:srcRect l="0" t="0" r="0" b="2911"/>
          <a:stretch>
            <a:fillRect/>
          </a:stretch>
        </p:blipFill>
        <p:spPr>
          <a:xfrm>
            <a:off x="7597893" y="3553120"/>
            <a:ext cx="2286539" cy="1879192"/>
          </a:xfrm>
          <a:prstGeom prst="rect">
            <a:avLst/>
          </a:prstGeom>
          <a:ln w="12700">
            <a:miter lim="400000"/>
          </a:ln>
        </p:spPr>
      </p:pic>
      <p:sp>
        <p:nvSpPr>
          <p:cNvPr id="412" name="Shape 412"/>
          <p:cNvSpPr/>
          <p:nvPr/>
        </p:nvSpPr>
        <p:spPr>
          <a:xfrm>
            <a:off x="-4036" y="7260519"/>
            <a:ext cx="6687503"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VI-SEEM REG-CL: Training Event, 11 October 2017, Belgrade, Serbia</a:t>
            </a:r>
          </a:p>
        </p:txBody>
      </p:sp>
      <p:grpSp>
        <p:nvGrpSpPr>
          <p:cNvPr id="417" name="Group 417"/>
          <p:cNvGrpSpPr/>
          <p:nvPr/>
        </p:nvGrpSpPr>
        <p:grpSpPr>
          <a:xfrm>
            <a:off x="156467" y="107429"/>
            <a:ext cx="9812401" cy="1224138"/>
            <a:chOff x="0" y="0"/>
            <a:chExt cx="9812399" cy="1224136"/>
          </a:xfrm>
        </p:grpSpPr>
        <p:pic>
          <p:nvPicPr>
            <p:cNvPr id="413" name="image4.png" descr="viseemTop.png"/>
            <p:cNvPicPr>
              <a:picLocks noChangeAspect="1"/>
            </p:cNvPicPr>
            <p:nvPr/>
          </p:nvPicPr>
          <p:blipFill>
            <a:blip r:embed="rId6">
              <a:extLst/>
            </a:blip>
            <a:stretch>
              <a:fillRect/>
            </a:stretch>
          </p:blipFill>
          <p:spPr>
            <a:xfrm>
              <a:off x="1792077" y="104285"/>
              <a:ext cx="5360372" cy="1015565"/>
            </a:xfrm>
            <a:prstGeom prst="rect">
              <a:avLst/>
            </a:prstGeom>
            <a:ln w="12700" cap="flat">
              <a:noFill/>
              <a:miter lim="400000"/>
            </a:ln>
            <a:effectLst/>
          </p:spPr>
        </p:pic>
        <p:grpSp>
          <p:nvGrpSpPr>
            <p:cNvPr id="416" name="Group 416"/>
            <p:cNvGrpSpPr/>
            <p:nvPr/>
          </p:nvGrpSpPr>
          <p:grpSpPr>
            <a:xfrm>
              <a:off x="0" y="0"/>
              <a:ext cx="9812400" cy="1224137"/>
              <a:chOff x="0" y="0"/>
              <a:chExt cx="9812399" cy="1224136"/>
            </a:xfrm>
          </p:grpSpPr>
          <p:pic>
            <p:nvPicPr>
              <p:cNvPr id="414" name="image2.png"/>
              <p:cNvPicPr>
                <a:picLocks noChangeAspect="1"/>
              </p:cNvPicPr>
              <p:nvPr/>
            </p:nvPicPr>
            <p:blipFill>
              <a:blip r:embed="rId7">
                <a:extLst/>
              </a:blip>
              <a:stretch>
                <a:fillRect/>
              </a:stretch>
            </p:blipFill>
            <p:spPr>
              <a:xfrm>
                <a:off x="0" y="0"/>
                <a:ext cx="1244205" cy="1224137"/>
              </a:xfrm>
              <a:prstGeom prst="rect">
                <a:avLst/>
              </a:prstGeom>
              <a:ln w="12700" cap="flat">
                <a:noFill/>
                <a:miter lim="400000"/>
              </a:ln>
              <a:effectLst/>
            </p:spPr>
          </p:pic>
          <p:pic>
            <p:nvPicPr>
              <p:cNvPr id="415" name="pasted-image.tiff"/>
              <p:cNvPicPr>
                <a:picLocks noChangeAspect="1"/>
              </p:cNvPicPr>
              <p:nvPr/>
            </p:nvPicPr>
            <p:blipFill>
              <a:blip r:embed="rId8">
                <a:extLst/>
              </a:blip>
              <a:stretch>
                <a:fillRect/>
              </a:stretch>
            </p:blipFill>
            <p:spPr>
              <a:xfrm>
                <a:off x="7102978" y="0"/>
                <a:ext cx="2709422" cy="1224137"/>
              </a:xfrm>
              <a:prstGeom prst="rect">
                <a:avLst/>
              </a:prstGeom>
              <a:ln w="12700" cap="flat">
                <a:noFill/>
                <a:miter lim="400000"/>
              </a:ln>
              <a:effectLst/>
            </p:spPr>
          </p:pic>
        </p:grpSp>
      </p:gr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32" name="Shape 132"/>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Why ‘online’ is important?</a:t>
            </a:r>
          </a:p>
        </p:txBody>
      </p:sp>
      <p:sp>
        <p:nvSpPr>
          <p:cNvPr id="133" name="Shape 133"/>
          <p:cNvSpPr/>
          <p:nvPr/>
        </p:nvSpPr>
        <p:spPr>
          <a:xfrm>
            <a:off x="4479876" y="1161986"/>
            <a:ext cx="5469680" cy="17791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i="1" sz="1600">
                <a:latin typeface="Ubuntu"/>
                <a:ea typeface="Ubuntu"/>
                <a:cs typeface="Ubuntu"/>
                <a:sym typeface="Ubuntu"/>
              </a:defRPr>
            </a:lvl1pPr>
          </a:lstStyle>
          <a:p>
            <a:pPr/>
            <a:r>
              <a:t>“Eventually though, a migration to an integrated modeling system will provide new opportunities for weather prediction modelers as well. The simulation of chemical species will allow identification of shortcomings in currently used forecast models as well as lead to better use of meteorological data assimilation”</a:t>
            </a:r>
          </a:p>
        </p:txBody>
      </p:sp>
      <p:sp>
        <p:nvSpPr>
          <p:cNvPr id="134" name="Shape 134"/>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38" name="Group 138"/>
          <p:cNvGrpSpPr/>
          <p:nvPr/>
        </p:nvGrpSpPr>
        <p:grpSpPr>
          <a:xfrm>
            <a:off x="-4036" y="7064150"/>
            <a:ext cx="10064597" cy="509762"/>
            <a:chOff x="0" y="0"/>
            <a:chExt cx="10064595" cy="509760"/>
          </a:xfrm>
        </p:grpSpPr>
        <p:pic>
          <p:nvPicPr>
            <p:cNvPr id="135"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36"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37" name="Shape 137"/>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pic>
        <p:nvPicPr>
          <p:cNvPr id="139" name="pasted-image.tiff"/>
          <p:cNvPicPr>
            <a:picLocks noChangeAspect="1"/>
          </p:cNvPicPr>
          <p:nvPr/>
        </p:nvPicPr>
        <p:blipFill>
          <a:blip r:embed="rId4">
            <a:extLst/>
          </a:blip>
          <a:srcRect l="0" t="7103" r="0" b="0"/>
          <a:stretch>
            <a:fillRect/>
          </a:stretch>
        </p:blipFill>
        <p:spPr>
          <a:xfrm>
            <a:off x="-7288" y="1258580"/>
            <a:ext cx="4470898" cy="1585810"/>
          </a:xfrm>
          <a:prstGeom prst="rect">
            <a:avLst/>
          </a:prstGeom>
          <a:ln w="12700">
            <a:miter lim="400000"/>
          </a:ln>
        </p:spPr>
      </p:pic>
      <p:sp>
        <p:nvSpPr>
          <p:cNvPr id="140" name="Shape 140"/>
          <p:cNvSpPr/>
          <p:nvPr/>
        </p:nvSpPr>
        <p:spPr>
          <a:xfrm>
            <a:off x="175010" y="3401834"/>
            <a:ext cx="9802612" cy="332088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More </a:t>
            </a:r>
            <a:r>
              <a:rPr b="1">
                <a:solidFill>
                  <a:schemeClr val="accent2"/>
                </a:solidFill>
              </a:rPr>
              <a:t>realistic representation</a:t>
            </a:r>
            <a:r>
              <a:t> of the atmosphere: the offline approach introduces errors that increase with increasing grid resolution</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Numerically</a:t>
            </a:r>
            <a:r>
              <a:t> more </a:t>
            </a:r>
            <a:r>
              <a:rPr b="1">
                <a:solidFill>
                  <a:schemeClr val="accent2"/>
                </a:solidFill>
              </a:rPr>
              <a:t>consistent</a:t>
            </a:r>
            <a:r>
              <a:t>: same grid structure (horizontal, vertical), no time interpolation </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Proven </a:t>
            </a:r>
            <a:r>
              <a:rPr b="1">
                <a:solidFill>
                  <a:schemeClr val="accent2"/>
                </a:solidFill>
              </a:rPr>
              <a:t>improvements</a:t>
            </a:r>
            <a:r>
              <a:t> in medium-range weather </a:t>
            </a:r>
            <a:r>
              <a:rPr b="1">
                <a:solidFill>
                  <a:schemeClr val="accent2"/>
                </a:solidFill>
              </a:rPr>
              <a:t>forecasts</a:t>
            </a:r>
            <a:r>
              <a:t> </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Nevertheless</a:t>
            </a:r>
            <a:r>
              <a:t>:</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Computationally very </a:t>
            </a:r>
            <a:r>
              <a:rPr b="1">
                <a:solidFill>
                  <a:srgbClr val="FF2600"/>
                </a:solidFill>
              </a:rPr>
              <a:t>expensive</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rgbClr val="FF2600"/>
                </a:solidFill>
              </a:rPr>
              <a:t>Less</a:t>
            </a:r>
            <a:r>
              <a:t> flexibility for conducting </a:t>
            </a:r>
            <a:r>
              <a:rPr b="1">
                <a:solidFill>
                  <a:srgbClr val="FF2600"/>
                </a:solidFill>
              </a:rPr>
              <a:t>ensemble</a:t>
            </a:r>
            <a:r>
              <a:t> modeling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42" name="Shape 142"/>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How does the ‘coupling’ work?</a:t>
            </a:r>
          </a:p>
        </p:txBody>
      </p:sp>
      <p:sp>
        <p:nvSpPr>
          <p:cNvPr id="143" name="Shape 143"/>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47" name="Group 147"/>
          <p:cNvGrpSpPr/>
          <p:nvPr/>
        </p:nvGrpSpPr>
        <p:grpSpPr>
          <a:xfrm>
            <a:off x="-4036" y="7064150"/>
            <a:ext cx="10064597" cy="509762"/>
            <a:chOff x="0" y="0"/>
            <a:chExt cx="10064595" cy="509760"/>
          </a:xfrm>
        </p:grpSpPr>
        <p:pic>
          <p:nvPicPr>
            <p:cNvPr id="144"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45"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46" name="Shape 146"/>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148" name="Shape 148"/>
          <p:cNvSpPr/>
          <p:nvPr/>
        </p:nvSpPr>
        <p:spPr>
          <a:xfrm>
            <a:off x="175010" y="953779"/>
            <a:ext cx="9802612" cy="441816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Advection</a:t>
            </a:r>
            <a:r>
              <a:t> and </a:t>
            </a:r>
            <a:r>
              <a:rPr b="1">
                <a:solidFill>
                  <a:schemeClr val="accent2"/>
                </a:solidFill>
              </a:rPr>
              <a:t>diffusion</a:t>
            </a:r>
            <a:r>
              <a:t> provided by WRF</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Sub-grid scale </a:t>
            </a:r>
            <a:r>
              <a:rPr b="1">
                <a:solidFill>
                  <a:schemeClr val="accent2"/>
                </a:solidFill>
              </a:rPr>
              <a:t>transport</a:t>
            </a:r>
            <a:r>
              <a:t> carried out by WRF </a:t>
            </a:r>
            <a:r>
              <a:rPr b="1">
                <a:solidFill>
                  <a:schemeClr val="accent2"/>
                </a:solidFill>
              </a:rPr>
              <a:t>physics</a:t>
            </a:r>
            <a:r>
              <a:t> parameterizations, </a:t>
            </a:r>
            <a:r>
              <a:rPr b="1">
                <a:solidFill>
                  <a:schemeClr val="accent2"/>
                </a:solidFill>
              </a:rPr>
              <a:t>PBL</a:t>
            </a:r>
            <a:r>
              <a:t> schemes and </a:t>
            </a:r>
            <a:r>
              <a:rPr b="1">
                <a:solidFill>
                  <a:schemeClr val="accent2"/>
                </a:solidFill>
              </a:rPr>
              <a:t>convective</a:t>
            </a:r>
            <a:r>
              <a:t> parameterization schemes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Chemical processes carried out by WRF-Chem, dependent on meteorological input: </a:t>
            </a:r>
            <a:r>
              <a:rPr b="1">
                <a:solidFill>
                  <a:schemeClr val="accent2"/>
                </a:solidFill>
              </a:rPr>
              <a:t>emissions</a:t>
            </a:r>
            <a:r>
              <a:t> (anthropogenic, biogenic, fire, dust, sea salt, volcanic), dry </a:t>
            </a:r>
            <a:r>
              <a:rPr b="1">
                <a:solidFill>
                  <a:schemeClr val="accent2"/>
                </a:solidFill>
              </a:rPr>
              <a:t>deposition</a:t>
            </a:r>
            <a:r>
              <a:t>, wet </a:t>
            </a:r>
            <a:r>
              <a:rPr b="1">
                <a:solidFill>
                  <a:schemeClr val="accent2"/>
                </a:solidFill>
              </a:rPr>
              <a:t>scavenging</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Chemical reactions carried out by WRF-Chem: </a:t>
            </a:r>
            <a:r>
              <a:rPr b="1">
                <a:solidFill>
                  <a:schemeClr val="accent2"/>
                </a:solidFill>
              </a:rPr>
              <a:t>aqueous</a:t>
            </a:r>
            <a:r>
              <a:t> and </a:t>
            </a:r>
            <a:r>
              <a:rPr b="1">
                <a:solidFill>
                  <a:schemeClr val="accent2"/>
                </a:solidFill>
              </a:rPr>
              <a:t>gas</a:t>
            </a:r>
            <a:r>
              <a:t> phase chemistry, </a:t>
            </a:r>
            <a:r>
              <a:rPr b="1">
                <a:solidFill>
                  <a:schemeClr val="accent2"/>
                </a:solidFill>
              </a:rPr>
              <a:t>aerosols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Chemical radiation processes carried out by WRF-Chem: computation of </a:t>
            </a:r>
            <a:r>
              <a:rPr b="1">
                <a:solidFill>
                  <a:schemeClr val="accent2"/>
                </a:solidFill>
              </a:rPr>
              <a:t>photolysis</a:t>
            </a:r>
            <a:r>
              <a:t> rates</a:t>
            </a:r>
          </a:p>
          <a:p>
            <a:pPr marL="200526" indent="-200526" algn="just">
              <a:lnSpc>
                <a:spcPct val="120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Chemistry-meteorology </a:t>
            </a:r>
            <a:r>
              <a:rPr b="1">
                <a:solidFill>
                  <a:schemeClr val="accent2"/>
                </a:solidFill>
              </a:rPr>
              <a:t>feedback</a:t>
            </a:r>
            <a:r>
              <a:t> carried out by coupling interface: </a:t>
            </a:r>
            <a:r>
              <a:rPr b="1">
                <a:solidFill>
                  <a:schemeClr val="accent2"/>
                </a:solidFill>
              </a:rPr>
              <a:t>radiation</a:t>
            </a:r>
            <a:r>
              <a:t>, </a:t>
            </a:r>
            <a:r>
              <a:rPr b="1">
                <a:solidFill>
                  <a:schemeClr val="accent2"/>
                </a:solidFill>
              </a:rPr>
              <a:t>microphysics</a:t>
            </a:r>
            <a:r>
              <a:t>, </a:t>
            </a:r>
            <a:r>
              <a:rPr b="1">
                <a:solidFill>
                  <a:schemeClr val="accent2"/>
                </a:solidFill>
              </a:rPr>
              <a:t>convection</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50" name="Shape 150"/>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Installation</a:t>
            </a:r>
          </a:p>
        </p:txBody>
      </p:sp>
      <p:sp>
        <p:nvSpPr>
          <p:cNvPr id="151" name="Shape 151"/>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55" name="Group 155"/>
          <p:cNvGrpSpPr/>
          <p:nvPr/>
        </p:nvGrpSpPr>
        <p:grpSpPr>
          <a:xfrm>
            <a:off x="-4036" y="7064150"/>
            <a:ext cx="10064597" cy="509762"/>
            <a:chOff x="0" y="0"/>
            <a:chExt cx="10064595" cy="509760"/>
          </a:xfrm>
        </p:grpSpPr>
        <p:pic>
          <p:nvPicPr>
            <p:cNvPr id="152"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53"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54" name="Shape 154"/>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156" name="Shape 156"/>
          <p:cNvSpPr/>
          <p:nvPr/>
        </p:nvSpPr>
        <p:spPr>
          <a:xfrm>
            <a:off x="175010" y="953779"/>
            <a:ext cx="9802612" cy="185784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Similar procedure and dependencies as for installing the WRF model</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2"/>
                </a:solidFill>
                <a:latin typeface="Ubuntu"/>
                <a:ea typeface="Ubuntu"/>
                <a:cs typeface="Ubuntu"/>
                <a:sym typeface="Ubuntu"/>
              </a:defRPr>
            </a:pPr>
            <a:r>
              <a:t>export WRF_CHEM=1</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2"/>
                </a:solidFill>
                <a:latin typeface="Ubuntu"/>
                <a:ea typeface="Ubuntu"/>
                <a:cs typeface="Ubuntu"/>
                <a:sym typeface="Ubuntu"/>
              </a:defRPr>
            </a:pPr>
            <a:r>
              <a:t>./configure</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2"/>
                </a:solidFill>
                <a:latin typeface="Ubuntu"/>
                <a:ea typeface="Ubuntu"/>
                <a:cs typeface="Ubuntu"/>
                <a:sym typeface="Ubuntu"/>
              </a:defRPr>
            </a:pPr>
            <a:r>
              <a:t>./compile em_real</a:t>
            </a:r>
          </a:p>
        </p:txBody>
      </p:sp>
      <p:grpSp>
        <p:nvGrpSpPr>
          <p:cNvPr id="159" name="Group 159"/>
          <p:cNvGrpSpPr/>
          <p:nvPr/>
        </p:nvGrpSpPr>
        <p:grpSpPr>
          <a:xfrm>
            <a:off x="-7288" y="2568320"/>
            <a:ext cx="10071101" cy="4489668"/>
            <a:chOff x="0" y="0"/>
            <a:chExt cx="10071100" cy="4489667"/>
          </a:xfrm>
        </p:grpSpPr>
        <p:pic>
          <p:nvPicPr>
            <p:cNvPr id="157" name="compilation-wrf.tiff"/>
            <p:cNvPicPr>
              <a:picLocks noChangeAspect="1"/>
            </p:cNvPicPr>
            <p:nvPr/>
          </p:nvPicPr>
          <p:blipFill>
            <a:blip r:embed="rId4">
              <a:extLst/>
            </a:blip>
            <a:stretch>
              <a:fillRect/>
            </a:stretch>
          </p:blipFill>
          <p:spPr>
            <a:xfrm>
              <a:off x="0" y="706923"/>
              <a:ext cx="10071100" cy="3782745"/>
            </a:xfrm>
            <a:prstGeom prst="rect">
              <a:avLst/>
            </a:prstGeom>
            <a:ln w="12700" cap="flat">
              <a:noFill/>
              <a:miter lim="400000"/>
            </a:ln>
            <a:effectLst/>
          </p:spPr>
        </p:pic>
        <p:sp>
          <p:nvSpPr>
            <p:cNvPr id="158" name="Shape 158"/>
            <p:cNvSpPr/>
            <p:nvPr/>
          </p:nvSpPr>
          <p:spPr>
            <a:xfrm>
              <a:off x="209198" y="0"/>
              <a:ext cx="9571172" cy="6827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lvl1pPr>
            </a:lstStyle>
            <a:p>
              <a:pPr/>
              <a:r>
                <a:t>50+ compilation options: Serial, DM, SM, Hybrid (DM+SM), numerous compilers and architectures</a:t>
              </a:r>
            </a:p>
          </p:txBody>
        </p:sp>
      </p:gr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61" name="Shape 161"/>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Quick how-to</a:t>
            </a:r>
          </a:p>
        </p:txBody>
      </p:sp>
      <p:sp>
        <p:nvSpPr>
          <p:cNvPr id="162" name="Shape 162"/>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66" name="Group 166"/>
          <p:cNvGrpSpPr/>
          <p:nvPr/>
        </p:nvGrpSpPr>
        <p:grpSpPr>
          <a:xfrm>
            <a:off x="-4036" y="7064150"/>
            <a:ext cx="10064597" cy="509762"/>
            <a:chOff x="0" y="0"/>
            <a:chExt cx="10064595" cy="509760"/>
          </a:xfrm>
        </p:grpSpPr>
        <p:pic>
          <p:nvPicPr>
            <p:cNvPr id="163"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64"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65" name="Shape 165"/>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167" name="Shape 167"/>
          <p:cNvSpPr/>
          <p:nvPr/>
        </p:nvSpPr>
        <p:spPr>
          <a:xfrm>
            <a:off x="175010" y="953779"/>
            <a:ext cx="9802612" cy="2510114"/>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t>Procedure similar to a meteorological WRF simulation</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1. Setup your modeling domain as you do for a typical WRF simulation </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2"/>
                </a:solidFill>
                <a:latin typeface="Ubuntu"/>
                <a:ea typeface="Ubuntu"/>
                <a:cs typeface="Ubuntu"/>
                <a:sym typeface="Ubuntu"/>
              </a:defRPr>
            </a:pPr>
            <a:r>
              <a:t>./geogrid.exe</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2. Decode forcing data</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2"/>
                </a:solidFill>
                <a:latin typeface="Ubuntu"/>
                <a:ea typeface="Ubuntu"/>
                <a:cs typeface="Ubuntu"/>
                <a:sym typeface="Ubuntu"/>
              </a:defRPr>
            </a:pPr>
            <a:r>
              <a:t>./ungrib.exe</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3. Horizontally interpolate forcing data on your modeling domain</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i="1" sz="2000">
                <a:solidFill>
                  <a:schemeClr val="accent2"/>
                </a:solidFill>
                <a:latin typeface="Ubuntu"/>
                <a:ea typeface="Ubuntu"/>
                <a:cs typeface="Ubuntu"/>
                <a:sym typeface="Ubuntu"/>
              </a:defRPr>
            </a:pPr>
            <a:r>
              <a:t>./metgrid.exe</a:t>
            </a:r>
          </a:p>
        </p:txBody>
      </p:sp>
      <p:sp>
        <p:nvSpPr>
          <p:cNvPr id="168" name="Shape 168"/>
          <p:cNvSpPr/>
          <p:nvPr/>
        </p:nvSpPr>
        <p:spPr>
          <a:xfrm>
            <a:off x="134244" y="3716434"/>
            <a:ext cx="9802612" cy="324163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latin typeface="Ubuntu"/>
                <a:ea typeface="Ubuntu"/>
                <a:cs typeface="Ubuntu"/>
                <a:sym typeface="Ubuntu"/>
              </a:defRPr>
            </a:pPr>
            <a:r>
              <a:t>Chemistry ‘part’</a:t>
            </a:r>
          </a:p>
          <a:p>
            <a:pPr marL="267368" indent="-267368" algn="just">
              <a:lnSpc>
                <a:spcPct val="120000"/>
              </a:lnSpc>
              <a:buSzPct val="100000"/>
              <a:buAutoNum type="arabicPeriod" startAt="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Select chemistry option </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chem_opt = ??</a:t>
            </a:r>
          </a:p>
          <a:p>
            <a:pPr marL="267368" indent="-267368" algn="just">
              <a:lnSpc>
                <a:spcPct val="120000"/>
              </a:lnSpc>
              <a:buSzPct val="100000"/>
              <a:buAutoNum type="arabicPeriod" startA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a:solidFill>
                  <a:schemeClr val="accent3">
                    <a:lumOff val="-11199"/>
                  </a:schemeClr>
                </a:solidFill>
              </a:rPr>
              <a:t>Prepare emissions (users’ ‘job from scratch’)</a:t>
            </a:r>
            <a:r>
              <a:t> ** will not be covered in this talk</a:t>
            </a:r>
          </a:p>
          <a:p>
            <a:pPr marL="267368" indent="-267368" algn="just">
              <a:lnSpc>
                <a:spcPct val="120000"/>
              </a:lnSpc>
              <a:buSzPct val="100000"/>
              <a:buAutoNum type="arabicPeriod" startA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Generate initial and boundary conditions (optionally also lower boundaries) for both meteorology and chemistry</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./real.exe</a:t>
            </a:r>
            <a:r>
              <a:t> </a:t>
            </a:r>
          </a:p>
          <a:p>
            <a:pPr marL="267368" indent="-267368" algn="just">
              <a:lnSpc>
                <a:spcPct val="120000"/>
              </a:lnSpc>
              <a:buSzPct val="100000"/>
              <a:buAutoNum type="arabicPeriod" startAt="4"/>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Run your simulation!</a:t>
            </a:r>
          </a:p>
          <a:p>
            <a:pPr algn="just">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./wrf.exe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70" name="Shape 170"/>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Getting started: Read - Think - Design</a:t>
            </a:r>
          </a:p>
        </p:txBody>
      </p:sp>
      <p:sp>
        <p:nvSpPr>
          <p:cNvPr id="171" name="Shape 171"/>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75" name="Group 175"/>
          <p:cNvGrpSpPr/>
          <p:nvPr/>
        </p:nvGrpSpPr>
        <p:grpSpPr>
          <a:xfrm>
            <a:off x="-4036" y="7064150"/>
            <a:ext cx="10064597" cy="509762"/>
            <a:chOff x="0" y="0"/>
            <a:chExt cx="10064595" cy="509760"/>
          </a:xfrm>
        </p:grpSpPr>
        <p:pic>
          <p:nvPicPr>
            <p:cNvPr id="172"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73"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74" name="Shape 174"/>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176" name="Shape 176"/>
          <p:cNvSpPr/>
          <p:nvPr/>
        </p:nvSpPr>
        <p:spPr>
          <a:xfrm>
            <a:off x="175010" y="852181"/>
            <a:ext cx="9802612" cy="5552017"/>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Define your objectives</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What are your </a:t>
            </a:r>
            <a:r>
              <a:rPr b="1"/>
              <a:t>scientific</a:t>
            </a:r>
            <a:r>
              <a:t> and/or </a:t>
            </a:r>
            <a:r>
              <a:rPr b="1"/>
              <a:t>practical objectives</a:t>
            </a:r>
            <a:r>
              <a:t>? </a:t>
            </a:r>
            <a:r>
              <a:rPr b="1"/>
              <a:t>Why</a:t>
            </a:r>
            <a:r>
              <a:t> do you need to run WRF-Chem? </a:t>
            </a:r>
            <a:r>
              <a:rPr b="1"/>
              <a:t>How</a:t>
            </a:r>
            <a:r>
              <a:t> will you know that your simulations are successful? </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You and your scientific problem: ‘to know us better’</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Review literature! What are the </a:t>
            </a:r>
            <a:r>
              <a:rPr b="1"/>
              <a:t>atmospheric and chemical processes</a:t>
            </a:r>
            <a:r>
              <a:t> involved? Which are the most </a:t>
            </a:r>
            <a:r>
              <a:rPr b="1"/>
              <a:t>important</a:t>
            </a:r>
            <a:r>
              <a:t> (clouds, radiation, convection, aerosols, etc.)? </a:t>
            </a:r>
            <a:r>
              <a:rPr b="1"/>
              <a:t>What</a:t>
            </a:r>
            <a:r>
              <a:t> is known? Is anything </a:t>
            </a:r>
            <a:r>
              <a:rPr b="1"/>
              <a:t>missing</a:t>
            </a:r>
            <a:r>
              <a:t>? </a:t>
            </a:r>
            <a:r>
              <a:rPr b="1"/>
              <a:t>Judge</a:t>
            </a:r>
            <a:r>
              <a:t> the </a:t>
            </a:r>
            <a:r>
              <a:rPr b="1"/>
              <a:t>efficacy</a:t>
            </a:r>
            <a:r>
              <a:t> of your “simulations-to-do”.</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Determine available observational datasets</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What </a:t>
            </a:r>
            <a:r>
              <a:rPr b="1"/>
              <a:t>observations</a:t>
            </a:r>
            <a:r>
              <a:t> are available? Again, become familiar with the </a:t>
            </a:r>
            <a:r>
              <a:rPr b="1"/>
              <a:t>processes</a:t>
            </a:r>
            <a:r>
              <a:t> that you want to study. How will the observations be used for </a:t>
            </a:r>
            <a:r>
              <a:rPr b="1"/>
              <a:t>verifying</a:t>
            </a:r>
            <a:r>
              <a:t> and/or </a:t>
            </a:r>
            <a:r>
              <a:rPr b="1"/>
              <a:t>complementing</a:t>
            </a:r>
            <a:r>
              <a:t> your simulations? </a:t>
            </a:r>
            <a:r>
              <a:rPr b="1"/>
              <a:t>Judge</a:t>
            </a:r>
            <a:r>
              <a:t> the </a:t>
            </a:r>
            <a:r>
              <a:rPr b="1"/>
              <a:t>adequacy</a:t>
            </a:r>
            <a:r>
              <a:t> of your “simulations-to-do”. </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Prepare your strategy</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Are you going to focus on a </a:t>
            </a:r>
            <a:r>
              <a:rPr b="1"/>
              <a:t>case study</a:t>
            </a:r>
            <a:r>
              <a:t>? If yes, </a:t>
            </a:r>
            <a:r>
              <a:rPr b="1"/>
              <a:t>which</a:t>
            </a:r>
            <a:r>
              <a:t> one and </a:t>
            </a:r>
            <a:r>
              <a:rPr b="1"/>
              <a:t>why</a:t>
            </a:r>
            <a:r>
              <a:t>? Are there adequate </a:t>
            </a:r>
            <a:r>
              <a:rPr b="1"/>
              <a:t>observations</a:t>
            </a:r>
            <a:r>
              <a:t> for verifying your “simulations-to-do”? Will you set up an </a:t>
            </a:r>
            <a:r>
              <a:rPr b="1"/>
              <a:t>operational</a:t>
            </a:r>
            <a:r>
              <a:t> weather and air quality forecasting service? What are the practical </a:t>
            </a:r>
            <a:r>
              <a:rPr b="1"/>
              <a:t>requirements</a:t>
            </a:r>
            <a:r>
              <a:t>?</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78" name="Shape 178"/>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Setting up domains</a:t>
            </a:r>
          </a:p>
        </p:txBody>
      </p:sp>
      <p:sp>
        <p:nvSpPr>
          <p:cNvPr id="179" name="Shape 179"/>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83" name="Group 183"/>
          <p:cNvGrpSpPr/>
          <p:nvPr/>
        </p:nvGrpSpPr>
        <p:grpSpPr>
          <a:xfrm>
            <a:off x="-4036" y="7064150"/>
            <a:ext cx="10064597" cy="509762"/>
            <a:chOff x="0" y="0"/>
            <a:chExt cx="10064595" cy="509760"/>
          </a:xfrm>
        </p:grpSpPr>
        <p:pic>
          <p:nvPicPr>
            <p:cNvPr id="180"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81"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82" name="Shape 182"/>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sp>
        <p:nvSpPr>
          <p:cNvPr id="184" name="Shape 184"/>
          <p:cNvSpPr/>
          <p:nvPr/>
        </p:nvSpPr>
        <p:spPr>
          <a:xfrm>
            <a:off x="175010" y="839481"/>
            <a:ext cx="9802612" cy="5265505"/>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First things, first</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t>Target</a:t>
            </a:r>
            <a:r>
              <a:t> horizontal grid spacing</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Resolution of </a:t>
            </a:r>
            <a:r>
              <a:rPr b="1"/>
              <a:t>initialization</a:t>
            </a:r>
            <a:r>
              <a:t> data</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Most often, you will need to adopt a </a:t>
            </a:r>
            <a:r>
              <a:rPr b="1"/>
              <a:t>nesting</a:t>
            </a:r>
            <a:r>
              <a:t> strategy. </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Hints</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Place domain </a:t>
            </a:r>
            <a:r>
              <a:rPr b="1"/>
              <a:t>boundaries away</a:t>
            </a:r>
            <a:r>
              <a:t> from each other, and away from </a:t>
            </a:r>
            <a:r>
              <a:rPr b="1"/>
              <a:t>steep</a:t>
            </a:r>
            <a:r>
              <a:t> topography</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Odd parent-child ratios are preferred (e.g. </a:t>
            </a:r>
            <a:r>
              <a:rPr b="1"/>
              <a:t>3:1, 5:1</a:t>
            </a:r>
            <a:r>
              <a:t>)</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Higher </a:t>
            </a:r>
            <a:r>
              <a:rPr b="1"/>
              <a:t>horizontal</a:t>
            </a:r>
            <a:r>
              <a:t> resolution will also require higher </a:t>
            </a:r>
            <a:r>
              <a:rPr b="1"/>
              <a:t>vertical</a:t>
            </a:r>
            <a:r>
              <a:t> resolution</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Use at least </a:t>
            </a:r>
            <a:r>
              <a:rPr b="1"/>
              <a:t>30-35</a:t>
            </a:r>
            <a:r>
              <a:t> vertical levels; larger density closer to the ground and to the model top to avoid numerical instability (aka ‘CFL violation’)</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t>Lambert</a:t>
            </a:r>
            <a:r>
              <a:t>: mid-latitudes, </a:t>
            </a:r>
            <a:r>
              <a:rPr b="1"/>
              <a:t>Mercator</a:t>
            </a:r>
            <a:r>
              <a:t>: low-latitudes, </a:t>
            </a:r>
            <a:r>
              <a:rPr b="1"/>
              <a:t>Lat-Lon</a:t>
            </a:r>
            <a:r>
              <a:t>: global, </a:t>
            </a:r>
            <a:r>
              <a:rPr b="1"/>
              <a:t>Rotated lat-lon</a:t>
            </a:r>
            <a:r>
              <a:t>: regional</a:t>
            </a:r>
          </a:p>
          <a:p>
            <a:pPr marL="200526" indent="-200526" algn="just">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Start </a:t>
            </a:r>
            <a:r>
              <a:rPr b="1"/>
              <a:t>inside-out </a:t>
            </a:r>
            <a:r>
              <a:t>(first the nest, then move up)</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pPr>
            <a:r>
              <a:t>Never forget!</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Avoid the “grey zone” (</a:t>
            </a:r>
            <a:r>
              <a:rPr b="1"/>
              <a:t>4-10 km</a:t>
            </a:r>
            <a:r>
              <a:t>)</a:t>
            </a:r>
          </a:p>
          <a:p>
            <a:pPr algn="just">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What about </a:t>
            </a:r>
            <a:r>
              <a:rPr b="1"/>
              <a:t>computational</a:t>
            </a:r>
            <a:r>
              <a:t> requirements?</a:t>
            </a:r>
          </a:p>
        </p:txBody>
      </p:sp>
      <p:pic>
        <p:nvPicPr>
          <p:cNvPr id="185" name="StudyArea.png"/>
          <p:cNvPicPr>
            <a:picLocks noChangeAspect="1"/>
          </p:cNvPicPr>
          <p:nvPr/>
        </p:nvPicPr>
        <p:blipFill>
          <a:blip r:embed="rId4">
            <a:extLst/>
          </a:blip>
          <a:stretch>
            <a:fillRect/>
          </a:stretch>
        </p:blipFill>
        <p:spPr>
          <a:xfrm>
            <a:off x="6238628" y="4488768"/>
            <a:ext cx="3770703" cy="2666479"/>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3">
            <a:lumOff val="44000"/>
          </a:schemeClr>
        </a:solidFill>
      </p:bgPr>
    </p:bg>
    <p:spTree>
      <p:nvGrpSpPr>
        <p:cNvPr id="1" name=""/>
        <p:cNvGrpSpPr/>
        <p:nvPr/>
      </p:nvGrpSpPr>
      <p:grpSpPr>
        <a:xfrm>
          <a:off x="0" y="0"/>
          <a:ext cx="0" cy="0"/>
          <a:chOff x="0" y="0"/>
          <a:chExt cx="0" cy="0"/>
        </a:xfrm>
      </p:grpSpPr>
      <p:sp>
        <p:nvSpPr>
          <p:cNvPr id="187" name="Shape 187"/>
          <p:cNvSpPr/>
          <p:nvPr/>
        </p:nvSpPr>
        <p:spPr>
          <a:xfrm>
            <a:off x="215775" y="179437"/>
            <a:ext cx="8640962" cy="52180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800">
                <a:solidFill>
                  <a:schemeClr val="accent6">
                    <a:lumOff val="-9019"/>
                  </a:schemeClr>
                </a:solidFill>
                <a:latin typeface="Ubuntu"/>
                <a:ea typeface="Ubuntu"/>
                <a:cs typeface="Ubuntu"/>
                <a:sym typeface="Ubuntu"/>
              </a:defRPr>
            </a:lvl1pPr>
          </a:lstStyle>
          <a:p>
            <a:pPr/>
            <a:r>
              <a:t>Forcing data</a:t>
            </a:r>
          </a:p>
        </p:txBody>
      </p:sp>
      <p:sp>
        <p:nvSpPr>
          <p:cNvPr id="188" name="Shape 188"/>
          <p:cNvSpPr/>
          <p:nvPr/>
        </p:nvSpPr>
        <p:spPr>
          <a:xfrm>
            <a:off x="215775" y="827508"/>
            <a:ext cx="9721082" cy="1"/>
          </a:xfrm>
          <a:prstGeom prst="line">
            <a:avLst/>
          </a:prstGeom>
          <a:solidFill>
            <a:srgbClr val="00B8FF"/>
          </a:solidFill>
          <a:ln w="38100">
            <a:solidFill>
              <a:srgbClr val="000000"/>
            </a:solidFill>
          </a:ln>
        </p:spPr>
        <p:txBody>
          <a:bodyPr lIns="45719" rIns="45719"/>
          <a:lstStyle/>
          <a:p>
            <a:pPr/>
          </a:p>
        </p:txBody>
      </p:sp>
      <p:grpSp>
        <p:nvGrpSpPr>
          <p:cNvPr id="192" name="Group 192"/>
          <p:cNvGrpSpPr/>
          <p:nvPr/>
        </p:nvGrpSpPr>
        <p:grpSpPr>
          <a:xfrm>
            <a:off x="-4036" y="7064150"/>
            <a:ext cx="10064597" cy="509762"/>
            <a:chOff x="0" y="0"/>
            <a:chExt cx="10064595" cy="509760"/>
          </a:xfrm>
        </p:grpSpPr>
        <p:pic>
          <p:nvPicPr>
            <p:cNvPr id="189" name="pasted-image.tiff"/>
            <p:cNvPicPr>
              <a:picLocks noChangeAspect="1"/>
            </p:cNvPicPr>
            <p:nvPr/>
          </p:nvPicPr>
          <p:blipFill>
            <a:blip r:embed="rId2">
              <a:extLst/>
            </a:blip>
            <a:stretch>
              <a:fillRect/>
            </a:stretch>
          </p:blipFill>
          <p:spPr>
            <a:xfrm>
              <a:off x="9063471" y="0"/>
              <a:ext cx="1001125" cy="452316"/>
            </a:xfrm>
            <a:prstGeom prst="rect">
              <a:avLst/>
            </a:prstGeom>
            <a:ln w="12700" cap="flat">
              <a:noFill/>
              <a:miter lim="400000"/>
            </a:ln>
            <a:effectLst/>
          </p:spPr>
        </p:pic>
        <p:pic>
          <p:nvPicPr>
            <p:cNvPr id="190" name="image4.png" descr="viseemTop.png"/>
            <p:cNvPicPr>
              <a:picLocks noChangeAspect="1"/>
            </p:cNvPicPr>
            <p:nvPr/>
          </p:nvPicPr>
          <p:blipFill>
            <a:blip r:embed="rId3">
              <a:extLst/>
            </a:blip>
            <a:stretch>
              <a:fillRect/>
            </a:stretch>
          </p:blipFill>
          <p:spPr>
            <a:xfrm>
              <a:off x="6817831" y="0"/>
              <a:ext cx="2387422" cy="452316"/>
            </a:xfrm>
            <a:prstGeom prst="rect">
              <a:avLst/>
            </a:prstGeom>
            <a:ln w="12700" cap="flat">
              <a:noFill/>
              <a:miter lim="400000"/>
            </a:ln>
            <a:effectLst/>
          </p:spPr>
        </p:pic>
        <p:sp>
          <p:nvSpPr>
            <p:cNvPr id="191" name="Shape 191"/>
            <p:cNvSpPr/>
            <p:nvPr/>
          </p:nvSpPr>
          <p:spPr>
            <a:xfrm>
              <a:off x="0" y="196368"/>
              <a:ext cx="668750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VI-SEEM REG-CL: Training Event, 11 October 2017, Belgrade, Serbia</a:t>
              </a:r>
            </a:p>
          </p:txBody>
        </p:sp>
      </p:grpSp>
      <p:grpSp>
        <p:nvGrpSpPr>
          <p:cNvPr id="195" name="Group 195"/>
          <p:cNvGrpSpPr/>
          <p:nvPr/>
        </p:nvGrpSpPr>
        <p:grpSpPr>
          <a:xfrm>
            <a:off x="251210" y="1166196"/>
            <a:ext cx="5682356" cy="1799614"/>
            <a:chOff x="0" y="0"/>
            <a:chExt cx="5682355" cy="1799613"/>
          </a:xfrm>
        </p:grpSpPr>
        <p:sp>
          <p:nvSpPr>
            <p:cNvPr id="193" name="Shape 193"/>
            <p:cNvSpPr/>
            <p:nvPr/>
          </p:nvSpPr>
          <p:spPr>
            <a:xfrm>
              <a:off x="0" y="-1"/>
              <a:ext cx="4217688" cy="394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chemeClr val="accent2"/>
                  </a:solidFill>
                  <a:latin typeface="Ubuntu"/>
                  <a:ea typeface="Ubuntu"/>
                  <a:cs typeface="Ubuntu"/>
                  <a:sym typeface="Ubuntu"/>
                </a:defRPr>
              </a:lvl1pPr>
            </a:lstStyle>
            <a:p>
              <a:pPr/>
              <a:r>
                <a:t>Garbage in, garbage out (GIGO)</a:t>
              </a:r>
            </a:p>
          </p:txBody>
        </p:sp>
        <p:pic>
          <p:nvPicPr>
            <p:cNvPr id="194" name="pasted-image.tiff"/>
            <p:cNvPicPr>
              <a:picLocks noChangeAspect="1"/>
            </p:cNvPicPr>
            <p:nvPr/>
          </p:nvPicPr>
          <p:blipFill>
            <a:blip r:embed="rId4">
              <a:extLst/>
            </a:blip>
            <a:srcRect l="0" t="25995" r="0" b="40545"/>
            <a:stretch>
              <a:fillRect/>
            </a:stretch>
          </p:blipFill>
          <p:spPr>
            <a:xfrm>
              <a:off x="45070" y="413299"/>
              <a:ext cx="5637286" cy="1386315"/>
            </a:xfrm>
            <a:prstGeom prst="rect">
              <a:avLst/>
            </a:prstGeom>
            <a:ln w="12700" cap="flat">
              <a:noFill/>
              <a:miter lim="400000"/>
            </a:ln>
            <a:effectLst/>
          </p:spPr>
        </p:pic>
      </p:grpSp>
      <p:sp>
        <p:nvSpPr>
          <p:cNvPr id="196" name="Shape 196"/>
          <p:cNvSpPr/>
          <p:nvPr/>
        </p:nvSpPr>
        <p:spPr>
          <a:xfrm>
            <a:off x="143471" y="3241764"/>
            <a:ext cx="9784158" cy="354643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General questions:</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Do the </a:t>
            </a:r>
            <a:r>
              <a:rPr b="1"/>
              <a:t>static</a:t>
            </a:r>
            <a:r>
              <a:t> data (topography, land use, etc.) represent my study area adequately?</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How ‘good’ are the </a:t>
            </a:r>
            <a:r>
              <a:rPr b="1"/>
              <a:t>meteorological</a:t>
            </a:r>
            <a:r>
              <a:t> forcing data? Does their </a:t>
            </a:r>
            <a:r>
              <a:rPr b="1"/>
              <a:t>resolution</a:t>
            </a:r>
            <a:r>
              <a:t> (temporal, spatial) fit my domain setup?</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Do I need </a:t>
            </a:r>
            <a:r>
              <a:rPr b="1"/>
              <a:t>lower boundary</a:t>
            </a:r>
            <a:r>
              <a:t> conditions (e.g. SST)? </a:t>
            </a: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p>
          <a:p>
            <a:pPr>
              <a:lnSpc>
                <a:spcPct val="94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rPr b="1">
                <a:solidFill>
                  <a:schemeClr val="accent2"/>
                </a:solidFill>
              </a:rPr>
              <a:t>WRF-Chem specific questions</a:t>
            </a:r>
            <a:r>
              <a:t>:</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Do I need an </a:t>
            </a:r>
            <a:r>
              <a:rPr b="1"/>
              <a:t>emission inventory</a:t>
            </a:r>
            <a:r>
              <a:t>? Do I have one? Does it </a:t>
            </a:r>
            <a:r>
              <a:rPr b="1"/>
              <a:t>represent</a:t>
            </a:r>
            <a:r>
              <a:t> well my study area? Does it have adequate </a:t>
            </a:r>
            <a:r>
              <a:rPr b="1"/>
              <a:t>resolution</a:t>
            </a:r>
            <a:r>
              <a:t> (temporal and spatial) and fit the purposes of my simulation?</a:t>
            </a:r>
          </a:p>
          <a:p>
            <a:pPr marL="200526" indent="-200526">
              <a:lnSpc>
                <a:spcPct val="94000"/>
              </a:lnSpc>
              <a:buSzPct val="10000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latin typeface="Ubuntu"/>
                <a:ea typeface="Ubuntu"/>
                <a:cs typeface="Ubuntu"/>
                <a:sym typeface="Ubuntu"/>
              </a:defRPr>
            </a:pPr>
            <a:r>
              <a:t>What kind of </a:t>
            </a:r>
            <a:r>
              <a:rPr b="1"/>
              <a:t>chemistry</a:t>
            </a:r>
            <a:r>
              <a:t> do I need? </a:t>
            </a:r>
            <a:r>
              <a:rPr b="1"/>
              <a:t>Gas</a:t>
            </a:r>
            <a:r>
              <a:t> phase only? Do I need to include </a:t>
            </a:r>
            <a:r>
              <a:rPr b="1"/>
              <a:t>aerosols</a:t>
            </a:r>
            <a:r>
              <a:t>? </a:t>
            </a:r>
          </a:p>
        </p:txBody>
      </p:sp>
      <p:grpSp>
        <p:nvGrpSpPr>
          <p:cNvPr id="199" name="Group 199"/>
          <p:cNvGrpSpPr/>
          <p:nvPr/>
        </p:nvGrpSpPr>
        <p:grpSpPr>
          <a:xfrm>
            <a:off x="6546850" y="1519208"/>
            <a:ext cx="3055559" cy="1093590"/>
            <a:chOff x="0" y="0"/>
            <a:chExt cx="3055558" cy="1093589"/>
          </a:xfrm>
        </p:grpSpPr>
        <p:sp>
          <p:nvSpPr>
            <p:cNvPr id="197" name="Shape 197"/>
            <p:cNvSpPr/>
            <p:nvPr/>
          </p:nvSpPr>
          <p:spPr>
            <a:xfrm>
              <a:off x="256314" y="278158"/>
              <a:ext cx="270082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000">
                  <a:solidFill>
                    <a:srgbClr val="FF2600"/>
                  </a:solidFill>
                  <a:latin typeface="Ubuntu"/>
                  <a:ea typeface="Ubuntu"/>
                  <a:cs typeface="Ubuntu"/>
                  <a:sym typeface="Ubuntu"/>
                </a:defRPr>
              </a:lvl1pPr>
            </a:lstStyle>
            <a:p>
              <a:pPr/>
              <a:r>
                <a:t>Read - Think - Design</a:t>
              </a:r>
            </a:p>
          </p:txBody>
        </p:sp>
        <p:sp>
          <p:nvSpPr>
            <p:cNvPr id="198" name="Shape 198"/>
            <p:cNvSpPr/>
            <p:nvPr/>
          </p:nvSpPr>
          <p:spPr>
            <a:xfrm>
              <a:off x="0" y="0"/>
              <a:ext cx="3055559" cy="1093590"/>
            </a:xfrm>
            <a:prstGeom prst="wedgeEllipseCallout">
              <a:avLst>
                <a:gd name="adj1" fmla="val -49667"/>
                <a:gd name="adj2" fmla="val 64865"/>
              </a:avLst>
            </a:prstGeom>
            <a:noFill/>
            <a:ln w="12700" cap="flat">
              <a:solidFill>
                <a:srgbClr val="000000"/>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Office Theme">
      <a:majorFont>
        <a:latin typeface="Helvetica"/>
        <a:ea typeface="Helvetica"/>
        <a:cs typeface="Helvetica"/>
      </a:majorFont>
      <a:minorFont>
        <a:latin typeface="Times New Roman"/>
        <a:ea typeface="Times New Roman"/>
        <a:cs typeface="Times New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Office Theme">
      <a:majorFont>
        <a:latin typeface="Helvetica"/>
        <a:ea typeface="Helvetica"/>
        <a:cs typeface="Helvetica"/>
      </a:majorFont>
      <a:minorFont>
        <a:latin typeface="Times New Roman"/>
        <a:ea typeface="Times New Roman"/>
        <a:cs typeface="Times New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