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906000"/>
  <p:notesSz cx="10234600" cy="7099300"/>
  <p:embeddedFontLst>
    <p:embeddedFont>
      <p:font typeface="Arimo"/>
      <p:regular r:id="rId23"/>
      <p:bold r:id="rId24"/>
      <p:italic r:id="rId25"/>
      <p:boldItalic r:id="rId26"/>
    </p:embeddedFont>
    <p:embeddedFont>
      <p:font typeface="Tahom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rimo-bold.fntdata"/><Relationship Id="rId23" Type="http://schemas.openxmlformats.org/officeDocument/2006/relationships/font" Target="fonts/Arim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mo-boldItalic.fntdata"/><Relationship Id="rId25" Type="http://schemas.openxmlformats.org/officeDocument/2006/relationships/font" Target="fonts/Arimo-italic.fntdata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4434725" cy="355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799888" y="0"/>
            <a:ext cx="4434725" cy="355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197225" y="531813"/>
            <a:ext cx="3846513" cy="26638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1363518" y="3373628"/>
            <a:ext cx="7507579" cy="31934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har char="■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743917"/>
            <a:ext cx="4434725" cy="35538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799888" y="6743917"/>
            <a:ext cx="4434725" cy="355383"/>
          </a:xfrm>
          <a:prstGeom prst="rect">
            <a:avLst/>
          </a:prstGeom>
          <a:noFill/>
          <a:ln>
            <a:noFill/>
          </a:ln>
        </p:spPr>
        <p:txBody>
          <a:bodyPr anchorCtr="0" anchor="b" bIns="47650" lIns="95300" rIns="95300" wrap="square" tIns="47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1363518" y="3373628"/>
            <a:ext cx="7507579" cy="319343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3197225" y="531813"/>
            <a:ext cx="3846513" cy="26638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50800" marR="5080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git -c http.sslVerify=false clone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1363518" y="3373628"/>
            <a:ext cx="7507579" cy="319343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3197225" y="531813"/>
            <a:ext cx="3846513" cy="26638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23982" y="1644328"/>
            <a:ext cx="59387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VRE for regional Interdisciplinary communities in Southeast Europe and the Eastern Mediterranean </a:t>
            </a:r>
          </a:p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373063" y="3090167"/>
            <a:ext cx="6059487" cy="862012"/>
          </a:xfrm>
          <a:prstGeom prst="rect">
            <a:avLst/>
          </a:prstGeom>
          <a:noFill/>
          <a:ln cap="flat" cmpd="sng" w="9525">
            <a:solidFill>
              <a:srgbClr val="CF490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367176" y="4870305"/>
            <a:ext cx="6076950" cy="1042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0" y="6578600"/>
            <a:ext cx="9906000" cy="293688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0" y="0"/>
            <a:ext cx="8799617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 rot="5400000">
            <a:off x="2490788" y="-646112"/>
            <a:ext cx="4921250" cy="9518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99617" y="0"/>
            <a:ext cx="1104254" cy="1139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 rot="5400000">
            <a:off x="5207000" y="2070100"/>
            <a:ext cx="6578601" cy="2428875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73050" y="-282575"/>
            <a:ext cx="6578601" cy="71342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" y="0"/>
            <a:ext cx="8803486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92088" y="1652588"/>
            <a:ext cx="9518650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25" name="Shape 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3486" y="0"/>
            <a:ext cx="1088541" cy="112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0" y="0"/>
            <a:ext cx="8815361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2088" y="1652588"/>
            <a:ext cx="4683125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5425" lvl="0" marL="3587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3675" lvl="1" marL="7778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9225" lvl="2" marL="11969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413" lvl="3" marL="1674813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6525" lvl="4" marL="2155825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6525" lvl="5" marL="26130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6525" lvl="6" marL="30702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6525" lvl="7" marL="35274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6525" lvl="8" marL="39846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7613" y="1652588"/>
            <a:ext cx="4683125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5425" lvl="0" marL="3587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3675" lvl="1" marL="7778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9225" lvl="2" marL="11969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413" lvl="3" marL="1674813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6525" lvl="4" marL="2155825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6525" lvl="5" marL="26130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6525" lvl="6" marL="30702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6525" lvl="7" marL="35274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6525" lvl="8" marL="39846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5361" y="0"/>
            <a:ext cx="1088541" cy="112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49225" lvl="4" marL="2155825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49225" lvl="5" marL="26130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9225" lvl="6" marL="30702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225" lvl="7" marL="35274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49225" lvl="8" marL="39846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49225" lvl="4" marL="2155825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49225" lvl="5" marL="26130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9225" lvl="6" marL="30702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225" lvl="7" marL="35274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49225" lvl="8" marL="39846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0" y="0"/>
            <a:ext cx="8815361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5361" y="0"/>
            <a:ext cx="1088541" cy="112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6375" lvl="0" marL="358775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32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174625" lvl="1" marL="777875" marR="0" rtl="0" algn="l"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30175" lvl="2" marL="11969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12713" lvl="3" marL="1674813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23825" lvl="4" marL="2155825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23825" lvl="5" marL="26130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825" lvl="6" marL="30702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3825" lvl="7" marL="35274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3825" lvl="8" marL="39846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/>
          <p:nvPr>
            <p:ph idx="2" type="pic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92088" y="1652588"/>
            <a:ext cx="9518650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1114301"/>
            <a:ext cx="9906000" cy="4948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ode.vi-seem.eu/petarj/hadoop-archetyp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ode.vi-seem.eu/petarj/hadoop-training.gi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ode.vi-seem.eu/petarj/hadoop-training.gi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esearch.google.com/archive/mapreduce.html" TargetMode="External"/><Relationship Id="rId4" Type="http://schemas.openxmlformats.org/officeDocument/2006/relationships/hyperlink" Target="https://research.google.com/archive/gfs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adoop.apache.org/docs/r2.4.1/hadoop-project-dist/hadoop-common/FileSystemShell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373063" y="3090167"/>
            <a:ext cx="6059487" cy="862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/>
              <a:t>VI-SEEM data analysis service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94802" y="4870305"/>
            <a:ext cx="6471368" cy="1042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lang="en-US" sz="2000"/>
              <a:t>Petar Jovanovic</a:t>
            </a: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Institute of Physics Belgrade</a:t>
            </a:r>
          </a:p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0" y="6578600"/>
            <a:ext cx="9906000" cy="293688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VI-SEEM project initiative is co-funded by the European Commission under the H2020 Research Infrastructures contract no. </a:t>
            </a: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675121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isnogood\WP\Texnika\PROJECTS\SEE-INFRA\VI-SEEM\WP2-Communication-Marketing-Innovation\VI-SEEM-logo\logo_VISEEM_FINAL_WEB.jpg"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31" y="1235376"/>
            <a:ext cx="2655002" cy="273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Word count example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Mapper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split input lines into words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add 1 as initial count of each word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Reducer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for each word (key), sum its counts (value)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Combiner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same as reducer, but runs locally on mapper outputs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commutative and associative operation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useful when it can reduce the mapper output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Maven project archetype in VI-SEEM code repository: 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https://code.vi-seem.eu/petarj/hadoop-archetype</a:t>
            </a:r>
            <a:r>
              <a:rPr lang="en-US"/>
              <a:t> </a:t>
            </a:r>
          </a:p>
          <a:p>
            <a:pPr indent="-358775" lvl="0" marL="358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Hadoop streaming (1)</a:t>
            </a:r>
          </a:p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sp>
        <p:nvSpPr>
          <p:cNvPr id="146" name="Shape 146"/>
          <p:cNvSpPr txBox="1"/>
          <p:nvPr/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58775" lvl="0" marL="358775" rtl="0">
              <a:lnSpc>
                <a:spcPct val="90000"/>
              </a:lnSpc>
              <a:spcBef>
                <a:spcPts val="0"/>
              </a:spcBef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MapReduce in Unix commands:</a:t>
            </a:r>
            <a:b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$ cat input.dat | mapper | sort | reducer &gt; output.dat</a:t>
            </a:r>
          </a:p>
          <a:p>
            <a:pPr indent="-358775" lvl="0" marL="358775" rtl="0">
              <a:lnSpc>
                <a:spcPct val="90000"/>
              </a:lnSpc>
              <a:spcBef>
                <a:spcPts val="480"/>
              </a:spcBef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Hadoop streaming pipes input through standard input to the mapper, whose output is sorted and then piped to reducer.</a:t>
            </a:r>
          </a:p>
          <a:p>
            <a:pPr indent="-358775" lvl="0" marL="358775" rtl="0">
              <a:lnSpc>
                <a:spcPct val="90000"/>
              </a:lnSpc>
              <a:spcBef>
                <a:spcPts val="480"/>
              </a:spcBef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Inputs are processed line by line, and each line is a string</a:t>
            </a:r>
          </a:p>
          <a:p>
            <a:pPr indent="-307975" lvl="1" marL="777875" rtl="0">
              <a:lnSpc>
                <a:spcPct val="90000"/>
              </a:lnSpc>
              <a:spcBef>
                <a:spcPts val="480"/>
              </a:spcBef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mapper and the reducer are responsible for parsing the input lines</a:t>
            </a:r>
          </a:p>
          <a:p>
            <a:pPr indent="-307975" lvl="1" marL="777875" rtl="0">
              <a:lnSpc>
                <a:spcPct val="90000"/>
              </a:lnSpc>
              <a:spcBef>
                <a:spcPts val="480"/>
              </a:spcBef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slight difference to the Java api where reducer gets a list of values associated with a key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Hadoop streaming (2)</a:t>
            </a:r>
          </a:p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sp>
        <p:nvSpPr>
          <p:cNvPr id="153" name="Shape 153"/>
          <p:cNvSpPr txBox="1"/>
          <p:nvPr/>
        </p:nvSpPr>
        <p:spPr>
          <a:xfrm>
            <a:off x="193638" y="1643113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58775" lvl="0" marL="358775" rtl="0">
              <a:lnSpc>
                <a:spcPct val="90000"/>
              </a:lnSpc>
              <a:spcBef>
                <a:spcPts val="480"/>
              </a:spcBef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Command to execute:</a:t>
            </a:r>
            <a:b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$ hadoop jar $HADOOP_HOME/share/hadoop/tools/lib/hadoop-streaming-2.7.2.jar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-files mapper_executable,reducer_executable[,combiner_executable]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-mapper mapper_executable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[-combiner combiner_executable]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-reducer reducer_executable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-input input_data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-output output_data</a:t>
            </a:r>
          </a:p>
          <a:p>
            <a:pPr indent="-358775" lvl="0" marL="358775" rtl="0">
              <a:lnSpc>
                <a:spcPct val="90000"/>
              </a:lnSpc>
              <a:spcBef>
                <a:spcPts val="480"/>
              </a:spcBef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Combiner is optional</a:t>
            </a:r>
          </a:p>
          <a:p>
            <a:pPr indent="-358775" lvl="0" marL="358775" rtl="0">
              <a:lnSpc>
                <a:spcPct val="90000"/>
              </a:lnSpc>
              <a:spcBef>
                <a:spcPts val="480"/>
              </a:spcBef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To specify more than one reducer add parameter:</a:t>
            </a:r>
            <a:b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-D mapreduce.job.reduces=42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Word count with straming</a:t>
            </a:r>
          </a:p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sp>
        <p:nvSpPr>
          <p:cNvPr id="160" name="Shape 160"/>
          <p:cNvSpPr txBox="1"/>
          <p:nvPr/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81000" lvl="0" marL="457200" rtl="0">
              <a:lnSpc>
                <a:spcPct val="90000"/>
              </a:lnSpc>
              <a:spcBef>
                <a:spcPts val="480"/>
              </a:spcBef>
              <a:buClr>
                <a:srgbClr val="4472C4"/>
              </a:buClr>
              <a:buSzPct val="100000"/>
              <a:buFont typeface="Calibri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Getting the code</a:t>
            </a:r>
          </a:p>
          <a:p>
            <a:pPr indent="0" lvl="0" marL="45720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$ git clone </a:t>
            </a:r>
            <a:r>
              <a:rPr lang="en-US" u="sng">
                <a:solidFill>
                  <a:srgbClr val="0563C1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https://code.vi-seem.eu/petarj/hadoop-training.git</a:t>
            </a: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indent="0" lvl="0" marL="45720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90000"/>
              </a:lnSpc>
              <a:spcBef>
                <a:spcPts val="480"/>
              </a:spcBef>
              <a:buClr>
                <a:srgbClr val="2164A8"/>
              </a:buClr>
              <a:buSzPct val="100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Executing</a:t>
            </a:r>
            <a:b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$ cd hadoop-training/wordcount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$ hadoop jar $HADOOP_HOME/share/hadoop/tools/lib/hadoop-streaming-2.7.2.jar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-files=mapper.py,reducer.py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-mapper mapper.py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-combiner reducer.py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-reducer reducer.py \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-input /user/petarj/train_v2.txt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		-output wcout</a:t>
            </a:r>
            <a:br>
              <a:rPr lang="en-US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Twitter user ranking (1)</a:t>
            </a:r>
          </a:p>
        </p:txBody>
      </p:sp>
      <p:sp>
        <p:nvSpPr>
          <p:cNvPr id="166" name="Shape 166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sp>
        <p:nvSpPr>
          <p:cNvPr id="167" name="Shape 167"/>
          <p:cNvSpPr txBox="1"/>
          <p:nvPr/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44475" lvl="0" marL="358775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Goal: find influential Twitter users</a:t>
            </a:r>
          </a:p>
          <a:p>
            <a:pPr indent="-342900" lvl="0" marL="457200" rtl="0">
              <a:lnSpc>
                <a:spcPct val="90000"/>
              </a:lnSpc>
              <a:spcBef>
                <a:spcPts val="48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Simple PageRank algorithm:</a:t>
            </a:r>
          </a:p>
          <a:p>
            <a:pPr indent="0" lvl="0" marL="45720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PR(u) - page rank of u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L(v) - number of out edges of v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Bu - set of nodes adjacent to u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u &amp; v - any two distinct nodes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 our case: </a:t>
            </a: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L(v)</a:t>
            </a: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is the number of people </a:t>
            </a: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is following, </a:t>
            </a: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are all the people </a:t>
            </a: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is following.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875" y="1405000"/>
            <a:ext cx="5238125" cy="37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Twitter user ranking (2)</a:t>
            </a:r>
          </a:p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sp>
        <p:nvSpPr>
          <p:cNvPr id="175" name="Shape 175"/>
          <p:cNvSpPr txBox="1"/>
          <p:nvPr/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90000"/>
              </a:lnSpc>
              <a:spcBef>
                <a:spcPts val="48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Input data:</a:t>
            </a:r>
          </a:p>
          <a:p>
            <a:pPr indent="-323850" lvl="1" marL="914400" rtl="0">
              <a:spcBef>
                <a:spcPts val="40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Text file: </a:t>
            </a:r>
            <a:r>
              <a:rPr i="1" lang="en-US" sz="2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/user/petarj/twitter_rv.net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(26 GB)</a:t>
            </a:r>
          </a:p>
          <a:p>
            <a:pPr indent="-323850" lvl="1" marL="914400" rtl="0">
              <a:spcBef>
                <a:spcPts val="40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Each line contains 2 numbers separated by tabs</a:t>
            </a:r>
          </a:p>
          <a:p>
            <a:pPr indent="-323850" lvl="1" marL="914400" rtl="0">
              <a:spcBef>
                <a:spcPts val="40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First column is id of a user, second column is an id of his follower</a:t>
            </a:r>
          </a:p>
          <a:p>
            <a:pPr indent="-342900" lvl="0" marL="457200" rtl="0">
              <a:lnSpc>
                <a:spcPct val="90000"/>
              </a:lnSpc>
              <a:spcBef>
                <a:spcPts val="48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Two map-reduce steps needed to perform the analysis:</a:t>
            </a:r>
          </a:p>
          <a:p>
            <a:pPr indent="-323850" lvl="1" marL="914400" rtl="0">
              <a:spcBef>
                <a:spcPts val="40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Convert data from edge list to adjacency list and set initial PageRank</a:t>
            </a:r>
          </a:p>
          <a:p>
            <a:pPr indent="-323850" lvl="1" marL="914400" rtl="0">
              <a:spcBef>
                <a:spcPts val="40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Compute the PageRank approximation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90000"/>
              </a:lnSpc>
              <a:spcBef>
                <a:spcPts val="48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Running multiple reducers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Twitter user ranking (3)</a:t>
            </a:r>
          </a:p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263" y="1657350"/>
            <a:ext cx="785812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 rot="-5400000">
            <a:off x="350050" y="2118375"/>
            <a:ext cx="8748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STEP 1</a:t>
            </a:r>
          </a:p>
        </p:txBody>
      </p:sp>
      <p:sp>
        <p:nvSpPr>
          <p:cNvPr id="184" name="Shape 184"/>
          <p:cNvSpPr txBox="1"/>
          <p:nvPr/>
        </p:nvSpPr>
        <p:spPr>
          <a:xfrm rot="-5400000">
            <a:off x="336100" y="3968525"/>
            <a:ext cx="9027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STEP 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Twitter demo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4472C4"/>
              </a:buClr>
              <a:buSzPct val="100000"/>
              <a:buFont typeface="Calibri"/>
            </a:pPr>
            <a:r>
              <a:rPr lang="en-US"/>
              <a:t>Getting the code</a:t>
            </a:r>
          </a:p>
          <a:p>
            <a:pPr indent="-69850" lvl="0" marL="45720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git clone </a:t>
            </a:r>
            <a:r>
              <a:rPr lang="en-US" sz="1400" u="sng">
                <a:solidFill>
                  <a:srgbClr val="0563C1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https://code.vi-seem.eu/petarj/hadoop-training.git</a:t>
            </a: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indent="-69850" lvl="0" marL="457200" rt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t/>
            </a:r>
            <a:endParaRPr sz="2000"/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Executing</a:t>
            </a:r>
            <a:br>
              <a:rPr lang="en-US"/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cd hadoop-training/twitterrank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hadoop jar $HADOOP_HOME/share/hadoop/tools/lib/hadoop-streaming-2.7.2.jar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-D mapreduce.job.reduces=20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-files=mapper1.py,reducer1.py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-mapper mapper1.py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-reducer reducer1.py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-input /user/petarj/twitter_rv.net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-output twrank_step1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hadoop jar $HADOOP_HOME/share/hadoop/tools/lib/hadoop-streaming-2.7.2.jar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-D mapreduce.job.reduces=6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-files=mapper2.py,reducer2.py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-mapper mapper2.py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-reducer reducer2.py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-input twrank_step1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-output twrank_step2</a:t>
            </a:r>
          </a:p>
          <a:p>
            <a:pPr indent="-358775" lvl="0" marL="358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Questions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58775" lvl="0" marL="35877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None/>
            </a:pPr>
            <a:r>
              <a:t/>
            </a:r>
            <a:endParaRPr/>
          </a:p>
          <a:p>
            <a:pPr indent="-358775" lvl="0" marL="35877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None/>
            </a:pPr>
            <a:r>
              <a:t/>
            </a:r>
            <a:endParaRPr/>
          </a:p>
          <a:p>
            <a:pPr indent="-358775" lvl="0" marL="35877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None/>
            </a:pPr>
            <a:r>
              <a:rPr lang="en-US"/>
              <a:t>Thank you for your attention.</a:t>
            </a:r>
          </a:p>
        </p:txBody>
      </p:sp>
      <p:sp>
        <p:nvSpPr>
          <p:cNvPr id="198" name="Shape 198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" y="0"/>
            <a:ext cx="8803486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Agenda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92088" y="1652588"/>
            <a:ext cx="9518650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Apache Hadoop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Hadoop basic component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HDFS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MapReduce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Word count example with mvn archetype from VI-SEEM code repo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Hadoop streaming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More examples</a:t>
            </a:r>
          </a:p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Apache Hadoop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Open-source programming framework that supports processing and storing large data sets in a distributed computing environment.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Based on Google’s MapReduce and Google File System papers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https://research.google.com/archive/mapreduce.html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https://research.google.com/archive/gfs.html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Evolved from an effort to build an open source search engine (Nutch)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Hadoop ecosystem</a:t>
            </a:r>
          </a:p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Hadoop: basic components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58775" lvl="0" marL="358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None/>
            </a:pPr>
            <a:r>
              <a:rPr lang="en-US"/>
              <a:t>HDFS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 distributed file system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Cuts files into chunks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Stores chunks across multiple machines with multiple copies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helps with fault tolerance and access speeds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MapReduce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 basic approach to programming data analysis workflows in Hadoop.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 batch system of execution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types of nodes: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Name node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Data node</a:t>
            </a:r>
          </a:p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HDFS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58775" lvl="0" marL="358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None/>
            </a:pPr>
            <a:r>
              <a:rPr lang="en-US"/>
              <a:t>HDFS file system commands </a:t>
            </a:r>
            <a:r>
              <a:rPr lang="en-US" sz="1400"/>
              <a:t>(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https://hadoop.apache.org/docs/r2.4.1/hadoop-project-dist/hadoop-common/FileSystemShell.html</a:t>
            </a:r>
            <a:r>
              <a:rPr lang="en-US" sz="1400"/>
              <a:t>)</a:t>
            </a:r>
            <a:r>
              <a:rPr lang="en-US"/>
              <a:t> 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list files in the current directory:</a:t>
            </a:r>
            <a:br>
              <a:rPr lang="en-US"/>
            </a:b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hdfs dfs -ls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 a file into HDFS:</a:t>
            </a:r>
            <a:br>
              <a:rPr lang="en-US"/>
            </a:b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hdfs dfs -put data_file.dat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get a file from HDFS:</a:t>
            </a:r>
            <a:br>
              <a:rPr lang="en-US"/>
            </a:b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hdfs dfs -get data_file.dat</a:t>
            </a:r>
          </a:p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MapReduce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Works on data as key-value pairs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2 step approach: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Map is a function applied to every record in a dataset, which translates it into a key-value pair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Reduce is a function that combines key-value pairs in some meaningful way and calculates results on them (e.g.  word frequencies in a language corpus)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Between map and reduce step, key-value pairs are sorted by key.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MapReduce in Unix commands:</a:t>
            </a:r>
            <a:br>
              <a:rPr lang="en-US"/>
            </a:b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$ cat input.dat | mapper | sort | reducer &gt; output.dat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MapReduce - basic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58775" lvl="0" marL="358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3283"/>
            <a:ext cx="9906000" cy="510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MapReduce - with combiner</a:t>
            </a:r>
          </a:p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7716"/>
            <a:ext cx="9906000" cy="503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MapReduce - multiple reducers</a:t>
            </a:r>
          </a:p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3283"/>
            <a:ext cx="9906000" cy="510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EGRID-ppt-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