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86" r:id="rId2"/>
    <p:sldId id="289" r:id="rId3"/>
    <p:sldId id="290" r:id="rId4"/>
    <p:sldId id="291" r:id="rId5"/>
    <p:sldId id="292" r:id="rId6"/>
    <p:sldId id="293" r:id="rId7"/>
    <p:sldId id="294" r:id="rId8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 autoAdjust="0"/>
    <p:restoredTop sz="94407" autoAdjust="0"/>
  </p:normalViewPr>
  <p:slideViewPr>
    <p:cSldViewPr snapToGrid="0">
      <p:cViewPr>
        <p:scale>
          <a:sx n="119" d="100"/>
          <a:sy n="119" d="100"/>
        </p:scale>
        <p:origin x="1976" y="2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r>
              <a:rPr lang="en-US" dirty="0" smtClean="0"/>
              <a:t>VI-SEEM PSC02 Meeting – Virtual meeting, 20 April 2016					</a:t>
            </a:r>
            <a:fld id="{70F2B333-24EA-4DE2-9D5F-F92EB53737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VI-SEEM PSC02 Meeting – Virtual meeting, 20 April 2016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dirty="0"/>
              <a:t>VI-SEEM biobank implementation</a:t>
            </a:r>
            <a:endParaRPr lang="en-US" sz="360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042988"/>
          </a:xfrm>
        </p:spPr>
        <p:txBody>
          <a:bodyPr/>
          <a:lstStyle/>
          <a:p>
            <a:pPr eaLnBrk="1" hangingPunct="1"/>
            <a:r>
              <a:rPr lang="en-US" sz="2000" b="0" dirty="0" smtClean="0"/>
              <a:t>Dusan Vudragovic</a:t>
            </a:r>
          </a:p>
          <a:p>
            <a:pPr eaLnBrk="1" hangingPunct="1"/>
            <a:r>
              <a:rPr lang="en-US" sz="2000" b="0" dirty="0" smtClean="0"/>
              <a:t>Institute of Physics Belgrade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overview of the </a:t>
            </a:r>
            <a:r>
              <a:rPr lang="en-US" dirty="0" err="1" smtClean="0"/>
              <a:t>REDCap</a:t>
            </a:r>
            <a:endParaRPr lang="en-US" dirty="0" smtClean="0"/>
          </a:p>
          <a:p>
            <a:r>
              <a:rPr lang="en-US" dirty="0" err="1"/>
              <a:t>REDCap</a:t>
            </a:r>
            <a:r>
              <a:rPr lang="en-US" dirty="0"/>
              <a:t> project </a:t>
            </a:r>
            <a:r>
              <a:rPr lang="en-US" dirty="0" smtClean="0"/>
              <a:t>development</a:t>
            </a:r>
          </a:p>
          <a:p>
            <a:r>
              <a:rPr lang="en-US" dirty="0" err="1"/>
              <a:t>REDCap</a:t>
            </a:r>
            <a:r>
              <a:rPr lang="en-US" dirty="0"/>
              <a:t> built-in </a:t>
            </a:r>
            <a:r>
              <a:rPr lang="en-US" dirty="0" smtClean="0"/>
              <a:t>tools</a:t>
            </a:r>
          </a:p>
          <a:p>
            <a:r>
              <a:rPr lang="en-US" dirty="0" err="1"/>
              <a:t>REDCap</a:t>
            </a:r>
            <a:r>
              <a:rPr lang="en-US" dirty="0"/>
              <a:t> instances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72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overview of the </a:t>
            </a:r>
            <a:r>
              <a:rPr lang="en-US" dirty="0" err="1" smtClean="0"/>
              <a:t>REDCap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is a tool for building online surveys and databases</a:t>
            </a:r>
          </a:p>
          <a:p>
            <a:r>
              <a:rPr lang="en-US" dirty="0" smtClean="0"/>
              <a:t>Projects are webpages (data collection instruments), used for data entry</a:t>
            </a:r>
          </a:p>
          <a:p>
            <a:r>
              <a:rPr lang="en-US" dirty="0" smtClean="0"/>
              <a:t>Designed to be neutral, can capture almost any type of data, for any purpose</a:t>
            </a:r>
          </a:p>
          <a:p>
            <a:r>
              <a:rPr lang="en-US" dirty="0" smtClean="0"/>
              <a:t>Entering data while logged, using </a:t>
            </a:r>
            <a:r>
              <a:rPr lang="en-US" dirty="0" err="1" smtClean="0"/>
              <a:t>REDCap</a:t>
            </a:r>
            <a:r>
              <a:rPr lang="en-US" dirty="0" smtClean="0"/>
              <a:t> as a database</a:t>
            </a:r>
          </a:p>
          <a:p>
            <a:r>
              <a:rPr lang="en-US" dirty="0" smtClean="0"/>
              <a:t>Entering data without logging in, using </a:t>
            </a:r>
            <a:r>
              <a:rPr lang="en-US" dirty="0" err="1" smtClean="0"/>
              <a:t>REDCap</a:t>
            </a:r>
            <a:r>
              <a:rPr lang="en-US" dirty="0" smtClean="0"/>
              <a:t> as a survey</a:t>
            </a:r>
          </a:p>
          <a:p>
            <a:r>
              <a:rPr lang="en-US" dirty="0" smtClean="0"/>
              <a:t>Data entry process is intuitive, instructional text and prompts provide guidance at every step</a:t>
            </a:r>
          </a:p>
          <a:p>
            <a:r>
              <a:rPr lang="en-US" dirty="0" smtClean="0"/>
              <a:t>Most frequently used for clinical and research purposes, but it is designed to support any type of work</a:t>
            </a:r>
          </a:p>
          <a:p>
            <a:r>
              <a:rPr lang="en-US" dirty="0" err="1" smtClean="0"/>
              <a:t>REDCap</a:t>
            </a:r>
            <a:r>
              <a:rPr lang="en-US" dirty="0" smtClean="0"/>
              <a:t> mobile phone version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9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project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Customizing the questions is part of project development</a:t>
            </a:r>
          </a:p>
          <a:p>
            <a:r>
              <a:rPr lang="en-US" dirty="0" smtClean="0"/>
              <a:t>Development </a:t>
            </a:r>
            <a:r>
              <a:rPr lang="en-US" dirty="0"/>
              <a:t>process can involve advanced features to improve your data collection </a:t>
            </a:r>
            <a:r>
              <a:rPr lang="en-US" dirty="0" smtClean="0"/>
              <a:t>strategy: </a:t>
            </a:r>
            <a:r>
              <a:rPr lang="en-US" dirty="0"/>
              <a:t>data validation, branching logic, calculated fields, matrix ranking, </a:t>
            </a:r>
            <a:r>
              <a:rPr lang="en-US" dirty="0" smtClean="0"/>
              <a:t>slider scales</a:t>
            </a:r>
          </a:p>
          <a:p>
            <a:r>
              <a:rPr lang="en-US" dirty="0"/>
              <a:t>Instruments can be built online in real-time through the Online Designer or built offline through a </a:t>
            </a:r>
            <a:r>
              <a:rPr lang="en-US" dirty="0" smtClean="0"/>
              <a:t>spreadsheet</a:t>
            </a:r>
          </a:p>
          <a:p>
            <a:r>
              <a:rPr lang="en-US" dirty="0" smtClean="0"/>
              <a:t>Project can use only one data collection instrument or multiple instruments (control access)</a:t>
            </a:r>
          </a:p>
          <a:p>
            <a:r>
              <a:rPr lang="en-US" dirty="0" smtClean="0"/>
              <a:t>These instruments are where project data can be added, modified or deleted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747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built-in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data management tools, here few the most important</a:t>
            </a:r>
          </a:p>
          <a:p>
            <a:r>
              <a:rPr lang="en-US" dirty="0" smtClean="0"/>
              <a:t>User rights </a:t>
            </a:r>
            <a:r>
              <a:rPr lang="mr-IN" dirty="0" smtClean="0"/>
              <a:t>–</a:t>
            </a:r>
            <a:r>
              <a:rPr lang="en-US" dirty="0" smtClean="0"/>
              <a:t> users of the project</a:t>
            </a:r>
          </a:p>
          <a:p>
            <a:pPr lvl="1"/>
            <a:r>
              <a:rPr lang="en-US" dirty="0" smtClean="0"/>
              <a:t>Access level for data collection instruments and applications can be set</a:t>
            </a:r>
          </a:p>
          <a:p>
            <a:r>
              <a:rPr lang="en-US" dirty="0" smtClean="0"/>
              <a:t>Report builder </a:t>
            </a:r>
            <a:r>
              <a:rPr lang="mr-IN" dirty="0" smtClean="0"/>
              <a:t>–</a:t>
            </a:r>
            <a:r>
              <a:rPr lang="en-US" dirty="0" smtClean="0"/>
              <a:t> the search engine of a </a:t>
            </a:r>
            <a:r>
              <a:rPr lang="en-US" dirty="0" err="1" smtClean="0"/>
              <a:t>REDCap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View multiple records worth of data without exporting it</a:t>
            </a:r>
          </a:p>
          <a:p>
            <a:r>
              <a:rPr lang="en-US" dirty="0" smtClean="0"/>
              <a:t>Data export tool </a:t>
            </a:r>
            <a:r>
              <a:rPr lang="mr-IN" dirty="0" smtClean="0"/>
              <a:t>–</a:t>
            </a:r>
            <a:r>
              <a:rPr lang="en-US" dirty="0" smtClean="0"/>
              <a:t> snapshot of current dataset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aved as a file that can be download and used externally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everal common statistical packages formats are supported</a:t>
            </a:r>
          </a:p>
          <a:p>
            <a:r>
              <a:rPr lang="en-US" dirty="0" smtClean="0"/>
              <a:t>Data import tool </a:t>
            </a:r>
            <a:r>
              <a:rPr lang="mr-IN" dirty="0" smtClean="0"/>
              <a:t>–</a:t>
            </a:r>
            <a:r>
              <a:rPr lang="en-US" dirty="0" smtClean="0"/>
              <a:t> import data for multiple fields over multiple records</a:t>
            </a:r>
          </a:p>
          <a:p>
            <a:pPr lvl="1"/>
            <a:r>
              <a:rPr lang="en-US" dirty="0" smtClean="0"/>
              <a:t>Existing data in a spreadsheet or other database can be transferred into </a:t>
            </a:r>
            <a:r>
              <a:rPr lang="en-US" dirty="0" err="1" smtClean="0"/>
              <a:t>REDCap</a:t>
            </a:r>
            <a:endParaRPr lang="en-US" dirty="0" smtClean="0"/>
          </a:p>
          <a:p>
            <a:pPr lvl="1"/>
            <a:r>
              <a:rPr lang="en-US" dirty="0" smtClean="0"/>
              <a:t>Can be used to modify existing data or add entirely new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13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instances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b="1"/>
          <a:stretch/>
        </p:blipFill>
        <p:spPr>
          <a:xfrm>
            <a:off x="0" y="1249150"/>
            <a:ext cx="9906000" cy="5264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52" y="1358155"/>
            <a:ext cx="3451410" cy="21185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4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DEMO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4155311"/>
      </p:ext>
    </p:extLst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385</Words>
  <Application>Microsoft Macintosh PowerPoint</Application>
  <PresentationFormat>A4 Paper (210x297 mm)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Calibri</vt:lpstr>
      <vt:lpstr>Mangal</vt:lpstr>
      <vt:lpstr>Tahoma</vt:lpstr>
      <vt:lpstr>Times New Roman</vt:lpstr>
      <vt:lpstr>Verdana</vt:lpstr>
      <vt:lpstr>Wingdings</vt:lpstr>
      <vt:lpstr>Arial</vt:lpstr>
      <vt:lpstr>SEEGRID-ppt-template</vt:lpstr>
      <vt:lpstr>VI-SEEM biobank implementation</vt:lpstr>
      <vt:lpstr>Overview</vt:lpstr>
      <vt:lpstr>Brief overview of the REDCap</vt:lpstr>
      <vt:lpstr>REDCap project development</vt:lpstr>
      <vt:lpstr>REDCap built-in tools</vt:lpstr>
      <vt:lpstr>REDCap instances</vt:lpstr>
      <vt:lpstr>PowerPoint Presentation</vt:lpstr>
    </vt:vector>
  </TitlesOfParts>
  <Company>edet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Dusan Vudragovic</cp:lastModifiedBy>
  <cp:revision>542</cp:revision>
  <cp:lastPrinted>2016-01-29T13:21:48Z</cp:lastPrinted>
  <dcterms:created xsi:type="dcterms:W3CDTF">2004-04-29T08:03:52Z</dcterms:created>
  <dcterms:modified xsi:type="dcterms:W3CDTF">2017-10-11T20:37:08Z</dcterms:modified>
</cp:coreProperties>
</file>