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4" r:id="rId1"/>
  </p:sldMasterIdLst>
  <p:notesMasterIdLst>
    <p:notesMasterId r:id="rId20"/>
  </p:notesMasterIdLst>
  <p:handoutMasterIdLst>
    <p:handoutMasterId r:id="rId21"/>
  </p:handoutMasterIdLst>
  <p:sldIdLst>
    <p:sldId id="286" r:id="rId2"/>
    <p:sldId id="288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</p:sldIdLst>
  <p:sldSz cx="9906000" cy="6858000" type="A4"/>
  <p:notesSz cx="10234613" cy="7099300"/>
  <p:defaultTextStyle>
    <a:defPPr>
      <a:defRPr lang="en-US"/>
    </a:defPPr>
    <a:lvl1pPr algn="r" rtl="0" fontAlgn="base">
      <a:spcBef>
        <a:spcPct val="20000"/>
      </a:spcBef>
      <a:spcAft>
        <a:spcPct val="0"/>
      </a:spcAft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1pPr>
    <a:lvl2pPr marL="457200" algn="r" rtl="0" fontAlgn="base">
      <a:spcBef>
        <a:spcPct val="20000"/>
      </a:spcBef>
      <a:spcAft>
        <a:spcPct val="0"/>
      </a:spcAft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2pPr>
    <a:lvl3pPr marL="914400" algn="r" rtl="0" fontAlgn="base">
      <a:spcBef>
        <a:spcPct val="20000"/>
      </a:spcBef>
      <a:spcAft>
        <a:spcPct val="0"/>
      </a:spcAft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3pPr>
    <a:lvl4pPr marL="1371600" algn="r" rtl="0" fontAlgn="base">
      <a:spcBef>
        <a:spcPct val="20000"/>
      </a:spcBef>
      <a:spcAft>
        <a:spcPct val="0"/>
      </a:spcAft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4pPr>
    <a:lvl5pPr marL="1828800" algn="r" rtl="0" fontAlgn="base">
      <a:spcBef>
        <a:spcPct val="20000"/>
      </a:spcBef>
      <a:spcAft>
        <a:spcPct val="0"/>
      </a:spcAft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27">
          <p15:clr>
            <a:srgbClr val="A4A3A4"/>
          </p15:clr>
        </p15:guide>
        <p15:guide id="2" pos="3107">
          <p15:clr>
            <a:srgbClr val="A4A3A4"/>
          </p15:clr>
        </p15:guide>
        <p15:guide id="3" orient="horz" pos="2235">
          <p15:clr>
            <a:srgbClr val="A4A3A4"/>
          </p15:clr>
        </p15:guide>
        <p15:guide id="4" pos="322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4901"/>
    <a:srgbClr val="1078AC"/>
    <a:srgbClr val="0B7BCF"/>
    <a:srgbClr val="0879BE"/>
    <a:srgbClr val="EDCFCB"/>
    <a:srgbClr val="E85E15"/>
    <a:srgbClr val="F6E9E7"/>
    <a:srgbClr val="F8C092"/>
    <a:srgbClr val="919789"/>
    <a:srgbClr val="8D998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7088" autoAdjust="0"/>
    <p:restoredTop sz="94348" autoAdjust="0"/>
  </p:normalViewPr>
  <p:slideViewPr>
    <p:cSldViewPr snapToGrid="0">
      <p:cViewPr varScale="1">
        <p:scale>
          <a:sx n="65" d="100"/>
          <a:sy n="65" d="100"/>
        </p:scale>
        <p:origin x="-120" y="-87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1098" y="-78"/>
      </p:cViewPr>
      <p:guideLst>
        <p:guide orient="horz" pos="2127"/>
        <p:guide orient="horz" pos="2235"/>
        <p:guide pos="3107"/>
        <p:guide pos="322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4725" cy="35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3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6595" y="0"/>
            <a:ext cx="4436371" cy="35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3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2250"/>
            <a:ext cx="4434725" cy="355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3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6595" y="6742250"/>
            <a:ext cx="4436371" cy="355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3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DC3300D-5115-4BAB-93FC-246CDC56F3C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104723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4725" cy="35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3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9888" y="0"/>
            <a:ext cx="4434725" cy="35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97225" y="531813"/>
            <a:ext cx="3846513" cy="2663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63518" y="3373628"/>
            <a:ext cx="7507579" cy="3193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3917"/>
            <a:ext cx="4434725" cy="35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3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9888" y="6743917"/>
            <a:ext cx="4434725" cy="35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67882BFB-C195-4ABC-8201-A723AE96FA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333332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-1"/>
            <a:ext cx="9906000" cy="1116282"/>
          </a:xfrm>
          <a:prstGeom prst="rect">
            <a:avLst/>
          </a:prstGeom>
          <a:solidFill>
            <a:srgbClr val="FA7F34"/>
          </a:solidFill>
          <a:ln w="9525">
            <a:noFill/>
            <a:miter lim="800000"/>
            <a:headEnd/>
            <a:tailEnd/>
          </a:ln>
          <a:effectLst/>
        </p:spPr>
        <p:txBody>
          <a:bodyPr lIns="95785" tIns="47892" rIns="95785" bIns="47892"/>
          <a:lstStyle/>
          <a:p>
            <a:pPr algn="ctr" defTabSz="958850" eaLnBrk="0" hangingPunct="0">
              <a:spcBef>
                <a:spcPct val="0"/>
              </a:spcBef>
              <a:defRPr/>
            </a:pPr>
            <a:endParaRPr lang="el-GR" sz="1300" b="0" dirty="0">
              <a:solidFill>
                <a:schemeClr val="tx1"/>
              </a:solidFill>
            </a:endParaRPr>
          </a:p>
        </p:txBody>
      </p:sp>
      <p:sp>
        <p:nvSpPr>
          <p:cNvPr id="6" name="Rectangle 25"/>
          <p:cNvSpPr>
            <a:spLocks noChangeArrowheads="1"/>
          </p:cNvSpPr>
          <p:nvPr userDrawn="1"/>
        </p:nvSpPr>
        <p:spPr bwMode="auto">
          <a:xfrm>
            <a:off x="523982" y="1644328"/>
            <a:ext cx="5938732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kern="1200" dirty="0" smtClean="0">
                <a:solidFill>
                  <a:schemeClr val="accent5"/>
                </a:solidFill>
                <a:effectLst/>
                <a:latin typeface="Arial" charset="0"/>
                <a:ea typeface="+mn-ea"/>
                <a:cs typeface="Arial" charset="0"/>
              </a:rPr>
              <a:t>VRE for regional Interdisciplinary communities in Southeast Europe and the Eastern Mediterranean </a:t>
            </a:r>
            <a:endParaRPr lang="en-US" sz="2800" dirty="0">
              <a:solidFill>
                <a:schemeClr val="accent5"/>
              </a:solidFill>
            </a:endParaRPr>
          </a:p>
        </p:txBody>
      </p:sp>
      <p:sp>
        <p:nvSpPr>
          <p:cNvPr id="531476" name="Rectangle 20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73063" y="3090167"/>
            <a:ext cx="6059487" cy="862012"/>
          </a:xfrm>
          <a:noFill/>
          <a:ln>
            <a:solidFill>
              <a:srgbClr val="CF4901"/>
            </a:solidFill>
          </a:ln>
        </p:spPr>
        <p:txBody>
          <a:bodyPr lIns="91440" tIns="45720" rIns="91440" bIns="45720"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Presentation Title</a:t>
            </a:r>
            <a:endParaRPr lang="el-GR" dirty="0"/>
          </a:p>
        </p:txBody>
      </p:sp>
      <p:sp>
        <p:nvSpPr>
          <p:cNvPr id="531484" name="Rectangle 2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67176" y="4870305"/>
            <a:ext cx="6076950" cy="1042988"/>
          </a:xfrm>
        </p:spPr>
        <p:txBody>
          <a:bodyPr lIns="91440" tIns="45720" rIns="91440" bIns="45720"/>
          <a:lstStyle>
            <a:lvl1pPr marL="0" indent="0" algn="r">
              <a:buFont typeface="Wingdings" pitchFamily="2" charset="2"/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el-GR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78600"/>
            <a:ext cx="9906000" cy="293688"/>
          </a:xfrm>
          <a:solidFill>
            <a:srgbClr val="FA7F34"/>
          </a:solidFill>
        </p:spPr>
        <p:txBody>
          <a:bodyPr/>
          <a:lstStyle>
            <a:lvl1pPr>
              <a:defRPr sz="1200" smtClean="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dirty="0" smtClean="0"/>
              <a:t>The VI-SEEM project is funded by the European Commission under the Horizon 2020 Research Infrastructures contract no. 675121</a:t>
            </a:r>
            <a:endParaRPr lang="el-G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99617" cy="1125538"/>
          </a:xfrm>
        </p:spPr>
        <p:txBody>
          <a:bodyPr/>
          <a:lstStyle>
            <a:lvl1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+mn-lt"/>
              </a:rPr>
              <a:t>&lt;Event&gt; – &lt;Place&gt; &lt;Date (DD-Month-YYYY)&gt;</a:t>
            </a:r>
            <a:r>
              <a:rPr lang="en-US" dirty="0" smtClean="0"/>
              <a:t>					</a:t>
            </a:r>
            <a:fld id="{A76B4658-FCC5-4CDB-9784-5FF6DD787B1B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pic>
        <p:nvPicPr>
          <p:cNvPr id="6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617" y="0"/>
            <a:ext cx="1106384" cy="11417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81863" y="-4763"/>
            <a:ext cx="2428875" cy="6578601"/>
          </a:xfrm>
        </p:spPr>
        <p:txBody>
          <a:bodyPr vert="eaVert"/>
          <a:lstStyle>
            <a:lvl1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-4763" y="-4763"/>
            <a:ext cx="7134226" cy="6578601"/>
          </a:xfrm>
        </p:spPr>
        <p:txBody>
          <a:bodyPr vert="eaVert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+mn-lt"/>
              </a:rPr>
              <a:t>&lt;Event&gt; – &lt;Place&gt; &lt;Date (DD-Month-YYYY)&gt;</a:t>
            </a:r>
            <a:r>
              <a:rPr lang="en-US" dirty="0" smtClean="0"/>
              <a:t>					</a:t>
            </a:r>
            <a:fld id="{B930F3A1-B166-4D69-8477-CCAB873DA52D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8803486" cy="1125538"/>
          </a:xfrm>
          <a:solidFill>
            <a:srgbClr val="FA7F34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solidFill>
            <a:srgbClr val="FA7F34"/>
          </a:solidFill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sr-Latn-BA" smtClean="0">
                <a:latin typeface="+mn-lt"/>
              </a:rPr>
              <a:t>Vi-SEEM Dissemination Event </a:t>
            </a:r>
            <a:r>
              <a:rPr lang="en-US" smtClean="0">
                <a:latin typeface="+mn-lt"/>
              </a:rPr>
              <a:t>– </a:t>
            </a:r>
            <a:r>
              <a:rPr lang="sr-Latn-BA" smtClean="0">
                <a:latin typeface="+mn-lt"/>
              </a:rPr>
              <a:t>ETF Banjaluka</a:t>
            </a:r>
            <a:r>
              <a:rPr lang="en-US" smtClean="0">
                <a:latin typeface="+mn-lt"/>
              </a:rPr>
              <a:t> </a:t>
            </a:r>
            <a:r>
              <a:rPr lang="sr-Latn-BA" smtClean="0">
                <a:latin typeface="+mn-lt"/>
              </a:rPr>
              <a:t>8. novembar 2016. godine</a:t>
            </a:r>
            <a:r>
              <a:rPr lang="en-US" smtClean="0"/>
              <a:t>					</a:t>
            </a:r>
            <a:fld id="{70F2B333-24EA-4DE2-9D5F-F92EB537375C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pic>
        <p:nvPicPr>
          <p:cNvPr id="6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486" y="0"/>
            <a:ext cx="1090640" cy="11255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+mn-lt"/>
              </a:rPr>
              <a:t>&lt;Event&gt; – &lt;Place&gt; &lt;Date (DD-Month-YYYY)&gt;</a:t>
            </a:r>
            <a:r>
              <a:rPr lang="en-US" dirty="0" smtClean="0"/>
              <a:t>					</a:t>
            </a:r>
            <a:fld id="{0853997F-61B1-49DA-BEC2-58B8ACB1542B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15361" cy="1125538"/>
          </a:xfrm>
        </p:spPr>
        <p:txBody>
          <a:bodyPr/>
          <a:lstStyle>
            <a:lvl1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88" y="1652588"/>
            <a:ext cx="4683125" cy="4921250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7613" y="1652588"/>
            <a:ext cx="4683125" cy="4921250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+mn-lt"/>
              </a:rPr>
              <a:t>&lt;Event&gt; – &lt;Place&gt; &lt;Date (DD-Month-YYYY)&gt;</a:t>
            </a:r>
            <a:r>
              <a:rPr lang="en-US" dirty="0" smtClean="0"/>
              <a:t>				</a:t>
            </a:r>
            <a:fld id="{DE6330F6-36BC-487E-AE94-F059D3DE287E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pic>
        <p:nvPicPr>
          <p:cNvPr id="7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361" y="0"/>
            <a:ext cx="1090640" cy="11255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+mn-lt"/>
              </a:rPr>
              <a:t>&lt;Event&gt; – &lt;Place&gt; &lt;Date (DD-Month-YYYY)&gt;	</a:t>
            </a:r>
            <a:r>
              <a:rPr lang="en-US" dirty="0" smtClean="0"/>
              <a:t>				</a:t>
            </a:r>
            <a:fld id="{A2DD1F75-6E2B-46FE-8A0E-E34258FCE061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15361" cy="1125538"/>
          </a:xfrm>
        </p:spPr>
        <p:txBody>
          <a:bodyPr/>
          <a:lstStyle>
            <a:lvl1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+mn-lt"/>
              </a:rPr>
              <a:t>&lt;Event&gt; – &lt;Place&gt; &lt;Date (DD-Month-YYYY)&gt;</a:t>
            </a:r>
            <a:r>
              <a:rPr lang="en-US" dirty="0" smtClean="0"/>
              <a:t>				</a:t>
            </a:r>
            <a:fld id="{27FE842A-F356-44CB-A48B-DADF02F47445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pic>
        <p:nvPicPr>
          <p:cNvPr id="5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361" y="0"/>
            <a:ext cx="1090640" cy="11255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+mn-lt"/>
              </a:rPr>
              <a:t>&lt;Event&gt; – &lt;Place&gt; &lt;Date (DD-Month-YYYY)&gt;	</a:t>
            </a:r>
            <a:r>
              <a:rPr lang="en-US" dirty="0" smtClean="0"/>
              <a:t>				</a:t>
            </a:r>
            <a:fld id="{C4F27B07-17D4-47C8-8354-F713D299616C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+mn-lt"/>
              </a:rPr>
              <a:t>&lt;Event&gt; – &lt;Place&gt; &lt;Date (DD-Month-YYYY)&gt;</a:t>
            </a:r>
            <a:r>
              <a:rPr lang="en-US" dirty="0" smtClean="0"/>
              <a:t>					</a:t>
            </a:r>
            <a:fld id="{25213920-E3B8-4A6D-8C9A-E5B568FD3FE9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+mn-lt"/>
              </a:rPr>
              <a:t>&lt;Event&gt; – &lt;Place&gt; &lt;Date (DD-Month-YYYY)&gt;	</a:t>
            </a:r>
            <a:r>
              <a:rPr lang="en-US" dirty="0" smtClean="0"/>
              <a:t>				</a:t>
            </a:r>
            <a:fld id="{719E5E8B-E1C6-4771-B7BC-F2F414FDFFE8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134351" cy="1125538"/>
          </a:xfrm>
          <a:prstGeom prst="rect">
            <a:avLst/>
          </a:prstGeom>
          <a:solidFill>
            <a:srgbClr val="FA7F34"/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5785" tIns="47892" rIns="95785" bIns="478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dirty="0" err="1" smtClean="0"/>
              <a:t>Click</a:t>
            </a:r>
            <a:r>
              <a:rPr lang="el-GR" dirty="0" smtClean="0"/>
              <a:t> </a:t>
            </a:r>
            <a:r>
              <a:rPr lang="el-GR" dirty="0" err="1" smtClean="0"/>
              <a:t>to</a:t>
            </a:r>
            <a:r>
              <a:rPr lang="el-GR" dirty="0" smtClean="0"/>
              <a:t> </a:t>
            </a:r>
            <a:r>
              <a:rPr lang="el-GR" dirty="0" err="1" smtClean="0"/>
              <a:t>edit</a:t>
            </a:r>
            <a:r>
              <a:rPr lang="el-GR" dirty="0" smtClean="0"/>
              <a:t> </a:t>
            </a:r>
            <a:r>
              <a:rPr lang="el-GR" dirty="0" err="1" smtClean="0"/>
              <a:t>Master</a:t>
            </a:r>
            <a:r>
              <a:rPr lang="el-GR" dirty="0" smtClean="0"/>
              <a:t> </a:t>
            </a:r>
            <a:r>
              <a:rPr lang="el-GR" dirty="0" err="1" smtClean="0"/>
              <a:t>title</a:t>
            </a:r>
            <a:r>
              <a:rPr lang="el-GR" dirty="0" smtClean="0"/>
              <a:t> </a:t>
            </a:r>
            <a:r>
              <a:rPr lang="el-GR" dirty="0" err="1" smtClean="0"/>
              <a:t>style</a:t>
            </a:r>
            <a:endParaRPr lang="el-GR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2088" y="1652588"/>
            <a:ext cx="9518650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5" tIns="47892" rIns="95785" bIns="478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dirty="0" err="1" smtClean="0"/>
              <a:t>Click</a:t>
            </a:r>
            <a:r>
              <a:rPr lang="el-GR" dirty="0" smtClean="0"/>
              <a:t> </a:t>
            </a:r>
            <a:r>
              <a:rPr lang="el-GR" dirty="0" err="1" smtClean="0"/>
              <a:t>to</a:t>
            </a:r>
            <a:r>
              <a:rPr lang="el-GR" dirty="0" smtClean="0"/>
              <a:t> </a:t>
            </a:r>
            <a:r>
              <a:rPr lang="el-GR" dirty="0" err="1" smtClean="0"/>
              <a:t>edit</a:t>
            </a:r>
            <a:r>
              <a:rPr lang="el-GR" dirty="0" smtClean="0"/>
              <a:t> </a:t>
            </a:r>
            <a:r>
              <a:rPr lang="el-GR" dirty="0" err="1" smtClean="0"/>
              <a:t>Master</a:t>
            </a:r>
            <a:r>
              <a:rPr lang="el-GR" dirty="0" smtClean="0"/>
              <a:t> </a:t>
            </a:r>
            <a:r>
              <a:rPr lang="el-GR" dirty="0" err="1" smtClean="0"/>
              <a:t>text</a:t>
            </a:r>
            <a:r>
              <a:rPr lang="el-GR" dirty="0" smtClean="0"/>
              <a:t> </a:t>
            </a:r>
            <a:r>
              <a:rPr lang="el-GR" dirty="0" err="1" smtClean="0"/>
              <a:t>styles</a:t>
            </a:r>
            <a:endParaRPr lang="el-GR" dirty="0" smtClean="0"/>
          </a:p>
          <a:p>
            <a:pPr lvl="1"/>
            <a:r>
              <a:rPr lang="el-GR" dirty="0" err="1" smtClean="0"/>
              <a:t>Second</a:t>
            </a:r>
            <a:r>
              <a:rPr lang="el-GR" dirty="0" smtClean="0"/>
              <a:t> </a:t>
            </a:r>
            <a:r>
              <a:rPr lang="el-GR" dirty="0" err="1" smtClean="0"/>
              <a:t>level</a:t>
            </a:r>
            <a:endParaRPr lang="el-GR" dirty="0" smtClean="0"/>
          </a:p>
          <a:p>
            <a:pPr lvl="2"/>
            <a:r>
              <a:rPr lang="el-GR" dirty="0" err="1" smtClean="0"/>
              <a:t>Third</a:t>
            </a:r>
            <a:r>
              <a:rPr lang="el-GR" dirty="0" smtClean="0"/>
              <a:t> </a:t>
            </a:r>
            <a:r>
              <a:rPr lang="el-GR" dirty="0" err="1" smtClean="0"/>
              <a:t>level</a:t>
            </a:r>
            <a:endParaRPr lang="el-GR" dirty="0" smtClean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64313"/>
            <a:ext cx="9906000" cy="293687"/>
          </a:xfrm>
          <a:prstGeom prst="rect">
            <a:avLst/>
          </a:prstGeom>
          <a:solidFill>
            <a:srgbClr val="FA7F3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5785" tIns="47892" rIns="95785" bIns="47892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300" b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+mn-lt"/>
              </a:rPr>
              <a:t>&lt;Event&gt; – &lt;Place&gt; &lt;Date (DD-Month-YYYY)&gt;	</a:t>
            </a:r>
            <a:r>
              <a:rPr lang="en-US" dirty="0" smtClean="0"/>
              <a:t>				</a:t>
            </a:r>
            <a:fld id="{711545AC-028C-461E-87A2-BB0A701371CB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1159828"/>
            <a:ext cx="9906000" cy="49480"/>
          </a:xfrm>
          <a:prstGeom prst="rect">
            <a:avLst/>
          </a:prstGeom>
          <a:solidFill>
            <a:srgbClr val="CF4901"/>
          </a:solidFill>
          <a:ln w="9525">
            <a:noFill/>
            <a:miter lim="800000"/>
            <a:headEnd/>
            <a:tailEnd/>
          </a:ln>
          <a:effectLst/>
        </p:spPr>
        <p:txBody>
          <a:bodyPr lIns="95785" tIns="47892" rIns="95785" bIns="47892"/>
          <a:lstStyle/>
          <a:p>
            <a:pPr algn="ctr" defTabSz="958850" eaLnBrk="0" hangingPunct="0">
              <a:spcBef>
                <a:spcPct val="0"/>
              </a:spcBef>
              <a:defRPr/>
            </a:pPr>
            <a:endParaRPr lang="el-GR" sz="1300" b="0">
              <a:solidFill>
                <a:schemeClr val="bg1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0" y="1114301"/>
            <a:ext cx="9906000" cy="4948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95785" tIns="47892" rIns="95785" bIns="47892"/>
          <a:lstStyle/>
          <a:p>
            <a:pPr algn="ctr" defTabSz="958850" eaLnBrk="0" hangingPunct="0">
              <a:spcBef>
                <a:spcPct val="0"/>
              </a:spcBef>
              <a:defRPr/>
            </a:pPr>
            <a:endParaRPr lang="el-GR" sz="1300" b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1" r:id="rId5"/>
    <p:sldLayoutId id="2147483699" r:id="rId6"/>
    <p:sldLayoutId id="2147483692" r:id="rId7"/>
    <p:sldLayoutId id="2147483693" r:id="rId8"/>
    <p:sldLayoutId id="2147483700" r:id="rId9"/>
    <p:sldLayoutId id="2147483701" r:id="rId10"/>
    <p:sldLayoutId id="2147483694" r:id="rId11"/>
  </p:sldLayoutIdLst>
  <p:hf hdr="0" dt="0"/>
  <p:txStyles>
    <p:titleStyle>
      <a:lvl1pPr algn="r" defTabSz="95885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+mn-lt"/>
          <a:ea typeface="Arial Unicode MS" pitchFamily="34" charset="-128"/>
          <a:cs typeface="Arial Unicode MS" pitchFamily="34" charset="-128"/>
        </a:defRPr>
      </a:lvl1pPr>
      <a:lvl2pPr algn="r" defTabSz="95885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Verdana" pitchFamily="34" charset="0"/>
          <a:cs typeface="Arial" charset="0"/>
        </a:defRPr>
      </a:lvl2pPr>
      <a:lvl3pPr algn="r" defTabSz="95885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Verdana" pitchFamily="34" charset="0"/>
          <a:cs typeface="Arial" charset="0"/>
        </a:defRPr>
      </a:lvl3pPr>
      <a:lvl4pPr algn="r" defTabSz="95885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Verdana" pitchFamily="34" charset="0"/>
          <a:cs typeface="Arial" charset="0"/>
        </a:defRPr>
      </a:lvl4pPr>
      <a:lvl5pPr algn="r" defTabSz="95885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Verdana" pitchFamily="34" charset="0"/>
          <a:cs typeface="Arial" charset="0"/>
        </a:defRPr>
      </a:lvl5pPr>
      <a:lvl6pPr marL="457200" algn="r" defTabSz="958850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cs typeface="Arial" charset="0"/>
        </a:defRPr>
      </a:lvl6pPr>
      <a:lvl7pPr marL="914400" algn="r" defTabSz="958850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cs typeface="Arial" charset="0"/>
        </a:defRPr>
      </a:lvl7pPr>
      <a:lvl8pPr marL="1371600" algn="r" defTabSz="958850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cs typeface="Arial" charset="0"/>
        </a:defRPr>
      </a:lvl8pPr>
      <a:lvl9pPr marL="1828800" algn="r" defTabSz="958850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58775" indent="-358775" algn="l" defTabSz="95885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2164A8"/>
        </a:buClr>
        <a:buSzPct val="75000"/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77875" indent="-300038" algn="l" defTabSz="958850" rtl="0" eaLnBrk="0" fontAlgn="base" hangingPunct="0">
        <a:spcBef>
          <a:spcPct val="20000"/>
        </a:spcBef>
        <a:spcAft>
          <a:spcPct val="0"/>
        </a:spcAft>
        <a:buClr>
          <a:srgbClr val="2164A8"/>
        </a:buClr>
        <a:buSzPct val="75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2pPr>
      <a:lvl3pPr marL="1196975" indent="-238125" algn="l" defTabSz="958850" rtl="0" eaLnBrk="0" fontAlgn="base" hangingPunct="0">
        <a:spcBef>
          <a:spcPct val="20000"/>
        </a:spcBef>
        <a:spcAft>
          <a:spcPct val="0"/>
        </a:spcAft>
        <a:buClr>
          <a:srgbClr val="2164A8"/>
        </a:buClr>
        <a:buSzPct val="75000"/>
        <a:buFont typeface="Wingdings" pitchFamily="2" charset="2"/>
        <a:buChar char="q"/>
        <a:defRPr>
          <a:solidFill>
            <a:schemeClr val="tx1"/>
          </a:solidFill>
          <a:latin typeface="+mn-lt"/>
          <a:cs typeface="+mn-cs"/>
        </a:defRPr>
      </a:lvl3pPr>
      <a:lvl4pPr marL="1674813" indent="-238125" algn="l" defTabSz="958850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155825" indent="-239713" algn="l" defTabSz="958850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613025" indent="-239713" algn="l" defTabSz="95885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3070225" indent="-239713" algn="l" defTabSz="95885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527425" indent="-239713" algn="l" defTabSz="95885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984625" indent="-239713" algn="l" defTabSz="95885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2" Type="http://schemas.openxmlformats.org/officeDocument/2006/relationships/image" Target="../media/image7.jpe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32.png"/><Relationship Id="rId21" Type="http://schemas.openxmlformats.org/officeDocument/2006/relationships/image" Target="../media/image50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5" Type="http://schemas.openxmlformats.org/officeDocument/2006/relationships/image" Target="../media/image54.png"/><Relationship Id="rId2" Type="http://schemas.openxmlformats.org/officeDocument/2006/relationships/image" Target="../media/image31.png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24" Type="http://schemas.openxmlformats.org/officeDocument/2006/relationships/image" Target="../media/image53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23" Type="http://schemas.openxmlformats.org/officeDocument/2006/relationships/image" Target="../media/image52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Relationship Id="rId22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18" Type="http://schemas.openxmlformats.org/officeDocument/2006/relationships/image" Target="../media/image71.png"/><Relationship Id="rId3" Type="http://schemas.openxmlformats.org/officeDocument/2006/relationships/image" Target="../media/image56.png"/><Relationship Id="rId21" Type="http://schemas.openxmlformats.org/officeDocument/2006/relationships/image" Target="../media/image74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17" Type="http://schemas.openxmlformats.org/officeDocument/2006/relationships/image" Target="../media/image70.png"/><Relationship Id="rId25" Type="http://schemas.openxmlformats.org/officeDocument/2006/relationships/image" Target="../media/image78.png"/><Relationship Id="rId2" Type="http://schemas.openxmlformats.org/officeDocument/2006/relationships/image" Target="../media/image55.png"/><Relationship Id="rId16" Type="http://schemas.openxmlformats.org/officeDocument/2006/relationships/image" Target="../media/image69.png"/><Relationship Id="rId20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24" Type="http://schemas.openxmlformats.org/officeDocument/2006/relationships/image" Target="../media/image77.png"/><Relationship Id="rId5" Type="http://schemas.openxmlformats.org/officeDocument/2006/relationships/image" Target="../media/image58.png"/><Relationship Id="rId15" Type="http://schemas.openxmlformats.org/officeDocument/2006/relationships/image" Target="../media/image68.png"/><Relationship Id="rId23" Type="http://schemas.openxmlformats.org/officeDocument/2006/relationships/image" Target="../media/image76.png"/><Relationship Id="rId10" Type="http://schemas.openxmlformats.org/officeDocument/2006/relationships/image" Target="../media/image63.png"/><Relationship Id="rId19" Type="http://schemas.openxmlformats.org/officeDocument/2006/relationships/image" Target="../media/image72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Relationship Id="rId22" Type="http://schemas.openxmlformats.org/officeDocument/2006/relationships/image" Target="../media/image7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5.png"/><Relationship Id="rId18" Type="http://schemas.openxmlformats.org/officeDocument/2006/relationships/image" Target="../media/image100.png"/><Relationship Id="rId3" Type="http://schemas.openxmlformats.org/officeDocument/2006/relationships/image" Target="../media/image85.png"/><Relationship Id="rId21" Type="http://schemas.openxmlformats.org/officeDocument/2006/relationships/image" Target="../media/image103.png"/><Relationship Id="rId7" Type="http://schemas.openxmlformats.org/officeDocument/2006/relationships/image" Target="../media/image89.png"/><Relationship Id="rId12" Type="http://schemas.openxmlformats.org/officeDocument/2006/relationships/image" Target="../media/image94.png"/><Relationship Id="rId17" Type="http://schemas.openxmlformats.org/officeDocument/2006/relationships/image" Target="../media/image99.png"/><Relationship Id="rId25" Type="http://schemas.openxmlformats.org/officeDocument/2006/relationships/image" Target="../media/image107.png"/><Relationship Id="rId2" Type="http://schemas.openxmlformats.org/officeDocument/2006/relationships/image" Target="../media/image84.png"/><Relationship Id="rId16" Type="http://schemas.openxmlformats.org/officeDocument/2006/relationships/image" Target="../media/image98.png"/><Relationship Id="rId20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24" Type="http://schemas.openxmlformats.org/officeDocument/2006/relationships/image" Target="../media/image106.png"/><Relationship Id="rId5" Type="http://schemas.openxmlformats.org/officeDocument/2006/relationships/image" Target="../media/image87.png"/><Relationship Id="rId15" Type="http://schemas.openxmlformats.org/officeDocument/2006/relationships/image" Target="../media/image97.png"/><Relationship Id="rId23" Type="http://schemas.openxmlformats.org/officeDocument/2006/relationships/image" Target="../media/image105.png"/><Relationship Id="rId10" Type="http://schemas.openxmlformats.org/officeDocument/2006/relationships/image" Target="../media/image92.png"/><Relationship Id="rId19" Type="http://schemas.openxmlformats.org/officeDocument/2006/relationships/image" Target="../media/image101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Relationship Id="rId14" Type="http://schemas.openxmlformats.org/officeDocument/2006/relationships/image" Target="../media/image96.png"/><Relationship Id="rId22" Type="http://schemas.openxmlformats.org/officeDocument/2006/relationships/image" Target="../media/image10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 sz="quarter"/>
          </p:nvPr>
        </p:nvSpPr>
        <p:spPr>
          <a:noFill/>
          <a:ln>
            <a:noFill/>
          </a:ln>
        </p:spPr>
        <p:txBody>
          <a:bodyPr/>
          <a:lstStyle/>
          <a:p>
            <a:pPr eaLnBrk="1" hangingPunct="1"/>
            <a:r>
              <a:rPr lang="sr-Latn-BA" smtClean="0"/>
              <a:t>Pretraživanje baza slika</a:t>
            </a:r>
            <a:endParaRPr lang="en-US" dirty="0" smtClean="0"/>
          </a:p>
        </p:txBody>
      </p:sp>
      <p:sp>
        <p:nvSpPr>
          <p:cNvPr id="9219" name="Subtitle 2"/>
          <p:cNvSpPr>
            <a:spLocks noGrp="1"/>
          </p:cNvSpPr>
          <p:nvPr>
            <p:ph type="subTitle" sz="quarter" idx="1"/>
          </p:nvPr>
        </p:nvSpPr>
        <p:spPr>
          <a:xfrm>
            <a:off x="94802" y="4870305"/>
            <a:ext cx="6471368" cy="1338766"/>
          </a:xfrm>
        </p:spPr>
        <p:txBody>
          <a:bodyPr/>
          <a:lstStyle/>
          <a:p>
            <a:pPr eaLnBrk="1" hangingPunct="1"/>
            <a:r>
              <a:rPr lang="sr-Latn-BA" sz="2000" b="0" smtClean="0"/>
              <a:t>Vladimir Risojević</a:t>
            </a:r>
            <a:endParaRPr lang="en-US" sz="2000" b="0" dirty="0" smtClean="0"/>
          </a:p>
          <a:p>
            <a:pPr eaLnBrk="1" hangingPunct="1"/>
            <a:r>
              <a:rPr lang="sr-Latn-BA" sz="2000" b="0" smtClean="0"/>
              <a:t>vlado@etfbl.net</a:t>
            </a:r>
            <a:endParaRPr lang="sr-Latn-BA" sz="2000" b="0" smtClean="0"/>
          </a:p>
          <a:p>
            <a:pPr eaLnBrk="1" hangingPunct="1"/>
            <a:r>
              <a:rPr lang="sr-Latn-BA" sz="2000" b="0" smtClean="0"/>
              <a:t>Elektrotehnički </a:t>
            </a:r>
            <a:r>
              <a:rPr lang="sr-Latn-BA" sz="2000" b="0" smtClean="0"/>
              <a:t>fakultet</a:t>
            </a:r>
          </a:p>
          <a:p>
            <a:pPr eaLnBrk="1" hangingPunct="1"/>
            <a:r>
              <a:rPr lang="sr-Latn-BA" sz="2000" b="0" smtClean="0"/>
              <a:t>Univerzitet u Banjaluci</a:t>
            </a:r>
            <a:endParaRPr lang="en-US" sz="2000" b="0" smtClean="0"/>
          </a:p>
        </p:txBody>
      </p:sp>
      <p:sp>
        <p:nvSpPr>
          <p:cNvPr id="9220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pPr defTabSz="958850"/>
            <a:r>
              <a:rPr lang="en-US" dirty="0"/>
              <a:t>The </a:t>
            </a:r>
            <a:r>
              <a:rPr lang="en-US" dirty="0" smtClean="0"/>
              <a:t>VI-SEEM project initiative </a:t>
            </a:r>
            <a:r>
              <a:rPr lang="en-US" dirty="0"/>
              <a:t>is co-funded by the European Commission under the </a:t>
            </a:r>
            <a:r>
              <a:rPr lang="en-US" dirty="0" smtClean="0"/>
              <a:t>H2020 Research </a:t>
            </a:r>
            <a:r>
              <a:rPr lang="en-US" dirty="0"/>
              <a:t>Infrastructures contract no. </a:t>
            </a:r>
            <a:r>
              <a:rPr lang="en-US" b="1" dirty="0"/>
              <a:t>675121 </a:t>
            </a:r>
            <a:endParaRPr lang="en-US" dirty="0"/>
          </a:p>
          <a:p>
            <a:pPr defTabSz="958850"/>
            <a:endParaRPr lang="el-GR" dirty="0"/>
          </a:p>
        </p:txBody>
      </p:sp>
      <p:pic>
        <p:nvPicPr>
          <p:cNvPr id="1026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031" y="1235376"/>
            <a:ext cx="2662101" cy="27472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1274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Primjer pretraživanja na osnovu sličnosti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r-Latn-BA" smtClean="0">
                <a:latin typeface="+mn-lt"/>
              </a:rPr>
              <a:t>Vi-SEEM Dissemination Event </a:t>
            </a:r>
            <a:r>
              <a:rPr lang="en-US" smtClean="0">
                <a:latin typeface="+mn-lt"/>
              </a:rPr>
              <a:t>– </a:t>
            </a:r>
            <a:r>
              <a:rPr lang="sr-Latn-BA" smtClean="0">
                <a:latin typeface="+mn-lt"/>
              </a:rPr>
              <a:t>ETF Banjaluka</a:t>
            </a:r>
            <a:r>
              <a:rPr lang="en-US" smtClean="0">
                <a:latin typeface="+mn-lt"/>
              </a:rPr>
              <a:t> </a:t>
            </a:r>
            <a:r>
              <a:rPr lang="sr-Latn-BA" smtClean="0">
                <a:latin typeface="+mn-lt"/>
              </a:rPr>
              <a:t>8. novembar 2016. godine</a:t>
            </a:r>
            <a:r>
              <a:rPr lang="en-US" smtClean="0"/>
              <a:t>					</a:t>
            </a:r>
            <a:fld id="{70F2B333-24EA-4DE2-9D5F-F92EB537375C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  <p:grpSp>
        <p:nvGrpSpPr>
          <p:cNvPr id="5" name="Group 78"/>
          <p:cNvGrpSpPr/>
          <p:nvPr/>
        </p:nvGrpSpPr>
        <p:grpSpPr>
          <a:xfrm>
            <a:off x="1793535" y="1228724"/>
            <a:ext cx="6318930" cy="5313477"/>
            <a:chOff x="1192213" y="1281113"/>
            <a:chExt cx="6694487" cy="5629276"/>
          </a:xfrm>
        </p:grpSpPr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92213" y="1631951"/>
              <a:ext cx="827088" cy="54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362075" y="1360488"/>
              <a:ext cx="555625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102.jpg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1543050" y="2416176"/>
              <a:ext cx="147638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71725" y="1631951"/>
              <a:ext cx="828675" cy="54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2541588" y="1360488"/>
              <a:ext cx="555625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157.jpg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2508250" y="2416176"/>
              <a:ext cx="601663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0.32237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2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11575" y="1541463"/>
              <a:ext cx="487363" cy="727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3698875" y="1281113"/>
              <a:ext cx="555625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163.jpg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3676650" y="2506663"/>
              <a:ext cx="601663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0.32968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5" name="Picture 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10113" y="1631951"/>
              <a:ext cx="827088" cy="54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4879975" y="1360488"/>
              <a:ext cx="555625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198.jpg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4845050" y="2416176"/>
              <a:ext cx="601663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0.34372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8" name="Picture 1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889625" y="1631951"/>
              <a:ext cx="828675" cy="54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6059488" y="1360488"/>
              <a:ext cx="555625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104.jpg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6026150" y="2416176"/>
              <a:ext cx="601663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0.36217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1" name="Picture 2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058025" y="1631951"/>
              <a:ext cx="828675" cy="54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7229475" y="1360488"/>
              <a:ext cx="555625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148.jpg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7194550" y="2416176"/>
              <a:ext cx="601663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0.36708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4" name="Picture 2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192213" y="3062288"/>
              <a:ext cx="827088" cy="54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1362075" y="2789238"/>
              <a:ext cx="555625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117.jpg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1327150" y="3844926"/>
              <a:ext cx="601663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0.37404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7" name="Picture 2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371725" y="3062288"/>
              <a:ext cx="828675" cy="54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2541588" y="2789238"/>
              <a:ext cx="555625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150.jpg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>
              <a:off x="2508250" y="3844926"/>
              <a:ext cx="601663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0.37673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0" name="Picture 3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540125" y="3062288"/>
              <a:ext cx="828675" cy="54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Rectangle 31"/>
            <p:cNvSpPr>
              <a:spLocks noChangeArrowheads="1"/>
            </p:cNvSpPr>
            <p:nvPr/>
          </p:nvSpPr>
          <p:spPr bwMode="auto">
            <a:xfrm>
              <a:off x="3711575" y="2789238"/>
              <a:ext cx="555625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173.jpg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>
              <a:off x="3676650" y="3844926"/>
              <a:ext cx="601663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0.38657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3" name="Picture 33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710113" y="3062288"/>
              <a:ext cx="827088" cy="54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Rectangle 34"/>
            <p:cNvSpPr>
              <a:spLocks noChangeArrowheads="1"/>
            </p:cNvSpPr>
            <p:nvPr/>
          </p:nvSpPr>
          <p:spPr bwMode="auto">
            <a:xfrm>
              <a:off x="4879975" y="2789238"/>
              <a:ext cx="555625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179.jpg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ectangle 35"/>
            <p:cNvSpPr>
              <a:spLocks noChangeArrowheads="1"/>
            </p:cNvSpPr>
            <p:nvPr/>
          </p:nvSpPr>
          <p:spPr bwMode="auto">
            <a:xfrm>
              <a:off x="4845050" y="3844926"/>
              <a:ext cx="601663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0.38677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6" name="Picture 36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889625" y="3062288"/>
              <a:ext cx="828675" cy="54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Rectangle 37"/>
            <p:cNvSpPr>
              <a:spLocks noChangeArrowheads="1"/>
            </p:cNvSpPr>
            <p:nvPr/>
          </p:nvSpPr>
          <p:spPr bwMode="auto">
            <a:xfrm>
              <a:off x="6059488" y="2789238"/>
              <a:ext cx="555625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127.jpg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ectangle 38"/>
            <p:cNvSpPr>
              <a:spLocks noChangeArrowheads="1"/>
            </p:cNvSpPr>
            <p:nvPr/>
          </p:nvSpPr>
          <p:spPr bwMode="auto">
            <a:xfrm>
              <a:off x="6026150" y="3844926"/>
              <a:ext cx="601663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0.40296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9" name="Picture 39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058025" y="3062288"/>
              <a:ext cx="828675" cy="54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Rectangle 40"/>
            <p:cNvSpPr>
              <a:spLocks noChangeArrowheads="1"/>
            </p:cNvSpPr>
            <p:nvPr/>
          </p:nvSpPr>
          <p:spPr bwMode="auto">
            <a:xfrm>
              <a:off x="7229475" y="2789238"/>
              <a:ext cx="555625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113.jpg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Rectangle 41"/>
            <p:cNvSpPr>
              <a:spLocks noChangeArrowheads="1"/>
            </p:cNvSpPr>
            <p:nvPr/>
          </p:nvSpPr>
          <p:spPr bwMode="auto">
            <a:xfrm>
              <a:off x="7194550" y="3844926"/>
              <a:ext cx="601663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0.42022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2" name="Picture 4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192213" y="4492626"/>
              <a:ext cx="827088" cy="54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Rectangle 43"/>
            <p:cNvSpPr>
              <a:spLocks noChangeArrowheads="1"/>
            </p:cNvSpPr>
            <p:nvPr/>
          </p:nvSpPr>
          <p:spPr bwMode="auto">
            <a:xfrm>
              <a:off x="1362075" y="4219576"/>
              <a:ext cx="555625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137.jpg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Rectangle 44"/>
            <p:cNvSpPr>
              <a:spLocks noChangeArrowheads="1"/>
            </p:cNvSpPr>
            <p:nvPr/>
          </p:nvSpPr>
          <p:spPr bwMode="auto">
            <a:xfrm>
              <a:off x="1327150" y="5275263"/>
              <a:ext cx="601663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0.43941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5" name="Picture 45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371725" y="4492626"/>
              <a:ext cx="828675" cy="54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Rectangle 46"/>
            <p:cNvSpPr>
              <a:spLocks noChangeArrowheads="1"/>
            </p:cNvSpPr>
            <p:nvPr/>
          </p:nvSpPr>
          <p:spPr bwMode="auto">
            <a:xfrm>
              <a:off x="2541588" y="4219576"/>
              <a:ext cx="555625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594.jpg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Rectangle 47"/>
            <p:cNvSpPr>
              <a:spLocks noChangeArrowheads="1"/>
            </p:cNvSpPr>
            <p:nvPr/>
          </p:nvSpPr>
          <p:spPr bwMode="auto">
            <a:xfrm>
              <a:off x="2508250" y="5275263"/>
              <a:ext cx="601663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0.44885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8" name="Picture 48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540125" y="4492626"/>
              <a:ext cx="828675" cy="54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Rectangle 49"/>
            <p:cNvSpPr>
              <a:spLocks noChangeArrowheads="1"/>
            </p:cNvSpPr>
            <p:nvPr/>
          </p:nvSpPr>
          <p:spPr bwMode="auto">
            <a:xfrm>
              <a:off x="3711575" y="4219576"/>
              <a:ext cx="555625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169.jpg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Rectangle 50"/>
            <p:cNvSpPr>
              <a:spLocks noChangeArrowheads="1"/>
            </p:cNvSpPr>
            <p:nvPr/>
          </p:nvSpPr>
          <p:spPr bwMode="auto">
            <a:xfrm>
              <a:off x="3676650" y="5275263"/>
              <a:ext cx="601663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0.45139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1" name="Picture 51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879975" y="4402138"/>
              <a:ext cx="487363" cy="725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Rectangle 52"/>
            <p:cNvSpPr>
              <a:spLocks noChangeArrowheads="1"/>
            </p:cNvSpPr>
            <p:nvPr/>
          </p:nvSpPr>
          <p:spPr bwMode="auto">
            <a:xfrm>
              <a:off x="4868863" y="4140201"/>
              <a:ext cx="555625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149.jpg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Rectangle 53"/>
            <p:cNvSpPr>
              <a:spLocks noChangeArrowheads="1"/>
            </p:cNvSpPr>
            <p:nvPr/>
          </p:nvSpPr>
          <p:spPr bwMode="auto">
            <a:xfrm>
              <a:off x="4879975" y="5365751"/>
              <a:ext cx="522288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0.4542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4" name="Picture 54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5889625" y="4492626"/>
              <a:ext cx="828675" cy="54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Rectangle 55"/>
            <p:cNvSpPr>
              <a:spLocks noChangeArrowheads="1"/>
            </p:cNvSpPr>
            <p:nvPr/>
          </p:nvSpPr>
          <p:spPr bwMode="auto">
            <a:xfrm>
              <a:off x="6059488" y="4219576"/>
              <a:ext cx="555625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878.jpg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Rectangle 56"/>
            <p:cNvSpPr>
              <a:spLocks noChangeArrowheads="1"/>
            </p:cNvSpPr>
            <p:nvPr/>
          </p:nvSpPr>
          <p:spPr bwMode="auto">
            <a:xfrm>
              <a:off x="6026150" y="5275263"/>
              <a:ext cx="601663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0.45794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7" name="Picture 57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7058025" y="4492626"/>
              <a:ext cx="828675" cy="54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" name="Rectangle 58"/>
            <p:cNvSpPr>
              <a:spLocks noChangeArrowheads="1"/>
            </p:cNvSpPr>
            <p:nvPr/>
          </p:nvSpPr>
          <p:spPr bwMode="auto">
            <a:xfrm>
              <a:off x="7229475" y="4219576"/>
              <a:ext cx="555625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134.jpg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Rectangle 59"/>
            <p:cNvSpPr>
              <a:spLocks noChangeArrowheads="1"/>
            </p:cNvSpPr>
            <p:nvPr/>
          </p:nvSpPr>
          <p:spPr bwMode="auto">
            <a:xfrm>
              <a:off x="7194550" y="5275263"/>
              <a:ext cx="601663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0.46544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0" name="Picture 60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1192213" y="5922963"/>
              <a:ext cx="827088" cy="54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" name="Rectangle 61"/>
            <p:cNvSpPr>
              <a:spLocks noChangeArrowheads="1"/>
            </p:cNvSpPr>
            <p:nvPr/>
          </p:nvSpPr>
          <p:spPr bwMode="auto">
            <a:xfrm>
              <a:off x="1362075" y="5649913"/>
              <a:ext cx="555625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120.jpg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Rectangle 62"/>
            <p:cNvSpPr>
              <a:spLocks noChangeArrowheads="1"/>
            </p:cNvSpPr>
            <p:nvPr/>
          </p:nvSpPr>
          <p:spPr bwMode="auto">
            <a:xfrm>
              <a:off x="1327150" y="6705601"/>
              <a:ext cx="601663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0.47322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3" name="Picture 63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2371725" y="5922963"/>
              <a:ext cx="828675" cy="54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" name="Rectangle 64"/>
            <p:cNvSpPr>
              <a:spLocks noChangeArrowheads="1"/>
            </p:cNvSpPr>
            <p:nvPr/>
          </p:nvSpPr>
          <p:spPr bwMode="auto">
            <a:xfrm>
              <a:off x="2541588" y="5649913"/>
              <a:ext cx="555625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175.jpg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Rectangle 65"/>
            <p:cNvSpPr>
              <a:spLocks noChangeArrowheads="1"/>
            </p:cNvSpPr>
            <p:nvPr/>
          </p:nvSpPr>
          <p:spPr bwMode="auto">
            <a:xfrm>
              <a:off x="2508250" y="6705601"/>
              <a:ext cx="601663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0.47806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6" name="Picture 66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3540125" y="5922963"/>
              <a:ext cx="828675" cy="54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" name="Rectangle 67"/>
            <p:cNvSpPr>
              <a:spLocks noChangeArrowheads="1"/>
            </p:cNvSpPr>
            <p:nvPr/>
          </p:nvSpPr>
          <p:spPr bwMode="auto">
            <a:xfrm>
              <a:off x="3711575" y="5649913"/>
              <a:ext cx="555625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165.jpg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Rectangle 68"/>
            <p:cNvSpPr>
              <a:spLocks noChangeArrowheads="1"/>
            </p:cNvSpPr>
            <p:nvPr/>
          </p:nvSpPr>
          <p:spPr bwMode="auto">
            <a:xfrm>
              <a:off x="3676650" y="6705601"/>
              <a:ext cx="601663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0.47835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9" name="Picture 69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4710113" y="5922963"/>
              <a:ext cx="827088" cy="54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" name="Rectangle 70"/>
            <p:cNvSpPr>
              <a:spLocks noChangeArrowheads="1"/>
            </p:cNvSpPr>
            <p:nvPr/>
          </p:nvSpPr>
          <p:spPr bwMode="auto">
            <a:xfrm>
              <a:off x="4879975" y="5649913"/>
              <a:ext cx="555625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136.jpg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Rectangle 71"/>
            <p:cNvSpPr>
              <a:spLocks noChangeArrowheads="1"/>
            </p:cNvSpPr>
            <p:nvPr/>
          </p:nvSpPr>
          <p:spPr bwMode="auto">
            <a:xfrm>
              <a:off x="4845050" y="6705601"/>
              <a:ext cx="601663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0.47896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2" name="Picture 72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5889625" y="5922963"/>
              <a:ext cx="828675" cy="54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3" name="Rectangle 73"/>
            <p:cNvSpPr>
              <a:spLocks noChangeArrowheads="1"/>
            </p:cNvSpPr>
            <p:nvPr/>
          </p:nvSpPr>
          <p:spPr bwMode="auto">
            <a:xfrm>
              <a:off x="6059488" y="5649913"/>
              <a:ext cx="555625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194.jpg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Rectangle 74"/>
            <p:cNvSpPr>
              <a:spLocks noChangeArrowheads="1"/>
            </p:cNvSpPr>
            <p:nvPr/>
          </p:nvSpPr>
          <p:spPr bwMode="auto">
            <a:xfrm>
              <a:off x="6026150" y="6705601"/>
              <a:ext cx="601663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0.48403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5" name="Picture 75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7058025" y="5922963"/>
              <a:ext cx="828675" cy="54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6" name="Rectangle 76"/>
            <p:cNvSpPr>
              <a:spLocks noChangeArrowheads="1"/>
            </p:cNvSpPr>
            <p:nvPr/>
          </p:nvSpPr>
          <p:spPr bwMode="auto">
            <a:xfrm>
              <a:off x="7229475" y="5649913"/>
              <a:ext cx="555625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895.jpg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Rectangle 77"/>
            <p:cNvSpPr>
              <a:spLocks noChangeArrowheads="1"/>
            </p:cNvSpPr>
            <p:nvPr/>
          </p:nvSpPr>
          <p:spPr bwMode="auto">
            <a:xfrm>
              <a:off x="7194550" y="6705601"/>
              <a:ext cx="601663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0.48781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8" name="Text Box 7"/>
          <p:cNvSpPr txBox="1">
            <a:spLocks noChangeArrowheads="1"/>
          </p:cNvSpPr>
          <p:nvPr/>
        </p:nvSpPr>
        <p:spPr bwMode="auto">
          <a:xfrm>
            <a:off x="195943" y="2523437"/>
            <a:ext cx="1480187" cy="468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927" tIns="41464" rIns="82927" bIns="41464">
            <a:spAutoFit/>
          </a:bodyPr>
          <a:lstStyle/>
          <a:p>
            <a:pPr algn="ctr" defTabSz="828013">
              <a:spcBef>
                <a:spcPct val="50000"/>
              </a:spcBef>
            </a:pPr>
            <a:r>
              <a:rPr lang="en-US" sz="2500" b="0" dirty="0" err="1">
                <a:latin typeface="+mn-lt"/>
              </a:rPr>
              <a:t>Slika</a:t>
            </a:r>
            <a:r>
              <a:rPr lang="en-US" sz="2500" b="0" dirty="0">
                <a:latin typeface="+mn-lt"/>
              </a:rPr>
              <a:t> </a:t>
            </a:r>
            <a:r>
              <a:rPr lang="en-US" sz="2500" b="0" dirty="0" err="1">
                <a:latin typeface="+mn-lt"/>
              </a:rPr>
              <a:t>upit</a:t>
            </a:r>
            <a:endParaRPr lang="en-GB" sz="2500" b="0" dirty="0">
              <a:latin typeface="+mn-lt"/>
            </a:endParaRPr>
          </a:p>
        </p:txBody>
      </p:sp>
      <p:cxnSp>
        <p:nvCxnSpPr>
          <p:cNvPr id="79" name="AutoShape 10"/>
          <p:cNvCxnSpPr>
            <a:cxnSpLocks noChangeShapeType="1"/>
            <a:stCxn id="80" idx="2"/>
            <a:endCxn id="78" idx="0"/>
          </p:cNvCxnSpPr>
          <p:nvPr/>
        </p:nvCxnSpPr>
        <p:spPr bwMode="auto">
          <a:xfrm flipH="1">
            <a:off x="936037" y="1780390"/>
            <a:ext cx="539878" cy="74304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80" name="Oval 5"/>
          <p:cNvSpPr>
            <a:spLocks noChangeArrowheads="1"/>
          </p:cNvSpPr>
          <p:nvPr/>
        </p:nvSpPr>
        <p:spPr bwMode="auto">
          <a:xfrm>
            <a:off x="1475915" y="1311477"/>
            <a:ext cx="1381132" cy="9378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Još jedan primjer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r-Latn-BA" smtClean="0">
                <a:latin typeface="+mn-lt"/>
              </a:rPr>
              <a:t>Vi-SEEM Dissemination Event </a:t>
            </a:r>
            <a:r>
              <a:rPr lang="en-US" smtClean="0">
                <a:latin typeface="+mn-lt"/>
              </a:rPr>
              <a:t>– </a:t>
            </a:r>
            <a:r>
              <a:rPr lang="sr-Latn-BA" smtClean="0">
                <a:latin typeface="+mn-lt"/>
              </a:rPr>
              <a:t>ETF Banjaluka</a:t>
            </a:r>
            <a:r>
              <a:rPr lang="en-US" smtClean="0">
                <a:latin typeface="+mn-lt"/>
              </a:rPr>
              <a:t> </a:t>
            </a:r>
            <a:r>
              <a:rPr lang="sr-Latn-BA" smtClean="0">
                <a:latin typeface="+mn-lt"/>
              </a:rPr>
              <a:t>8. novembar 2016. godine</a:t>
            </a:r>
            <a:r>
              <a:rPr lang="en-US" smtClean="0"/>
              <a:t>					</a:t>
            </a:r>
            <a:fld id="{70F2B333-24EA-4DE2-9D5F-F92EB537375C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  <p:grpSp>
        <p:nvGrpSpPr>
          <p:cNvPr id="5" name="Group 4"/>
          <p:cNvGrpSpPr/>
          <p:nvPr/>
        </p:nvGrpSpPr>
        <p:grpSpPr>
          <a:xfrm>
            <a:off x="1600200" y="1342799"/>
            <a:ext cx="6705600" cy="5218955"/>
            <a:chOff x="1250950" y="1522413"/>
            <a:chExt cx="6705600" cy="5218955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50950" y="1566863"/>
              <a:ext cx="830263" cy="56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1603375" y="2204864"/>
              <a:ext cx="147638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C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</a:t>
              </a:r>
              <a:endPara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03500" y="1522413"/>
              <a:ext cx="488950" cy="658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17"/>
            <p:cNvSpPr>
              <a:spLocks noChangeArrowheads="1"/>
            </p:cNvSpPr>
            <p:nvPr/>
          </p:nvSpPr>
          <p:spPr bwMode="auto">
            <a:xfrm>
              <a:off x="2524125" y="2249314"/>
              <a:ext cx="682625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C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0.073799</a:t>
              </a:r>
              <a:endPara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" name="Picture 1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40150" y="1522413"/>
              <a:ext cx="557213" cy="658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24"/>
            <p:cNvSpPr>
              <a:spLocks noChangeArrowheads="1"/>
            </p:cNvSpPr>
            <p:nvPr/>
          </p:nvSpPr>
          <p:spPr bwMode="auto">
            <a:xfrm>
              <a:off x="3694113" y="2249314"/>
              <a:ext cx="682625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C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0.071883</a:t>
              </a:r>
              <a:endPara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2" name="Picture 2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73613" y="1544638"/>
              <a:ext cx="830263" cy="614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31"/>
            <p:cNvSpPr>
              <a:spLocks noChangeArrowheads="1"/>
            </p:cNvSpPr>
            <p:nvPr/>
          </p:nvSpPr>
          <p:spPr bwMode="auto">
            <a:xfrm>
              <a:off x="4910138" y="2227089"/>
              <a:ext cx="601663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C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0.07186</a:t>
              </a:r>
              <a:endPara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4" name="Picture 3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956300" y="1544638"/>
              <a:ext cx="830263" cy="614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38"/>
            <p:cNvSpPr>
              <a:spLocks noChangeArrowheads="1"/>
            </p:cNvSpPr>
            <p:nvPr/>
          </p:nvSpPr>
          <p:spPr bwMode="auto">
            <a:xfrm>
              <a:off x="6092825" y="2227089"/>
              <a:ext cx="601663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C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0.06708</a:t>
              </a:r>
              <a:endPara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6" name="Picture 3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127875" y="1544638"/>
              <a:ext cx="828675" cy="614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ctangle 45"/>
            <p:cNvSpPr>
              <a:spLocks noChangeArrowheads="1"/>
            </p:cNvSpPr>
            <p:nvPr/>
          </p:nvSpPr>
          <p:spPr bwMode="auto">
            <a:xfrm>
              <a:off x="7218363" y="2227089"/>
              <a:ext cx="682625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C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0.063515</a:t>
              </a:r>
              <a:endPara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8" name="Picture 4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431925" y="2954338"/>
              <a:ext cx="466725" cy="658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ctangle 52"/>
            <p:cNvSpPr>
              <a:spLocks noChangeArrowheads="1"/>
            </p:cNvSpPr>
            <p:nvPr/>
          </p:nvSpPr>
          <p:spPr bwMode="auto">
            <a:xfrm>
              <a:off x="1341438" y="3645024"/>
              <a:ext cx="682625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C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0.062385</a:t>
              </a:r>
              <a:endPara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625725" y="2954338"/>
              <a:ext cx="442913" cy="658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59"/>
            <p:cNvSpPr>
              <a:spLocks noChangeArrowheads="1"/>
            </p:cNvSpPr>
            <p:nvPr/>
          </p:nvSpPr>
          <p:spPr bwMode="auto">
            <a:xfrm>
              <a:off x="2524125" y="3645024"/>
              <a:ext cx="682625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C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0.058516</a:t>
              </a:r>
              <a:endPara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2" name="Picture 6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773488" y="2954338"/>
              <a:ext cx="488950" cy="658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Rectangle 66"/>
            <p:cNvSpPr>
              <a:spLocks noChangeArrowheads="1"/>
            </p:cNvSpPr>
            <p:nvPr/>
          </p:nvSpPr>
          <p:spPr bwMode="auto">
            <a:xfrm>
              <a:off x="3694113" y="3645024"/>
              <a:ext cx="682625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C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0.056847</a:t>
              </a:r>
              <a:endPara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4" name="Picture 67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945063" y="2954338"/>
              <a:ext cx="488950" cy="658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Rectangle 73"/>
            <p:cNvSpPr>
              <a:spLocks noChangeArrowheads="1"/>
            </p:cNvSpPr>
            <p:nvPr/>
          </p:nvSpPr>
          <p:spPr bwMode="auto">
            <a:xfrm>
              <a:off x="4865688" y="3645024"/>
              <a:ext cx="682625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C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0.056745</a:t>
              </a:r>
              <a:endPara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6" name="Picture 74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149975" y="2954338"/>
              <a:ext cx="442913" cy="658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Rectangle 80"/>
            <p:cNvSpPr>
              <a:spLocks noChangeArrowheads="1"/>
            </p:cNvSpPr>
            <p:nvPr/>
          </p:nvSpPr>
          <p:spPr bwMode="auto">
            <a:xfrm>
              <a:off x="6046788" y="3645024"/>
              <a:ext cx="682625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C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0.054647</a:t>
              </a:r>
              <a:endPara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8" name="Picture 81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297738" y="2954338"/>
              <a:ext cx="488950" cy="658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Rectangle 87"/>
            <p:cNvSpPr>
              <a:spLocks noChangeArrowheads="1"/>
            </p:cNvSpPr>
            <p:nvPr/>
          </p:nvSpPr>
          <p:spPr bwMode="auto">
            <a:xfrm>
              <a:off x="7218363" y="3645024"/>
              <a:ext cx="682625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C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0.054038</a:t>
              </a:r>
              <a:endPara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0" name="Picture 88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376363" y="4386263"/>
              <a:ext cx="579438" cy="658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Rectangle 94"/>
            <p:cNvSpPr>
              <a:spLocks noChangeArrowheads="1"/>
            </p:cNvSpPr>
            <p:nvPr/>
          </p:nvSpPr>
          <p:spPr bwMode="auto">
            <a:xfrm>
              <a:off x="1341438" y="5107409"/>
              <a:ext cx="682625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C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0.051089</a:t>
              </a:r>
              <a:endPara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2" name="Picture 95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625725" y="4386263"/>
              <a:ext cx="442913" cy="658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Rectangle 101"/>
            <p:cNvSpPr>
              <a:spLocks noChangeArrowheads="1"/>
            </p:cNvSpPr>
            <p:nvPr/>
          </p:nvSpPr>
          <p:spPr bwMode="auto">
            <a:xfrm>
              <a:off x="2524125" y="5107409"/>
              <a:ext cx="682625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C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0.050677</a:t>
              </a:r>
              <a:endPara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4" name="Picture 102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603625" y="4408488"/>
              <a:ext cx="830263" cy="614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Rectangle 108"/>
            <p:cNvSpPr>
              <a:spLocks noChangeArrowheads="1"/>
            </p:cNvSpPr>
            <p:nvPr/>
          </p:nvSpPr>
          <p:spPr bwMode="auto">
            <a:xfrm>
              <a:off x="3694113" y="5085184"/>
              <a:ext cx="682625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C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0.049687</a:t>
              </a:r>
              <a:endPara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6" name="Picture 109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945063" y="4386263"/>
              <a:ext cx="488950" cy="658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Rectangle 115"/>
            <p:cNvSpPr>
              <a:spLocks noChangeArrowheads="1"/>
            </p:cNvSpPr>
            <p:nvPr/>
          </p:nvSpPr>
          <p:spPr bwMode="auto">
            <a:xfrm>
              <a:off x="4865688" y="5107409"/>
              <a:ext cx="682625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C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0.049316</a:t>
              </a:r>
              <a:endPara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8" name="Picture 116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5956300" y="4408488"/>
              <a:ext cx="830263" cy="614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Rectangle 122"/>
            <p:cNvSpPr>
              <a:spLocks noChangeArrowheads="1"/>
            </p:cNvSpPr>
            <p:nvPr/>
          </p:nvSpPr>
          <p:spPr bwMode="auto">
            <a:xfrm>
              <a:off x="6046788" y="5085184"/>
              <a:ext cx="682625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C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0.049201</a:t>
              </a:r>
              <a:endPara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0" name="Picture 123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7297738" y="4386263"/>
              <a:ext cx="488950" cy="658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Rectangle 129"/>
            <p:cNvSpPr>
              <a:spLocks noChangeArrowheads="1"/>
            </p:cNvSpPr>
            <p:nvPr/>
          </p:nvSpPr>
          <p:spPr bwMode="auto">
            <a:xfrm>
              <a:off x="7218363" y="5107409"/>
              <a:ext cx="682625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C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0.048512</a:t>
              </a:r>
              <a:endPara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2" name="Picture 130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1250950" y="5829301"/>
              <a:ext cx="830263" cy="636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Rectangle 136"/>
            <p:cNvSpPr>
              <a:spLocks noChangeArrowheads="1"/>
            </p:cNvSpPr>
            <p:nvPr/>
          </p:nvSpPr>
          <p:spPr bwMode="auto">
            <a:xfrm>
              <a:off x="1341438" y="6523880"/>
              <a:ext cx="682625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C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0.047642</a:t>
              </a:r>
              <a:endPara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4" name="Picture 137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2432050" y="5875338"/>
              <a:ext cx="830263" cy="54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Rectangle 143"/>
            <p:cNvSpPr>
              <a:spLocks noChangeArrowheads="1"/>
            </p:cNvSpPr>
            <p:nvPr/>
          </p:nvSpPr>
          <p:spPr bwMode="auto">
            <a:xfrm>
              <a:off x="2524125" y="6479430"/>
              <a:ext cx="682625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C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0.047605</a:t>
              </a:r>
              <a:endPara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6" name="Picture 144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3773488" y="5818188"/>
              <a:ext cx="488950" cy="658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Rectangle 150"/>
            <p:cNvSpPr>
              <a:spLocks noChangeArrowheads="1"/>
            </p:cNvSpPr>
            <p:nvPr/>
          </p:nvSpPr>
          <p:spPr bwMode="auto">
            <a:xfrm>
              <a:off x="3694113" y="6536580"/>
              <a:ext cx="682625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C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0.046965</a:t>
              </a:r>
              <a:endPara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8" name="Picture 151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4773613" y="5840413"/>
              <a:ext cx="830263" cy="614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Rectangle 157"/>
            <p:cNvSpPr>
              <a:spLocks noChangeArrowheads="1"/>
            </p:cNvSpPr>
            <p:nvPr/>
          </p:nvSpPr>
          <p:spPr bwMode="auto">
            <a:xfrm>
              <a:off x="4865688" y="6512768"/>
              <a:ext cx="682625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C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0.046912</a:t>
              </a:r>
              <a:endPara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0" name="Picture 158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5956300" y="5875338"/>
              <a:ext cx="830263" cy="54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" name="Rectangle 164"/>
            <p:cNvSpPr>
              <a:spLocks noChangeArrowheads="1"/>
            </p:cNvSpPr>
            <p:nvPr/>
          </p:nvSpPr>
          <p:spPr bwMode="auto">
            <a:xfrm>
              <a:off x="6046788" y="6479430"/>
              <a:ext cx="682625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C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0.046733</a:t>
              </a:r>
              <a:endPara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2" name="Picture 165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7127875" y="5875338"/>
              <a:ext cx="828675" cy="54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" name="Rectangle 169"/>
            <p:cNvSpPr>
              <a:spLocks noChangeArrowheads="1"/>
            </p:cNvSpPr>
            <p:nvPr/>
          </p:nvSpPr>
          <p:spPr bwMode="auto">
            <a:xfrm>
              <a:off x="7218363" y="6479430"/>
              <a:ext cx="682625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C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0.046678</a:t>
              </a:r>
              <a:endPara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Još jedan primjer</a:t>
            </a:r>
            <a:br>
              <a:rPr lang="sr-Latn-BA" smtClean="0"/>
            </a:br>
            <a:r>
              <a:rPr lang="sr-Latn-BA" smtClean="0"/>
              <a:t>Aero-snimci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r-Latn-BA" smtClean="0">
                <a:latin typeface="+mn-lt"/>
              </a:rPr>
              <a:t>Vi-SEEM Dissemination Event </a:t>
            </a:r>
            <a:r>
              <a:rPr lang="en-US" smtClean="0">
                <a:latin typeface="+mn-lt"/>
              </a:rPr>
              <a:t>– </a:t>
            </a:r>
            <a:r>
              <a:rPr lang="sr-Latn-BA" smtClean="0">
                <a:latin typeface="+mn-lt"/>
              </a:rPr>
              <a:t>ETF Banjaluka</a:t>
            </a:r>
            <a:r>
              <a:rPr lang="en-US" smtClean="0">
                <a:latin typeface="+mn-lt"/>
              </a:rPr>
              <a:t> </a:t>
            </a:r>
            <a:r>
              <a:rPr lang="sr-Latn-BA" smtClean="0">
                <a:latin typeface="+mn-lt"/>
              </a:rPr>
              <a:t>8. novembar 2016. godine</a:t>
            </a:r>
            <a:r>
              <a:rPr lang="en-US" smtClean="0"/>
              <a:t>					</a:t>
            </a:r>
            <a:fld id="{70F2B333-24EA-4DE2-9D5F-F92EB537375C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  <p:grpSp>
        <p:nvGrpSpPr>
          <p:cNvPr id="80" name="Group 79"/>
          <p:cNvGrpSpPr/>
          <p:nvPr/>
        </p:nvGrpSpPr>
        <p:grpSpPr>
          <a:xfrm>
            <a:off x="1756797" y="1343026"/>
            <a:ext cx="6392407" cy="5215836"/>
            <a:chOff x="1363663" y="1343025"/>
            <a:chExt cx="6831013" cy="5573713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28763" y="1597025"/>
              <a:ext cx="706438" cy="706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1363663" y="1343025"/>
              <a:ext cx="1136650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C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kuce.blok43.jpg</a:t>
              </a:r>
              <a:endPara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1473201" y="2533650"/>
              <a:ext cx="927100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C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3.7958e-011</a:t>
              </a:r>
              <a:endPara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76526" y="1595438"/>
              <a:ext cx="706438" cy="706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2500313" y="1343025"/>
              <a:ext cx="1136650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C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kuce.blok10.jpg</a:t>
              </a:r>
              <a:endPara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2787651" y="2533650"/>
              <a:ext cx="541338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C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8.6575</a:t>
              </a:r>
              <a:endPara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13176" y="1595438"/>
              <a:ext cx="706438" cy="706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3681413" y="1343025"/>
              <a:ext cx="1058863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C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kuce.blok8.jpg</a:t>
              </a:r>
              <a:endPara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>
              <a:off x="3924301" y="2533650"/>
              <a:ext cx="541338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C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9.6161</a:t>
              </a:r>
              <a:endPara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49826" y="1595438"/>
              <a:ext cx="706438" cy="706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9" name="Rectangle 15"/>
            <p:cNvSpPr>
              <a:spLocks noChangeArrowheads="1"/>
            </p:cNvSpPr>
            <p:nvPr/>
          </p:nvSpPr>
          <p:spPr bwMode="auto">
            <a:xfrm>
              <a:off x="4784726" y="1343025"/>
              <a:ext cx="1136650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C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kuce.blok44.jpg</a:t>
              </a:r>
              <a:endPara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5038726" y="2533650"/>
              <a:ext cx="617538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C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10.9856</a:t>
              </a:r>
              <a:endPara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41" name="Picture 1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99176" y="1595438"/>
              <a:ext cx="706438" cy="706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5965826" y="1343025"/>
              <a:ext cx="1058863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C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kuce.blok6.jpg</a:t>
              </a:r>
              <a:endPara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3" name="Rectangle 19"/>
            <p:cNvSpPr>
              <a:spLocks noChangeArrowheads="1"/>
            </p:cNvSpPr>
            <p:nvPr/>
          </p:nvSpPr>
          <p:spPr bwMode="auto">
            <a:xfrm>
              <a:off x="6175376" y="2533650"/>
              <a:ext cx="617538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C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11.7615</a:t>
              </a:r>
              <a:endPara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44" name="Picture 2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235826" y="1595438"/>
              <a:ext cx="706438" cy="706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5" name="Rectangle 21"/>
            <p:cNvSpPr>
              <a:spLocks noChangeArrowheads="1"/>
            </p:cNvSpPr>
            <p:nvPr/>
          </p:nvSpPr>
          <p:spPr bwMode="auto">
            <a:xfrm>
              <a:off x="7102476" y="1343025"/>
              <a:ext cx="1058863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C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kuce.blok4.jpg</a:t>
              </a:r>
              <a:endPara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6" name="Rectangle 22"/>
            <p:cNvSpPr>
              <a:spLocks noChangeArrowheads="1"/>
            </p:cNvSpPr>
            <p:nvPr/>
          </p:nvSpPr>
          <p:spPr bwMode="auto">
            <a:xfrm>
              <a:off x="7312026" y="2533650"/>
              <a:ext cx="617538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C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12.5636</a:t>
              </a:r>
              <a:endPara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47" name="Picture 2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528763" y="2987675"/>
              <a:ext cx="706438" cy="706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8" name="Rectangle 24"/>
            <p:cNvSpPr>
              <a:spLocks noChangeArrowheads="1"/>
            </p:cNvSpPr>
            <p:nvPr/>
          </p:nvSpPr>
          <p:spPr bwMode="auto">
            <a:xfrm>
              <a:off x="1363663" y="2733675"/>
              <a:ext cx="1136650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C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kuce.blok42.jpg</a:t>
              </a:r>
              <a:endPara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9" name="Rectangle 25"/>
            <p:cNvSpPr>
              <a:spLocks noChangeArrowheads="1"/>
            </p:cNvSpPr>
            <p:nvPr/>
          </p:nvSpPr>
          <p:spPr bwMode="auto">
            <a:xfrm>
              <a:off x="1617663" y="3925888"/>
              <a:ext cx="617538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C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13.2735</a:t>
              </a:r>
              <a:endPara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50" name="Picture 2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676526" y="2987675"/>
              <a:ext cx="706438" cy="706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1" name="Rectangle 27"/>
            <p:cNvSpPr>
              <a:spLocks noChangeArrowheads="1"/>
            </p:cNvSpPr>
            <p:nvPr/>
          </p:nvSpPr>
          <p:spPr bwMode="auto">
            <a:xfrm>
              <a:off x="2544763" y="2733675"/>
              <a:ext cx="1058863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C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kuce.blok9.jpg</a:t>
              </a:r>
              <a:endPara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2" name="Rectangle 28"/>
            <p:cNvSpPr>
              <a:spLocks noChangeArrowheads="1"/>
            </p:cNvSpPr>
            <p:nvPr/>
          </p:nvSpPr>
          <p:spPr bwMode="auto">
            <a:xfrm>
              <a:off x="2754313" y="3925888"/>
              <a:ext cx="617538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C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13.6776</a:t>
              </a:r>
              <a:endPara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53" name="Picture 29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813176" y="2987675"/>
              <a:ext cx="706438" cy="706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4" name="Rectangle 30"/>
            <p:cNvSpPr>
              <a:spLocks noChangeArrowheads="1"/>
            </p:cNvSpPr>
            <p:nvPr/>
          </p:nvSpPr>
          <p:spPr bwMode="auto">
            <a:xfrm>
              <a:off x="3636963" y="2733675"/>
              <a:ext cx="1136650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C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kuce.blok76.jpg</a:t>
              </a:r>
              <a:endPara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5" name="Rectangle 31"/>
            <p:cNvSpPr>
              <a:spLocks noChangeArrowheads="1"/>
            </p:cNvSpPr>
            <p:nvPr/>
          </p:nvSpPr>
          <p:spPr bwMode="auto">
            <a:xfrm>
              <a:off x="3890963" y="3925888"/>
              <a:ext cx="617538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C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14.2245</a:t>
              </a:r>
              <a:endPara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56" name="Picture 3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949826" y="2987675"/>
              <a:ext cx="706438" cy="706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7" name="Rectangle 33"/>
            <p:cNvSpPr>
              <a:spLocks noChangeArrowheads="1"/>
            </p:cNvSpPr>
            <p:nvPr/>
          </p:nvSpPr>
          <p:spPr bwMode="auto">
            <a:xfrm>
              <a:off x="4784726" y="2733675"/>
              <a:ext cx="1136650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C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kuce.blok75.jpg</a:t>
              </a:r>
              <a:endPara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8" name="Rectangle 34"/>
            <p:cNvSpPr>
              <a:spLocks noChangeArrowheads="1"/>
            </p:cNvSpPr>
            <p:nvPr/>
          </p:nvSpPr>
          <p:spPr bwMode="auto">
            <a:xfrm>
              <a:off x="5038726" y="3925888"/>
              <a:ext cx="617538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C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15.8998</a:t>
              </a:r>
              <a:endPara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59" name="Picture 35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099176" y="2987675"/>
              <a:ext cx="706438" cy="706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60" name="Rectangle 36"/>
            <p:cNvSpPr>
              <a:spLocks noChangeArrowheads="1"/>
            </p:cNvSpPr>
            <p:nvPr/>
          </p:nvSpPr>
          <p:spPr bwMode="auto">
            <a:xfrm>
              <a:off x="5888038" y="2733675"/>
              <a:ext cx="1225550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C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kuce.blok109.jpg</a:t>
              </a:r>
              <a:endPara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1" name="Rectangle 37"/>
            <p:cNvSpPr>
              <a:spLocks noChangeArrowheads="1"/>
            </p:cNvSpPr>
            <p:nvPr/>
          </p:nvSpPr>
          <p:spPr bwMode="auto">
            <a:xfrm>
              <a:off x="6175376" y="3925888"/>
              <a:ext cx="617538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C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16.1984</a:t>
              </a:r>
              <a:endPara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62" name="Picture 38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235826" y="2987675"/>
              <a:ext cx="706438" cy="706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63" name="Rectangle 39"/>
            <p:cNvSpPr>
              <a:spLocks noChangeArrowheads="1"/>
            </p:cNvSpPr>
            <p:nvPr/>
          </p:nvSpPr>
          <p:spPr bwMode="auto">
            <a:xfrm>
              <a:off x="7102476" y="2733675"/>
              <a:ext cx="1058863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C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kuce.blok7.jpg</a:t>
              </a:r>
              <a:endPara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4" name="Rectangle 40"/>
            <p:cNvSpPr>
              <a:spLocks noChangeArrowheads="1"/>
            </p:cNvSpPr>
            <p:nvPr/>
          </p:nvSpPr>
          <p:spPr bwMode="auto">
            <a:xfrm>
              <a:off x="7312026" y="3925888"/>
              <a:ext cx="617538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C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16.2789</a:t>
              </a:r>
              <a:endPara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65" name="Picture 41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528763" y="4378325"/>
              <a:ext cx="706438" cy="706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66" name="Rectangle 42"/>
            <p:cNvSpPr>
              <a:spLocks noChangeArrowheads="1"/>
            </p:cNvSpPr>
            <p:nvPr/>
          </p:nvSpPr>
          <p:spPr bwMode="auto">
            <a:xfrm>
              <a:off x="1363663" y="4124325"/>
              <a:ext cx="1136650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C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kuce.blok11.jpg</a:t>
              </a:r>
              <a:endPara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7" name="Rectangle 43"/>
            <p:cNvSpPr>
              <a:spLocks noChangeArrowheads="1"/>
            </p:cNvSpPr>
            <p:nvPr/>
          </p:nvSpPr>
          <p:spPr bwMode="auto">
            <a:xfrm>
              <a:off x="1617663" y="5316538"/>
              <a:ext cx="617538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C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16.5145</a:t>
              </a:r>
              <a:endPara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68" name="Picture 44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676526" y="4378325"/>
              <a:ext cx="706438" cy="706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69" name="Rectangle 45"/>
            <p:cNvSpPr>
              <a:spLocks noChangeArrowheads="1"/>
            </p:cNvSpPr>
            <p:nvPr/>
          </p:nvSpPr>
          <p:spPr bwMode="auto">
            <a:xfrm>
              <a:off x="2500313" y="4124325"/>
              <a:ext cx="1136650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C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kuce.blok39.jpg</a:t>
              </a:r>
              <a:endPara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0" name="Rectangle 46"/>
            <p:cNvSpPr>
              <a:spLocks noChangeArrowheads="1"/>
            </p:cNvSpPr>
            <p:nvPr/>
          </p:nvSpPr>
          <p:spPr bwMode="auto">
            <a:xfrm>
              <a:off x="2754313" y="5316538"/>
              <a:ext cx="617538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C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16.9109</a:t>
              </a:r>
              <a:endPara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71" name="Picture 47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813176" y="4378325"/>
              <a:ext cx="706438" cy="706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72" name="Rectangle 48"/>
            <p:cNvSpPr>
              <a:spLocks noChangeArrowheads="1"/>
            </p:cNvSpPr>
            <p:nvPr/>
          </p:nvSpPr>
          <p:spPr bwMode="auto">
            <a:xfrm>
              <a:off x="3471863" y="4124325"/>
              <a:ext cx="1544638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C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indZona.blok1044.jpg</a:t>
              </a:r>
              <a:endPara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3" name="Rectangle 49"/>
            <p:cNvSpPr>
              <a:spLocks noChangeArrowheads="1"/>
            </p:cNvSpPr>
            <p:nvPr/>
          </p:nvSpPr>
          <p:spPr bwMode="auto">
            <a:xfrm>
              <a:off x="3890963" y="5316538"/>
              <a:ext cx="617538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C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16.9179</a:t>
              </a:r>
              <a:endPara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74" name="Picture 50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949826" y="4378325"/>
              <a:ext cx="706438" cy="706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75" name="Rectangle 51"/>
            <p:cNvSpPr>
              <a:spLocks noChangeArrowheads="1"/>
            </p:cNvSpPr>
            <p:nvPr/>
          </p:nvSpPr>
          <p:spPr bwMode="auto">
            <a:xfrm>
              <a:off x="4751388" y="4124325"/>
              <a:ext cx="1225550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C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kuce.blok145.jpg</a:t>
              </a:r>
              <a:endPara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6" name="Rectangle 52"/>
            <p:cNvSpPr>
              <a:spLocks noChangeArrowheads="1"/>
            </p:cNvSpPr>
            <p:nvPr/>
          </p:nvSpPr>
          <p:spPr bwMode="auto">
            <a:xfrm>
              <a:off x="5072063" y="5316538"/>
              <a:ext cx="541338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C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16.967</a:t>
              </a:r>
              <a:endPara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77" name="Picture 53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6099176" y="4378325"/>
              <a:ext cx="706438" cy="706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78" name="Rectangle 54"/>
            <p:cNvSpPr>
              <a:spLocks noChangeArrowheads="1"/>
            </p:cNvSpPr>
            <p:nvPr/>
          </p:nvSpPr>
          <p:spPr bwMode="auto">
            <a:xfrm>
              <a:off x="5921376" y="4124325"/>
              <a:ext cx="1136650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C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kuce.blok45.jpg</a:t>
              </a:r>
              <a:endPara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9" name="Rectangle 55"/>
            <p:cNvSpPr>
              <a:spLocks noChangeArrowheads="1"/>
            </p:cNvSpPr>
            <p:nvPr/>
          </p:nvSpPr>
          <p:spPr bwMode="auto">
            <a:xfrm>
              <a:off x="6175376" y="5316538"/>
              <a:ext cx="617538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C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17.6091</a:t>
              </a:r>
              <a:endPara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80" name="Picture 56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7235826" y="4378325"/>
              <a:ext cx="706438" cy="706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81" name="Rectangle 57"/>
            <p:cNvSpPr>
              <a:spLocks noChangeArrowheads="1"/>
            </p:cNvSpPr>
            <p:nvPr/>
          </p:nvSpPr>
          <p:spPr bwMode="auto">
            <a:xfrm>
              <a:off x="7058026" y="4124325"/>
              <a:ext cx="1136650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C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kuce.blok73.jpg</a:t>
              </a:r>
              <a:endPara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2" name="Rectangle 58"/>
            <p:cNvSpPr>
              <a:spLocks noChangeArrowheads="1"/>
            </p:cNvSpPr>
            <p:nvPr/>
          </p:nvSpPr>
          <p:spPr bwMode="auto">
            <a:xfrm>
              <a:off x="7345363" y="5316538"/>
              <a:ext cx="541338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C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17.645</a:t>
              </a:r>
              <a:endPara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83" name="Picture 59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1528763" y="5768975"/>
              <a:ext cx="706438" cy="706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84" name="Rectangle 60"/>
            <p:cNvSpPr>
              <a:spLocks noChangeArrowheads="1"/>
            </p:cNvSpPr>
            <p:nvPr/>
          </p:nvSpPr>
          <p:spPr bwMode="auto">
            <a:xfrm>
              <a:off x="1363663" y="5514975"/>
              <a:ext cx="1136650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C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kuce.blok79.jpg</a:t>
              </a:r>
              <a:endPara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5" name="Rectangle 61"/>
            <p:cNvSpPr>
              <a:spLocks noChangeArrowheads="1"/>
            </p:cNvSpPr>
            <p:nvPr/>
          </p:nvSpPr>
          <p:spPr bwMode="auto">
            <a:xfrm>
              <a:off x="1693863" y="6707188"/>
              <a:ext cx="452438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C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17.97</a:t>
              </a:r>
              <a:endPara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86" name="Picture 62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2676526" y="5768975"/>
              <a:ext cx="706438" cy="706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87" name="Rectangle 63"/>
            <p:cNvSpPr>
              <a:spLocks noChangeArrowheads="1"/>
            </p:cNvSpPr>
            <p:nvPr/>
          </p:nvSpPr>
          <p:spPr bwMode="auto">
            <a:xfrm>
              <a:off x="2466976" y="5514975"/>
              <a:ext cx="1225550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C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kuce.blok809.jpg</a:t>
              </a:r>
              <a:endPara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8" name="Rectangle 64"/>
            <p:cNvSpPr>
              <a:spLocks noChangeArrowheads="1"/>
            </p:cNvSpPr>
            <p:nvPr/>
          </p:nvSpPr>
          <p:spPr bwMode="auto">
            <a:xfrm>
              <a:off x="2754313" y="6707188"/>
              <a:ext cx="617538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C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18.2071</a:t>
              </a:r>
              <a:endPara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89" name="Picture 65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3813176" y="5768975"/>
              <a:ext cx="706438" cy="706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90" name="Rectangle 66"/>
            <p:cNvSpPr>
              <a:spLocks noChangeArrowheads="1"/>
            </p:cNvSpPr>
            <p:nvPr/>
          </p:nvSpPr>
          <p:spPr bwMode="auto">
            <a:xfrm>
              <a:off x="3471863" y="5514975"/>
              <a:ext cx="1544638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C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indZona.blok1574.jpg</a:t>
              </a:r>
              <a:endPara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1" name="Rectangle 67"/>
            <p:cNvSpPr>
              <a:spLocks noChangeArrowheads="1"/>
            </p:cNvSpPr>
            <p:nvPr/>
          </p:nvSpPr>
          <p:spPr bwMode="auto">
            <a:xfrm>
              <a:off x="3890963" y="6707188"/>
              <a:ext cx="617538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C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18.4691</a:t>
              </a:r>
              <a:endPara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92" name="Picture 68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4949826" y="5768975"/>
              <a:ext cx="706438" cy="706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93" name="Rectangle 69"/>
            <p:cNvSpPr>
              <a:spLocks noChangeArrowheads="1"/>
            </p:cNvSpPr>
            <p:nvPr/>
          </p:nvSpPr>
          <p:spPr bwMode="auto">
            <a:xfrm>
              <a:off x="4751388" y="5514975"/>
              <a:ext cx="1225550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C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kuce.blok461.jpg</a:t>
              </a:r>
              <a:endPara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4" name="Rectangle 70"/>
            <p:cNvSpPr>
              <a:spLocks noChangeArrowheads="1"/>
            </p:cNvSpPr>
            <p:nvPr/>
          </p:nvSpPr>
          <p:spPr bwMode="auto">
            <a:xfrm>
              <a:off x="5038726" y="6707188"/>
              <a:ext cx="617538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C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18.5933</a:t>
              </a:r>
              <a:endPara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95" name="Picture 71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6099176" y="5768975"/>
              <a:ext cx="706438" cy="706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96" name="Rectangle 72"/>
            <p:cNvSpPr>
              <a:spLocks noChangeArrowheads="1"/>
            </p:cNvSpPr>
            <p:nvPr/>
          </p:nvSpPr>
          <p:spPr bwMode="auto">
            <a:xfrm>
              <a:off x="5756276" y="5514975"/>
              <a:ext cx="1544638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C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indZona.blok1467.jpg</a:t>
              </a:r>
              <a:endPara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7" name="Rectangle 73"/>
            <p:cNvSpPr>
              <a:spLocks noChangeArrowheads="1"/>
            </p:cNvSpPr>
            <p:nvPr/>
          </p:nvSpPr>
          <p:spPr bwMode="auto">
            <a:xfrm>
              <a:off x="6175376" y="6707188"/>
              <a:ext cx="617538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C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18.6371</a:t>
              </a:r>
              <a:endPara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98" name="Picture 74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7235826" y="5768975"/>
              <a:ext cx="706438" cy="706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99" name="Rectangle 75"/>
            <p:cNvSpPr>
              <a:spLocks noChangeArrowheads="1"/>
            </p:cNvSpPr>
            <p:nvPr/>
          </p:nvSpPr>
          <p:spPr bwMode="auto">
            <a:xfrm>
              <a:off x="7058026" y="5514975"/>
              <a:ext cx="1136650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C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kuce.blok72.jpg</a:t>
              </a:r>
              <a:endPara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0" name="Rectangle 76"/>
            <p:cNvSpPr>
              <a:spLocks noChangeArrowheads="1"/>
            </p:cNvSpPr>
            <p:nvPr/>
          </p:nvSpPr>
          <p:spPr bwMode="auto">
            <a:xfrm>
              <a:off x="7312026" y="6707188"/>
              <a:ext cx="617538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C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18.7227</a:t>
              </a:r>
              <a:endParaRPr kumimoji="0" lang="sr-Latn-C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z="4000" smtClean="0">
                <a:latin typeface="Calibri" charset="0"/>
                <a:ea typeface="ＭＳ Ｐゴシック" charset="0"/>
                <a:cs typeface="ＭＳ Ｐゴシック" charset="0"/>
              </a:rPr>
              <a:t>Pretraživanje korišćenjem tekstualnih i vizuelnih informacija</a:t>
            </a:r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r-Latn-BA" smtClean="0">
                <a:latin typeface="+mn-lt"/>
              </a:rPr>
              <a:t>Vi-SEEM Dissemination Event </a:t>
            </a:r>
            <a:r>
              <a:rPr lang="en-US" smtClean="0">
                <a:latin typeface="+mn-lt"/>
              </a:rPr>
              <a:t>– </a:t>
            </a:r>
            <a:r>
              <a:rPr lang="sr-Latn-BA" smtClean="0">
                <a:latin typeface="+mn-lt"/>
              </a:rPr>
              <a:t>ETF Banjaluka</a:t>
            </a:r>
            <a:r>
              <a:rPr lang="en-US" smtClean="0">
                <a:latin typeface="+mn-lt"/>
              </a:rPr>
              <a:t> </a:t>
            </a:r>
            <a:r>
              <a:rPr lang="sr-Latn-BA" smtClean="0">
                <a:latin typeface="+mn-lt"/>
              </a:rPr>
              <a:t>8. novembar 2016. godine</a:t>
            </a:r>
            <a:r>
              <a:rPr lang="en-US" smtClean="0"/>
              <a:t>					</a:t>
            </a:r>
            <a:fld id="{70F2B333-24EA-4DE2-9D5F-F92EB537375C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  <p:pic>
        <p:nvPicPr>
          <p:cNvPr id="5" name="Picture 4" descr="392947747_45835bdb33_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7638"/>
            <a:ext cx="31670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3704272"/>
            <a:ext cx="3657600" cy="156966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Tag</a:t>
            </a:r>
            <a:r>
              <a:rPr lang="sr-Latn-BA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ovi</a:t>
            </a:r>
            <a:r>
              <a:rPr lang="en-US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: </a:t>
            </a:r>
            <a:r>
              <a:rPr lang="en-US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banana, </a:t>
            </a:r>
            <a:r>
              <a:rPr lang="sr-Latn-BA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majmuni, primati, beskućnici, orangutan, životinja, krzno</a:t>
            </a:r>
            <a:r>
              <a:rPr lang="en-US" b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</a:t>
            </a:r>
            <a:r>
              <a:rPr lang="sr-Latn-BA" b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sr-Latn-BA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karton, zoo, smiješna slika...</a:t>
            </a:r>
            <a:endParaRPr lang="en-US" b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pic>
        <p:nvPicPr>
          <p:cNvPr id="7" name="Picture 12" descr="Picture 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71600"/>
            <a:ext cx="419100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24399" y="4203672"/>
            <a:ext cx="4207329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Web – </a:t>
            </a:r>
            <a:r>
              <a:rPr lang="sr-Latn-BA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stranice obično sadrže slike i pridruženi tekst</a:t>
            </a:r>
            <a:endParaRPr lang="en-US" b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9" name="Content Placeholder 8"/>
          <p:cNvSpPr txBox="1">
            <a:spLocks noGrp="1"/>
          </p:cNvSpPr>
          <p:nvPr>
            <p:ph idx="1"/>
          </p:nvPr>
        </p:nvSpPr>
        <p:spPr>
          <a:xfrm>
            <a:off x="96044" y="5571548"/>
            <a:ext cx="9713913" cy="4291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dirty="0" err="1"/>
              <a:t>Flickr</a:t>
            </a:r>
            <a:r>
              <a:rPr lang="en-US" dirty="0"/>
              <a:t> – </a:t>
            </a:r>
            <a:r>
              <a:rPr lang="sr-Latn-BA" dirty="0" smtClean="0"/>
              <a:t>milijarde korisničkih slika. Velikom broju slika je pridružen neki tekst.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Pretraživanje po slici objekta </a:t>
            </a:r>
            <a:br>
              <a:rPr lang="sr-Latn-RS" smtClean="0"/>
            </a:br>
            <a:r>
              <a:rPr lang="sr-Latn-RS" smtClean="0"/>
              <a:t>(Google Image Search)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r-Latn-BA" smtClean="0">
                <a:latin typeface="+mn-lt"/>
              </a:rPr>
              <a:t>Vi-SEEM Dissemination Event </a:t>
            </a:r>
            <a:r>
              <a:rPr lang="en-US" smtClean="0">
                <a:latin typeface="+mn-lt"/>
              </a:rPr>
              <a:t>– </a:t>
            </a:r>
            <a:r>
              <a:rPr lang="sr-Latn-BA" smtClean="0">
                <a:latin typeface="+mn-lt"/>
              </a:rPr>
              <a:t>ETF Banjaluka</a:t>
            </a:r>
            <a:r>
              <a:rPr lang="en-US" smtClean="0">
                <a:latin typeface="+mn-lt"/>
              </a:rPr>
              <a:t> </a:t>
            </a:r>
            <a:r>
              <a:rPr lang="sr-Latn-BA" smtClean="0">
                <a:latin typeface="+mn-lt"/>
              </a:rPr>
              <a:t>8. novembar 2016. godine</a:t>
            </a:r>
            <a:r>
              <a:rPr lang="en-US" smtClean="0"/>
              <a:t>					</a:t>
            </a:r>
            <a:fld id="{70F2B333-24EA-4DE2-9D5F-F92EB537375C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16067"/>
          <a:stretch>
            <a:fillRect/>
          </a:stretch>
        </p:blipFill>
        <p:spPr bwMode="auto">
          <a:xfrm>
            <a:off x="1195374" y="1260244"/>
            <a:ext cx="7515252" cy="5305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Ali...</a:t>
            </a:r>
            <a:br>
              <a:rPr lang="sr-Latn-BA" smtClean="0"/>
            </a:br>
            <a:r>
              <a:rPr lang="sr-Latn-BA" smtClean="0"/>
              <a:t>(Google Image Search)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r-Latn-BA" smtClean="0">
                <a:latin typeface="+mn-lt"/>
              </a:rPr>
              <a:t>Vi-SEEM Dissemination Event </a:t>
            </a:r>
            <a:r>
              <a:rPr lang="en-US" smtClean="0">
                <a:latin typeface="+mn-lt"/>
              </a:rPr>
              <a:t>– </a:t>
            </a:r>
            <a:r>
              <a:rPr lang="sr-Latn-BA" smtClean="0">
                <a:latin typeface="+mn-lt"/>
              </a:rPr>
              <a:t>ETF Banjaluka</a:t>
            </a:r>
            <a:r>
              <a:rPr lang="en-US" smtClean="0">
                <a:latin typeface="+mn-lt"/>
              </a:rPr>
              <a:t> </a:t>
            </a:r>
            <a:r>
              <a:rPr lang="sr-Latn-BA" smtClean="0">
                <a:latin typeface="+mn-lt"/>
              </a:rPr>
              <a:t>8. novembar 2016. godine</a:t>
            </a:r>
            <a:r>
              <a:rPr lang="en-US" smtClean="0"/>
              <a:t>					</a:t>
            </a:r>
            <a:fld id="{70F2B333-24EA-4DE2-9D5F-F92EB537375C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165" y="1189931"/>
            <a:ext cx="8669670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>
                <a:sym typeface="Wingdings" pitchFamily="2" charset="2"/>
              </a:rPr>
              <a:t></a:t>
            </a:r>
            <a:br>
              <a:rPr lang="sr-Latn-BA" smtClean="0">
                <a:sym typeface="Wingdings" pitchFamily="2" charset="2"/>
              </a:rPr>
            </a:br>
            <a:r>
              <a:rPr lang="sr-Latn-BA" smtClean="0">
                <a:sym typeface="Wingdings" pitchFamily="2" charset="2"/>
              </a:rPr>
              <a:t>(Google Image Search)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r-Latn-BA" smtClean="0">
                <a:latin typeface="+mn-lt"/>
              </a:rPr>
              <a:t>Vi-SEEM Dissemination Event </a:t>
            </a:r>
            <a:r>
              <a:rPr lang="en-US" smtClean="0">
                <a:latin typeface="+mn-lt"/>
              </a:rPr>
              <a:t>– </a:t>
            </a:r>
            <a:r>
              <a:rPr lang="sr-Latn-BA" smtClean="0">
                <a:latin typeface="+mn-lt"/>
              </a:rPr>
              <a:t>ETF Banjaluka</a:t>
            </a:r>
            <a:r>
              <a:rPr lang="en-US" smtClean="0">
                <a:latin typeface="+mn-lt"/>
              </a:rPr>
              <a:t> </a:t>
            </a:r>
            <a:r>
              <a:rPr lang="sr-Latn-BA" smtClean="0">
                <a:latin typeface="+mn-lt"/>
              </a:rPr>
              <a:t>8. novembar 2016. godine</a:t>
            </a:r>
            <a:r>
              <a:rPr lang="en-US" smtClean="0"/>
              <a:t>					</a:t>
            </a:r>
            <a:fld id="{70F2B333-24EA-4DE2-9D5F-F92EB537375C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764" y="1214422"/>
            <a:ext cx="8670472" cy="5358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Vizue</a:t>
            </a:r>
            <a:r>
              <a:rPr lang="sr-Latn-BA" smtClean="0"/>
              <a:t>lna nasuprot semantičke sličnosti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sz="2800" smtClean="0"/>
              <a:t>Rezultati pretraživanja korištenjem vizuelnih obilježja niskog nivoa uglavnom se sastoje od slika sa </a:t>
            </a:r>
            <a:r>
              <a:rPr lang="sr-Latn-BA" sz="2800" smtClean="0">
                <a:solidFill>
                  <a:srgbClr val="CF490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sličnom raspodjelom</a:t>
            </a:r>
            <a:r>
              <a:rPr lang="sr-Latn-BA" sz="2800" smtClean="0">
                <a:solidFill>
                  <a:srgbClr val="CF4901"/>
                </a:solidFill>
              </a:rPr>
              <a:t> </a:t>
            </a:r>
            <a:r>
              <a:rPr lang="sr-Latn-BA" sz="2800" smtClean="0"/>
              <a:t>tih </a:t>
            </a:r>
            <a:r>
              <a:rPr lang="sr-Latn-BA" sz="2800" smtClean="0">
                <a:solidFill>
                  <a:srgbClr val="CF490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vizuelnih</a:t>
            </a:r>
            <a:r>
              <a:rPr lang="sr-Latn-BA" sz="2800" smtClean="0"/>
              <a:t> elemenata</a:t>
            </a:r>
            <a:endParaRPr lang="en-US" sz="2800" smtClean="0"/>
          </a:p>
          <a:p>
            <a:r>
              <a:rPr lang="sr-Latn-BA" sz="2800" smtClean="0"/>
              <a:t>Korisnici žele rezultate pretraživanja koji su </a:t>
            </a:r>
            <a:r>
              <a:rPr lang="sr-Latn-BA" sz="2800" smtClean="0">
                <a:solidFill>
                  <a:srgbClr val="CF490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semantički slični</a:t>
            </a:r>
            <a:r>
              <a:rPr lang="sr-Latn-BA" sz="2800" smtClean="0">
                <a:solidFill>
                  <a:srgbClr val="CF4901"/>
                </a:solidFill>
              </a:rPr>
              <a:t> </a:t>
            </a:r>
            <a:r>
              <a:rPr lang="sr-Latn-BA" sz="2800" smtClean="0"/>
              <a:t>upitu</a:t>
            </a:r>
            <a:endParaRPr lang="en-US" sz="2800" smtClean="0"/>
          </a:p>
          <a:p>
            <a:r>
              <a:rPr lang="sr-Latn-BA" sz="2800" smtClean="0"/>
              <a:t>Jaz između semantike korisnika i sistema</a:t>
            </a:r>
            <a:r>
              <a:rPr lang="en-US" sz="2800" smtClean="0"/>
              <a:t> </a:t>
            </a:r>
            <a:r>
              <a:rPr lang="en-US" sz="2800" smtClean="0">
                <a:sym typeface="Symbol" pitchFamily="18" charset="2"/>
              </a:rPr>
              <a:t> </a:t>
            </a:r>
            <a:r>
              <a:rPr lang="en-US" sz="2800" smtClean="0">
                <a:solidFill>
                  <a:srgbClr val="CF4901"/>
                </a:solidFill>
                <a:sym typeface="Symbol" pitchFamily="18" charset="2"/>
              </a:rPr>
              <a:t>semanti</a:t>
            </a:r>
            <a:r>
              <a:rPr lang="sr-Latn-BA" sz="2800" smtClean="0">
                <a:solidFill>
                  <a:srgbClr val="CF4901"/>
                </a:solidFill>
                <a:sym typeface="Symbol" pitchFamily="18" charset="2"/>
              </a:rPr>
              <a:t>čki jaz</a:t>
            </a:r>
            <a:endParaRPr lang="en-GB" sz="2800" smtClean="0">
              <a:solidFill>
                <a:srgbClr val="CF4901"/>
              </a:solidFill>
            </a:endParaRPr>
          </a:p>
          <a:p>
            <a:r>
              <a:rPr lang="sr-Latn-BA" sz="2800" smtClean="0"/>
              <a:t>Ali semantička sličnost je subjektivan pojam</a:t>
            </a:r>
            <a:endParaRPr lang="en-GB" sz="2800" smtClean="0"/>
          </a:p>
          <a:p>
            <a:pPr lvl="1">
              <a:lnSpc>
                <a:spcPct val="90000"/>
              </a:lnSpc>
            </a:pPr>
            <a:r>
              <a:rPr lang="en-US" sz="2400" smtClean="0"/>
              <a:t>[</a:t>
            </a:r>
            <a:r>
              <a:rPr lang="en-GB" sz="2400" smtClean="0"/>
              <a:t>Pentland et al.</a:t>
            </a:r>
            <a:r>
              <a:rPr lang="en-US" sz="2400" smtClean="0"/>
              <a:t>]</a:t>
            </a:r>
            <a:r>
              <a:rPr lang="en-GB" sz="2400" smtClean="0"/>
              <a:t> </a:t>
            </a:r>
            <a:r>
              <a:rPr lang="en-US" sz="2400" smtClean="0"/>
              <a:t>“</a:t>
            </a:r>
            <a:r>
              <a:rPr lang="sr-Latn-BA" sz="2400" smtClean="0"/>
              <a:t>Čovjek je nelinearan, vremenski promjenljiv sistem čije ponašanje zavisi od nepoznatih unutrašnjih stanja.”</a:t>
            </a:r>
            <a:endParaRPr lang="en-GB" sz="2400" smtClean="0"/>
          </a:p>
          <a:p>
            <a:r>
              <a:rPr lang="sr-Latn-BA" sz="2800" smtClean="0">
                <a:solidFill>
                  <a:srgbClr val="CF4901"/>
                </a:solidFill>
              </a:rPr>
              <a:t>Kako sistem može otkriti semantičke preference trenutnog korisnika?</a:t>
            </a:r>
            <a:endParaRPr lang="en-GB" sz="2800" smtClean="0">
              <a:solidFill>
                <a:srgbClr val="CF4901"/>
              </a:solidFill>
            </a:endParaRPr>
          </a:p>
          <a:p>
            <a:endParaRPr lang="sr-Latn-BA" sz="2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r-Latn-BA" smtClean="0">
                <a:latin typeface="+mn-lt"/>
              </a:rPr>
              <a:t>Vi-SEEM Dissemination Event </a:t>
            </a:r>
            <a:r>
              <a:rPr lang="en-US" smtClean="0">
                <a:latin typeface="+mn-lt"/>
              </a:rPr>
              <a:t>– </a:t>
            </a:r>
            <a:r>
              <a:rPr lang="sr-Latn-BA" smtClean="0">
                <a:latin typeface="+mn-lt"/>
              </a:rPr>
              <a:t>ETF Banjaluka</a:t>
            </a:r>
            <a:r>
              <a:rPr lang="en-US" smtClean="0">
                <a:latin typeface="+mn-lt"/>
              </a:rPr>
              <a:t> </a:t>
            </a:r>
            <a:r>
              <a:rPr lang="sr-Latn-BA" smtClean="0">
                <a:latin typeface="+mn-lt"/>
              </a:rPr>
              <a:t>8. novembar 2016. godine</a:t>
            </a:r>
            <a:r>
              <a:rPr lang="en-US" smtClean="0"/>
              <a:t>					</a:t>
            </a:r>
            <a:fld id="{70F2B333-24EA-4DE2-9D5F-F92EB537375C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Vizuelna i semantička sličnost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r-Latn-BA" smtClean="0">
                <a:latin typeface="+mn-lt"/>
              </a:rPr>
              <a:t>Vi-SEEM Dissemination Event </a:t>
            </a:r>
            <a:r>
              <a:rPr lang="en-US" smtClean="0">
                <a:latin typeface="+mn-lt"/>
              </a:rPr>
              <a:t>– </a:t>
            </a:r>
            <a:r>
              <a:rPr lang="sr-Latn-BA" smtClean="0">
                <a:latin typeface="+mn-lt"/>
              </a:rPr>
              <a:t>ETF Banjaluka</a:t>
            </a:r>
            <a:r>
              <a:rPr lang="en-US" smtClean="0">
                <a:latin typeface="+mn-lt"/>
              </a:rPr>
              <a:t> </a:t>
            </a:r>
            <a:r>
              <a:rPr lang="sr-Latn-BA" smtClean="0">
                <a:latin typeface="+mn-lt"/>
              </a:rPr>
              <a:t>8. novembar 2016. godine</a:t>
            </a:r>
            <a:r>
              <a:rPr lang="en-US" smtClean="0"/>
              <a:t>					</a:t>
            </a:r>
            <a:fld id="{70F2B333-24EA-4DE2-9D5F-F92EB537375C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  <p:grpSp>
        <p:nvGrpSpPr>
          <p:cNvPr id="5" name="Group 78"/>
          <p:cNvGrpSpPr/>
          <p:nvPr/>
        </p:nvGrpSpPr>
        <p:grpSpPr>
          <a:xfrm>
            <a:off x="1807559" y="1214422"/>
            <a:ext cx="6290882" cy="5340202"/>
            <a:chOff x="1479550" y="1557338"/>
            <a:chExt cx="6438900" cy="5435600"/>
          </a:xfrm>
        </p:grpSpPr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79550" y="1819275"/>
              <a:ext cx="796925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643063" y="1557338"/>
              <a:ext cx="566738" cy="207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505.jpg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1817688" y="2573338"/>
              <a:ext cx="152400" cy="207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14613" y="1819275"/>
              <a:ext cx="796925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2778125" y="1557338"/>
              <a:ext cx="566738" cy="207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783.jpg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2744788" y="2573338"/>
              <a:ext cx="611188" cy="207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0.30082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2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38563" y="1819275"/>
              <a:ext cx="796925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3902075" y="1557338"/>
              <a:ext cx="566738" cy="207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705.jpg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3868738" y="2573338"/>
              <a:ext cx="611188" cy="207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0.30422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5" name="Picture 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62513" y="1819275"/>
              <a:ext cx="796925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5026025" y="1557338"/>
              <a:ext cx="566738" cy="207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910.jpg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4994275" y="2573338"/>
              <a:ext cx="611188" cy="207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0.32965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8" name="Picture 1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997575" y="1819275"/>
              <a:ext cx="796925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6161088" y="1557338"/>
              <a:ext cx="566738" cy="207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758.jpg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6129338" y="2573338"/>
              <a:ext cx="611188" cy="207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0.33309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1" name="Picture 2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121525" y="1819275"/>
              <a:ext cx="796925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7285038" y="1557338"/>
              <a:ext cx="566738" cy="207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511.jpg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7253288" y="2573338"/>
              <a:ext cx="611188" cy="207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0.33968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4" name="Picture 2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479550" y="3195638"/>
              <a:ext cx="796925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1676400" y="2933700"/>
              <a:ext cx="479425" cy="207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90.jpg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1609725" y="3948113"/>
              <a:ext cx="611188" cy="207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0.34831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7" name="Picture 2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614613" y="3195638"/>
              <a:ext cx="796925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2778125" y="2933700"/>
              <a:ext cx="566738" cy="207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745.jpg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>
              <a:off x="2744788" y="3948113"/>
              <a:ext cx="611188" cy="207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0.35051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0" name="Picture 3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738563" y="3195638"/>
              <a:ext cx="796925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Rectangle 31"/>
            <p:cNvSpPr>
              <a:spLocks noChangeArrowheads="1"/>
            </p:cNvSpPr>
            <p:nvPr/>
          </p:nvSpPr>
          <p:spPr bwMode="auto">
            <a:xfrm>
              <a:off x="3902075" y="2933700"/>
              <a:ext cx="566738" cy="207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550.jpg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>
              <a:off x="3868738" y="3948113"/>
              <a:ext cx="611188" cy="207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0.35562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3" name="Picture 33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026025" y="3108325"/>
              <a:ext cx="469900" cy="698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Rectangle 34"/>
            <p:cNvSpPr>
              <a:spLocks noChangeArrowheads="1"/>
            </p:cNvSpPr>
            <p:nvPr/>
          </p:nvSpPr>
          <p:spPr bwMode="auto">
            <a:xfrm>
              <a:off x="5014913" y="2855913"/>
              <a:ext cx="566738" cy="207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794.jpg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ectangle 35"/>
            <p:cNvSpPr>
              <a:spLocks noChangeArrowheads="1"/>
            </p:cNvSpPr>
            <p:nvPr/>
          </p:nvSpPr>
          <p:spPr bwMode="auto">
            <a:xfrm>
              <a:off x="4994275" y="4035425"/>
              <a:ext cx="611188" cy="207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0.35563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6" name="Picture 36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997575" y="3195638"/>
              <a:ext cx="796925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Rectangle 37"/>
            <p:cNvSpPr>
              <a:spLocks noChangeArrowheads="1"/>
            </p:cNvSpPr>
            <p:nvPr/>
          </p:nvSpPr>
          <p:spPr bwMode="auto">
            <a:xfrm>
              <a:off x="6161088" y="2933700"/>
              <a:ext cx="566738" cy="207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717.jpg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ectangle 38"/>
            <p:cNvSpPr>
              <a:spLocks noChangeArrowheads="1"/>
            </p:cNvSpPr>
            <p:nvPr/>
          </p:nvSpPr>
          <p:spPr bwMode="auto">
            <a:xfrm>
              <a:off x="6129338" y="3948113"/>
              <a:ext cx="611188" cy="207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0.35597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9" name="Picture 39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285038" y="3108325"/>
              <a:ext cx="469900" cy="698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Rectangle 40"/>
            <p:cNvSpPr>
              <a:spLocks noChangeArrowheads="1"/>
            </p:cNvSpPr>
            <p:nvPr/>
          </p:nvSpPr>
          <p:spPr bwMode="auto">
            <a:xfrm>
              <a:off x="7273925" y="2855913"/>
              <a:ext cx="566738" cy="207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765.jpg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Rectangle 41"/>
            <p:cNvSpPr>
              <a:spLocks noChangeArrowheads="1"/>
            </p:cNvSpPr>
            <p:nvPr/>
          </p:nvSpPr>
          <p:spPr bwMode="auto">
            <a:xfrm>
              <a:off x="7253288" y="4035425"/>
              <a:ext cx="611188" cy="207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0.35634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2" name="Picture 4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643063" y="4483100"/>
              <a:ext cx="469900" cy="698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Rectangle 43"/>
            <p:cNvSpPr>
              <a:spLocks noChangeArrowheads="1"/>
            </p:cNvSpPr>
            <p:nvPr/>
          </p:nvSpPr>
          <p:spPr bwMode="auto">
            <a:xfrm>
              <a:off x="1665288" y="4232275"/>
              <a:ext cx="479425" cy="207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63.jpg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Rectangle 44"/>
            <p:cNvSpPr>
              <a:spLocks noChangeArrowheads="1"/>
            </p:cNvSpPr>
            <p:nvPr/>
          </p:nvSpPr>
          <p:spPr bwMode="auto">
            <a:xfrm>
              <a:off x="1609725" y="5410200"/>
              <a:ext cx="611188" cy="207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0.35944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5" name="Picture 45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614613" y="4570413"/>
              <a:ext cx="796925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Rectangle 46"/>
            <p:cNvSpPr>
              <a:spLocks noChangeArrowheads="1"/>
            </p:cNvSpPr>
            <p:nvPr/>
          </p:nvSpPr>
          <p:spPr bwMode="auto">
            <a:xfrm>
              <a:off x="2778125" y="4308475"/>
              <a:ext cx="566738" cy="207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512.jpg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Rectangle 47"/>
            <p:cNvSpPr>
              <a:spLocks noChangeArrowheads="1"/>
            </p:cNvSpPr>
            <p:nvPr/>
          </p:nvSpPr>
          <p:spPr bwMode="auto">
            <a:xfrm>
              <a:off x="2744788" y="5322888"/>
              <a:ext cx="611188" cy="207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0.36116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8" name="Picture 48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738563" y="4570413"/>
              <a:ext cx="796925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Rectangle 49"/>
            <p:cNvSpPr>
              <a:spLocks noChangeArrowheads="1"/>
            </p:cNvSpPr>
            <p:nvPr/>
          </p:nvSpPr>
          <p:spPr bwMode="auto">
            <a:xfrm>
              <a:off x="3902075" y="4308475"/>
              <a:ext cx="566738" cy="207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522.jpg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Rectangle 50"/>
            <p:cNvSpPr>
              <a:spLocks noChangeArrowheads="1"/>
            </p:cNvSpPr>
            <p:nvPr/>
          </p:nvSpPr>
          <p:spPr bwMode="auto">
            <a:xfrm>
              <a:off x="3868738" y="5322888"/>
              <a:ext cx="611188" cy="207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0.36764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1" name="Picture 51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862513" y="4570413"/>
              <a:ext cx="796925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Rectangle 52"/>
            <p:cNvSpPr>
              <a:spLocks noChangeArrowheads="1"/>
            </p:cNvSpPr>
            <p:nvPr/>
          </p:nvSpPr>
          <p:spPr bwMode="auto">
            <a:xfrm>
              <a:off x="5026025" y="4308475"/>
              <a:ext cx="566738" cy="207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701.jpg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Rectangle 53"/>
            <p:cNvSpPr>
              <a:spLocks noChangeArrowheads="1"/>
            </p:cNvSpPr>
            <p:nvPr/>
          </p:nvSpPr>
          <p:spPr bwMode="auto">
            <a:xfrm>
              <a:off x="4994275" y="5322888"/>
              <a:ext cx="611188" cy="207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0.36793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4" name="Picture 54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5997575" y="4570413"/>
              <a:ext cx="796925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Rectangle 55"/>
            <p:cNvSpPr>
              <a:spLocks noChangeArrowheads="1"/>
            </p:cNvSpPr>
            <p:nvPr/>
          </p:nvSpPr>
          <p:spPr bwMode="auto">
            <a:xfrm>
              <a:off x="6161088" y="4308475"/>
              <a:ext cx="566738" cy="207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712.jpg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Rectangle 56"/>
            <p:cNvSpPr>
              <a:spLocks noChangeArrowheads="1"/>
            </p:cNvSpPr>
            <p:nvPr/>
          </p:nvSpPr>
          <p:spPr bwMode="auto">
            <a:xfrm>
              <a:off x="6129338" y="5322888"/>
              <a:ext cx="611188" cy="207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0.37115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7" name="Picture 57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7121525" y="4570413"/>
              <a:ext cx="796925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" name="Rectangle 58"/>
            <p:cNvSpPr>
              <a:spLocks noChangeArrowheads="1"/>
            </p:cNvSpPr>
            <p:nvPr/>
          </p:nvSpPr>
          <p:spPr bwMode="auto">
            <a:xfrm>
              <a:off x="7285038" y="4308475"/>
              <a:ext cx="566738" cy="207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708.jpg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Rectangle 59"/>
            <p:cNvSpPr>
              <a:spLocks noChangeArrowheads="1"/>
            </p:cNvSpPr>
            <p:nvPr/>
          </p:nvSpPr>
          <p:spPr bwMode="auto">
            <a:xfrm>
              <a:off x="7253288" y="5322888"/>
              <a:ext cx="611188" cy="207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0.37179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0" name="Picture 60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1643063" y="5857875"/>
              <a:ext cx="469900" cy="698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" name="Rectangle 61"/>
            <p:cNvSpPr>
              <a:spLocks noChangeArrowheads="1"/>
            </p:cNvSpPr>
            <p:nvPr/>
          </p:nvSpPr>
          <p:spPr bwMode="auto">
            <a:xfrm>
              <a:off x="1631950" y="5607050"/>
              <a:ext cx="566738" cy="207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865.jpg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Rectangle 62"/>
            <p:cNvSpPr>
              <a:spLocks noChangeArrowheads="1"/>
            </p:cNvSpPr>
            <p:nvPr/>
          </p:nvSpPr>
          <p:spPr bwMode="auto">
            <a:xfrm>
              <a:off x="1609725" y="6784975"/>
              <a:ext cx="611188" cy="207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0.37266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3" name="Picture 63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2614613" y="5945188"/>
              <a:ext cx="796925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" name="Rectangle 64"/>
            <p:cNvSpPr>
              <a:spLocks noChangeArrowheads="1"/>
            </p:cNvSpPr>
            <p:nvPr/>
          </p:nvSpPr>
          <p:spPr bwMode="auto">
            <a:xfrm>
              <a:off x="2778125" y="5683250"/>
              <a:ext cx="566738" cy="207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788.jpg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Rectangle 65"/>
            <p:cNvSpPr>
              <a:spLocks noChangeArrowheads="1"/>
            </p:cNvSpPr>
            <p:nvPr/>
          </p:nvSpPr>
          <p:spPr bwMode="auto">
            <a:xfrm>
              <a:off x="2744788" y="6697663"/>
              <a:ext cx="611188" cy="207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0.37697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6" name="Picture 66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3738563" y="5945188"/>
              <a:ext cx="796925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" name="Rectangle 67"/>
            <p:cNvSpPr>
              <a:spLocks noChangeArrowheads="1"/>
            </p:cNvSpPr>
            <p:nvPr/>
          </p:nvSpPr>
          <p:spPr bwMode="auto">
            <a:xfrm>
              <a:off x="3935413" y="5683250"/>
              <a:ext cx="479425" cy="207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28.jpg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Rectangle 68"/>
            <p:cNvSpPr>
              <a:spLocks noChangeArrowheads="1"/>
            </p:cNvSpPr>
            <p:nvPr/>
          </p:nvSpPr>
          <p:spPr bwMode="auto">
            <a:xfrm>
              <a:off x="3868738" y="6697663"/>
              <a:ext cx="611188" cy="207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0.37804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9" name="Picture 69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4862513" y="5945188"/>
              <a:ext cx="796925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" name="Rectangle 70"/>
            <p:cNvSpPr>
              <a:spLocks noChangeArrowheads="1"/>
            </p:cNvSpPr>
            <p:nvPr/>
          </p:nvSpPr>
          <p:spPr bwMode="auto">
            <a:xfrm>
              <a:off x="5026025" y="5683250"/>
              <a:ext cx="566738" cy="207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874.jpg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Rectangle 71"/>
            <p:cNvSpPr>
              <a:spLocks noChangeArrowheads="1"/>
            </p:cNvSpPr>
            <p:nvPr/>
          </p:nvSpPr>
          <p:spPr bwMode="auto">
            <a:xfrm>
              <a:off x="4994275" y="6697663"/>
              <a:ext cx="611188" cy="207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0.38386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2" name="Picture 72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6161088" y="5857875"/>
              <a:ext cx="469900" cy="698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3" name="Rectangle 73"/>
            <p:cNvSpPr>
              <a:spLocks noChangeArrowheads="1"/>
            </p:cNvSpPr>
            <p:nvPr/>
          </p:nvSpPr>
          <p:spPr bwMode="auto">
            <a:xfrm>
              <a:off x="6149975" y="5607050"/>
              <a:ext cx="566738" cy="207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778.jpg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Rectangle 74"/>
            <p:cNvSpPr>
              <a:spLocks noChangeArrowheads="1"/>
            </p:cNvSpPr>
            <p:nvPr/>
          </p:nvSpPr>
          <p:spPr bwMode="auto">
            <a:xfrm>
              <a:off x="6129338" y="6784975"/>
              <a:ext cx="611188" cy="207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0.39262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5" name="Picture 75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7121525" y="5945188"/>
              <a:ext cx="796925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6" name="Rectangle 76"/>
            <p:cNvSpPr>
              <a:spLocks noChangeArrowheads="1"/>
            </p:cNvSpPr>
            <p:nvPr/>
          </p:nvSpPr>
          <p:spPr bwMode="auto">
            <a:xfrm>
              <a:off x="7285038" y="5683250"/>
              <a:ext cx="566738" cy="207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751.jpg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Rectangle 77"/>
            <p:cNvSpPr>
              <a:spLocks noChangeArrowheads="1"/>
            </p:cNvSpPr>
            <p:nvPr/>
          </p:nvSpPr>
          <p:spPr bwMode="auto">
            <a:xfrm>
              <a:off x="7253288" y="6697663"/>
              <a:ext cx="611188" cy="207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0.40015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z="3600" smtClean="0"/>
              <a:t>Upravljanje multimedijalnim podacima</a:t>
            </a:r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r-Latn-BA" smtClean="0">
                <a:latin typeface="+mn-lt"/>
              </a:rPr>
              <a:t>Vi-SEEM Dissemination Event </a:t>
            </a:r>
            <a:r>
              <a:rPr lang="en-US" smtClean="0">
                <a:latin typeface="+mn-lt"/>
              </a:rPr>
              <a:t>– </a:t>
            </a:r>
            <a:r>
              <a:rPr lang="sr-Latn-BA" smtClean="0">
                <a:latin typeface="+mn-lt"/>
              </a:rPr>
              <a:t>ETF Banjaluka</a:t>
            </a:r>
            <a:r>
              <a:rPr lang="en-US" smtClean="0">
                <a:latin typeface="+mn-lt"/>
              </a:rPr>
              <a:t> </a:t>
            </a:r>
            <a:r>
              <a:rPr lang="sr-Latn-BA" smtClean="0">
                <a:latin typeface="+mn-lt"/>
              </a:rPr>
              <a:t>8. novembar 2016. godine</a:t>
            </a:r>
            <a:r>
              <a:rPr lang="en-US" smtClean="0"/>
              <a:t>					</a:t>
            </a:r>
            <a:fld id="{70F2B333-24EA-4DE2-9D5F-F92EB537375C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45600" y="2281200"/>
            <a:ext cx="4034880" cy="3318108"/>
          </a:xfrm>
          <a:prstGeom prst="rect">
            <a:avLst/>
          </a:prstGeom>
          <a:ln/>
        </p:spPr>
        <p:txBody>
          <a:bodyPr lIns="0" tIns="0" rIns="0" bIns="0">
            <a:normAutofit/>
          </a:bodyPr>
          <a:lstStyle/>
          <a:p>
            <a:pPr marL="358775" marR="0" lvl="0" indent="-358775" algn="l" defTabSz="95885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5108" algn="l"/>
                <a:tab pos="5253198" algn="l"/>
                <a:tab pos="5909847" algn="l"/>
                <a:tab pos="6563617" algn="l"/>
                <a:tab pos="7220267" algn="l"/>
              </a:tabLst>
              <a:defRPr/>
            </a:pPr>
            <a:r>
              <a:rPr kumimoji="0" lang="sr-Latn-C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Veliki obim multimedijalnih podataka</a:t>
            </a:r>
            <a:endParaRPr kumimoji="0" lang="en-GB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58775" marR="0" lvl="0" indent="-358775" algn="l" defTabSz="95885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5108" algn="l"/>
                <a:tab pos="5253198" algn="l"/>
                <a:tab pos="5909847" algn="l"/>
                <a:tab pos="6563617" algn="l"/>
                <a:tab pos="7220267" algn="l"/>
              </a:tabLst>
              <a:defRPr/>
            </a:pPr>
            <a:r>
              <a:rPr kumimoji="0" lang="sr-Latn-C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Lako</a:t>
            </a:r>
            <a:r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hr-HR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77875" marR="0" lvl="1" indent="-300038" algn="l" defTabSz="9588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5108" algn="l"/>
                <a:tab pos="5253198" algn="l"/>
                <a:tab pos="5909847" algn="l"/>
                <a:tab pos="6563617" algn="l"/>
                <a:tab pos="7220267" algn="l"/>
              </a:tabLst>
              <a:defRPr/>
            </a:pPr>
            <a:r>
              <a:rPr kumimoji="0" lang="hr-HR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Kreiranje</a:t>
            </a:r>
            <a:r>
              <a:rPr kumimoji="0" lang="en-GB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, </a:t>
            </a:r>
            <a:endParaRPr kumimoji="0" lang="hr-HR" sz="20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777875" marR="0" lvl="1" indent="-300038" algn="l" defTabSz="9588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5108" algn="l"/>
                <a:tab pos="5253198" algn="l"/>
                <a:tab pos="5909847" algn="l"/>
                <a:tab pos="6563617" algn="l"/>
                <a:tab pos="7220267" algn="l"/>
              </a:tabLst>
              <a:defRPr/>
            </a:pPr>
            <a:r>
              <a:rPr kumimoji="0" lang="hr-HR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Čuvanje</a:t>
            </a:r>
            <a:r>
              <a:rPr kumimoji="0" lang="en-GB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, </a:t>
            </a:r>
            <a:endParaRPr kumimoji="0" lang="hr-HR" sz="20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777875" marR="0" lvl="1" indent="-300038" algn="l" defTabSz="9588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5108" algn="l"/>
                <a:tab pos="5253198" algn="l"/>
                <a:tab pos="5909847" algn="l"/>
                <a:tab pos="6563617" algn="l"/>
                <a:tab pos="7220267" algn="l"/>
              </a:tabLst>
              <a:defRPr/>
            </a:pPr>
            <a:r>
              <a:rPr kumimoji="0" lang="sr-Latn-C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Prenos</a:t>
            </a:r>
            <a:r>
              <a:rPr kumimoji="0" lang="hr-HR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,</a:t>
            </a:r>
          </a:p>
          <a:p>
            <a:pPr marL="777875" marR="0" lvl="1" indent="-300038" algn="l" defTabSz="9588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5108" algn="l"/>
                <a:tab pos="5253198" algn="l"/>
                <a:tab pos="5909847" algn="l"/>
                <a:tab pos="6563617" algn="l"/>
                <a:tab pos="7220267" algn="l"/>
              </a:tabLst>
              <a:defRPr/>
            </a:pPr>
            <a:r>
              <a:rPr kumimoji="0" lang="hr-HR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Diseminacija</a:t>
            </a:r>
            <a:r>
              <a:rPr kumimoji="0" lang="en-GB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</a:t>
            </a:r>
            <a:endParaRPr kumimoji="0" lang="hr-HR" sz="20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777875" marR="0" lvl="1" indent="-300038" algn="l" defTabSz="9588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5108" algn="l"/>
                <a:tab pos="5253198" algn="l"/>
                <a:tab pos="5909847" algn="l"/>
                <a:tab pos="6563617" algn="l"/>
                <a:tab pos="7220267" algn="l"/>
              </a:tabLst>
              <a:defRPr/>
            </a:pPr>
            <a:r>
              <a:rPr kumimoji="0" lang="sr-Latn-C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multimedijalnog sadržaja</a:t>
            </a:r>
            <a:endParaRPr kumimoji="0" lang="en-GB" sz="2100" b="0" i="0" u="none" strike="noStrike" kern="0" cap="none" spc="0" normalizeH="0" baseline="0" noProof="0" dirty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cs typeface="+mn-cs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07360" y="1782908"/>
            <a:ext cx="3732480" cy="468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927" tIns="41464" rIns="82927" bIns="41464">
            <a:spAutoFit/>
          </a:bodyPr>
          <a:lstStyle/>
          <a:p>
            <a:pPr algn="ctr" defTabSz="828013">
              <a:spcBef>
                <a:spcPct val="50000"/>
              </a:spcBef>
            </a:pPr>
            <a:r>
              <a:rPr lang="en-US" sz="25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Ra</a:t>
            </a:r>
            <a:r>
              <a:rPr lang="sr-Latn-CS" sz="25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čunarski trendovi</a:t>
            </a:r>
            <a:endParaRPr lang="en-GB" sz="2500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4561920" y="1782908"/>
            <a:ext cx="3525120" cy="470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927" tIns="41464" rIns="82927" bIns="41464">
            <a:spAutoFit/>
          </a:bodyPr>
          <a:lstStyle/>
          <a:p>
            <a:pPr algn="ctr" defTabSz="828013">
              <a:spcBef>
                <a:spcPct val="50000"/>
              </a:spcBef>
            </a:pPr>
            <a:r>
              <a:rPr lang="hr-HR" sz="25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Korištene tehnologije</a:t>
            </a:r>
            <a:endParaRPr lang="en-GB" sz="2500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8" name="Group 34"/>
          <p:cNvGrpSpPr>
            <a:grpSpLocks/>
          </p:cNvGrpSpPr>
          <p:nvPr/>
        </p:nvGrpSpPr>
        <p:grpSpPr bwMode="auto">
          <a:xfrm>
            <a:off x="2142720" y="2380570"/>
            <a:ext cx="5795974" cy="1352302"/>
            <a:chOff x="1488" y="1653"/>
            <a:chExt cx="4024" cy="939"/>
          </a:xfrm>
        </p:grpSpPr>
        <p:sp>
          <p:nvSpPr>
            <p:cNvPr id="9" name="Line 5"/>
            <p:cNvSpPr>
              <a:spLocks noChangeShapeType="1"/>
            </p:cNvSpPr>
            <p:nvPr/>
          </p:nvSpPr>
          <p:spPr bwMode="auto">
            <a:xfrm flipV="1">
              <a:off x="1488" y="1824"/>
              <a:ext cx="1783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3335" y="1653"/>
              <a:ext cx="2177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20" tIns="45711" rIns="91420" bIns="45711">
              <a:spAutoFit/>
            </a:bodyPr>
            <a:lstStyle/>
            <a:p>
              <a:pPr algn="l" defTabSz="828013">
                <a:lnSpc>
                  <a:spcPct val="90000"/>
                </a:lnSpc>
                <a:spcBef>
                  <a:spcPct val="20000"/>
                </a:spcBef>
                <a:buClr>
                  <a:srgbClr val="CCFF33"/>
                </a:buClr>
                <a:buSzPct val="70000"/>
              </a:pPr>
              <a:r>
                <a:rPr lang="hr-HR" sz="2200" b="0" dirty="0">
                  <a:latin typeface="+mn-lt"/>
                </a:rPr>
                <a:t>Digitalne kamere i skeneri</a:t>
              </a:r>
            </a:p>
          </p:txBody>
        </p:sp>
      </p:grpSp>
      <p:grpSp>
        <p:nvGrpSpPr>
          <p:cNvPr id="11" name="Group 35"/>
          <p:cNvGrpSpPr>
            <a:grpSpLocks/>
          </p:cNvGrpSpPr>
          <p:nvPr/>
        </p:nvGrpSpPr>
        <p:grpSpPr bwMode="auto">
          <a:xfrm>
            <a:off x="2073600" y="2834217"/>
            <a:ext cx="7070400" cy="1244291"/>
            <a:chOff x="1440" y="1968"/>
            <a:chExt cx="4910" cy="864"/>
          </a:xfrm>
        </p:grpSpPr>
        <p:sp>
          <p:nvSpPr>
            <p:cNvPr id="12" name="Line 6"/>
            <p:cNvSpPr>
              <a:spLocks noChangeShapeType="1"/>
            </p:cNvSpPr>
            <p:nvPr/>
          </p:nvSpPr>
          <p:spPr bwMode="auto">
            <a:xfrm flipV="1">
              <a:off x="1440" y="2133"/>
              <a:ext cx="1834" cy="6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3335" y="1968"/>
              <a:ext cx="3015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20" tIns="45711" rIns="91420" bIns="45711">
              <a:spAutoFit/>
            </a:bodyPr>
            <a:lstStyle/>
            <a:p>
              <a:pPr algn="l" defTabSz="828013">
                <a:spcBef>
                  <a:spcPct val="20000"/>
                </a:spcBef>
                <a:buClr>
                  <a:srgbClr val="CCFF33"/>
                </a:buClr>
                <a:buSzPct val="70000"/>
              </a:pPr>
              <a:r>
                <a:rPr lang="hr-HR" sz="2200" b="0" dirty="0" smtClean="0">
                  <a:latin typeface="+mn-lt"/>
                </a:rPr>
                <a:t>Solid-state, magnetni </a:t>
              </a:r>
              <a:r>
                <a:rPr lang="hr-HR" sz="2200" b="0" dirty="0">
                  <a:latin typeface="+mn-lt"/>
                </a:rPr>
                <a:t>i optički mediji</a:t>
              </a:r>
            </a:p>
          </p:txBody>
        </p:sp>
      </p:grpSp>
      <p:grpSp>
        <p:nvGrpSpPr>
          <p:cNvPr id="14" name="Group 36"/>
          <p:cNvGrpSpPr>
            <a:grpSpLocks/>
          </p:cNvGrpSpPr>
          <p:nvPr/>
        </p:nvGrpSpPr>
        <p:grpSpPr bwMode="auto">
          <a:xfrm>
            <a:off x="2071670" y="3285994"/>
            <a:ext cx="6644476" cy="857254"/>
            <a:chOff x="1199" y="1716"/>
            <a:chExt cx="3840" cy="1090"/>
          </a:xfrm>
        </p:grpSpPr>
        <p:sp>
          <p:nvSpPr>
            <p:cNvPr id="15" name="Line 7"/>
            <p:cNvSpPr>
              <a:spLocks noChangeShapeType="1"/>
            </p:cNvSpPr>
            <p:nvPr/>
          </p:nvSpPr>
          <p:spPr bwMode="auto">
            <a:xfrm flipV="1">
              <a:off x="1199" y="1989"/>
              <a:ext cx="1528" cy="8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2768" y="1716"/>
              <a:ext cx="2271" cy="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1420" tIns="45711" rIns="91420" bIns="45711">
              <a:spAutoFit/>
            </a:bodyPr>
            <a:lstStyle/>
            <a:p>
              <a:pPr algn="l" defTabSz="828013">
                <a:spcBef>
                  <a:spcPct val="20000"/>
                </a:spcBef>
                <a:buClr>
                  <a:srgbClr val="CCFF33"/>
                </a:buClr>
                <a:buSzPct val="70000"/>
              </a:pPr>
              <a:r>
                <a:rPr lang="hr-HR" sz="2200" b="0" dirty="0">
                  <a:latin typeface="+mn-lt"/>
                </a:rPr>
                <a:t>PNG, JPEG[2000], </a:t>
              </a:r>
              <a:r>
                <a:rPr lang="hr-HR" sz="2200" b="0" dirty="0" smtClean="0">
                  <a:latin typeface="+mn-lt"/>
                </a:rPr>
                <a:t>MPEG-[1,2,4</a:t>
              </a:r>
              <a:r>
                <a:rPr lang="hr-HR" sz="2200" b="0" dirty="0">
                  <a:latin typeface="+mn-lt"/>
                </a:rPr>
                <a:t>]</a:t>
              </a:r>
            </a:p>
          </p:txBody>
        </p:sp>
      </p:grpSp>
      <p:grpSp>
        <p:nvGrpSpPr>
          <p:cNvPr id="17" name="Group 39"/>
          <p:cNvGrpSpPr>
            <a:grpSpLocks/>
          </p:cNvGrpSpPr>
          <p:nvPr/>
        </p:nvGrpSpPr>
        <p:grpSpPr bwMode="auto">
          <a:xfrm>
            <a:off x="2154240" y="3761680"/>
            <a:ext cx="4248000" cy="733039"/>
            <a:chOff x="1496" y="2612"/>
            <a:chExt cx="2950" cy="509"/>
          </a:xfrm>
        </p:grpSpPr>
        <p:sp>
          <p:nvSpPr>
            <p:cNvPr id="18" name="Line 8"/>
            <p:cNvSpPr>
              <a:spLocks noChangeShapeType="1"/>
            </p:cNvSpPr>
            <p:nvPr/>
          </p:nvSpPr>
          <p:spPr bwMode="auto">
            <a:xfrm flipV="1">
              <a:off x="1496" y="2778"/>
              <a:ext cx="1778" cy="3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3317" y="2612"/>
              <a:ext cx="1129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20" tIns="45711" rIns="91420" bIns="45711">
              <a:spAutoFit/>
            </a:bodyPr>
            <a:lstStyle/>
            <a:p>
              <a:pPr algn="l" defTabSz="828013">
                <a:spcBef>
                  <a:spcPct val="20000"/>
                </a:spcBef>
                <a:buClr>
                  <a:srgbClr val="CCFF33"/>
                </a:buClr>
                <a:buSzPct val="70000"/>
              </a:pPr>
              <a:r>
                <a:rPr lang="hr-HR" sz="2200" b="0" dirty="0">
                  <a:latin typeface="+mn-lt"/>
                </a:rPr>
                <a:t>TCP/IP, HTTP</a:t>
              </a:r>
            </a:p>
          </p:txBody>
        </p:sp>
      </p:grpSp>
      <p:grpSp>
        <p:nvGrpSpPr>
          <p:cNvPr id="20" name="Group 38"/>
          <p:cNvGrpSpPr>
            <a:grpSpLocks/>
          </p:cNvGrpSpPr>
          <p:nvPr/>
        </p:nvGrpSpPr>
        <p:grpSpPr bwMode="auto">
          <a:xfrm>
            <a:off x="2499841" y="4201264"/>
            <a:ext cx="5811840" cy="769083"/>
            <a:chOff x="1736" y="2918"/>
            <a:chExt cx="4036" cy="533"/>
          </a:xfrm>
        </p:grpSpPr>
        <p:sp>
          <p:nvSpPr>
            <p:cNvPr id="21" name="Line 10"/>
            <p:cNvSpPr>
              <a:spLocks noChangeShapeType="1"/>
            </p:cNvSpPr>
            <p:nvPr/>
          </p:nvSpPr>
          <p:spPr bwMode="auto">
            <a:xfrm flipV="1">
              <a:off x="1736" y="3119"/>
              <a:ext cx="1543" cy="2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3324" y="2918"/>
              <a:ext cx="2448" cy="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420" tIns="45711" rIns="91420" bIns="45711">
              <a:spAutoFit/>
            </a:bodyPr>
            <a:lstStyle/>
            <a:p>
              <a:pPr algn="l" defTabSz="828013">
                <a:spcBef>
                  <a:spcPct val="50000"/>
                </a:spcBef>
              </a:pPr>
              <a:r>
                <a:rPr lang="hr-HR" sz="2200" b="0" dirty="0">
                  <a:latin typeface="+mn-lt"/>
                </a:rPr>
                <a:t>WWW</a:t>
              </a:r>
              <a:r>
                <a:rPr lang="hr-HR" sz="2200" b="0" dirty="0" smtClean="0">
                  <a:latin typeface="+mn-lt"/>
                </a:rPr>
                <a:t>, društvene mreže, prezentacije</a:t>
              </a:r>
              <a:r>
                <a:rPr lang="hr-HR" sz="2200" b="0" dirty="0">
                  <a:latin typeface="+mn-lt"/>
                </a:rPr>
                <a:t>, </a:t>
              </a:r>
              <a:r>
                <a:rPr lang="hr-HR" sz="2200" b="0" dirty="0" smtClean="0">
                  <a:latin typeface="+mn-lt"/>
                </a:rPr>
                <a:t>štampani </a:t>
              </a:r>
              <a:r>
                <a:rPr lang="hr-HR" sz="2200" b="0" dirty="0">
                  <a:latin typeface="+mn-lt"/>
                </a:rPr>
                <a:t>mediji</a:t>
              </a:r>
              <a:endParaRPr lang="en-GB" sz="2200" b="0" dirty="0">
                <a:latin typeface="+mn-lt"/>
              </a:endParaRPr>
            </a:p>
          </p:txBody>
        </p:sp>
      </p:grpSp>
      <p:sp>
        <p:nvSpPr>
          <p:cNvPr id="23" name="Rectangle 27"/>
          <p:cNvSpPr>
            <a:spLocks noChangeArrowheads="1"/>
          </p:cNvSpPr>
          <p:nvPr/>
        </p:nvSpPr>
        <p:spPr bwMode="auto">
          <a:xfrm>
            <a:off x="753842" y="5691477"/>
            <a:ext cx="8398317" cy="45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927" tIns="41464" rIns="82927" bIns="41464">
            <a:spAutoFit/>
          </a:bodyPr>
          <a:lstStyle/>
          <a:p>
            <a:pPr algn="ctr" defTabSz="828013"/>
            <a:r>
              <a:rPr lang="sr-Latn-CS" sz="2400" b="0" dirty="0">
                <a:solidFill>
                  <a:schemeClr val="hlink"/>
                </a:solidFill>
                <a:latin typeface="+mn-lt"/>
              </a:rPr>
              <a:t>Kako indeksirati, pretraživati i pronalaziti multimedijalne podatke?</a:t>
            </a:r>
            <a:endParaRPr lang="en-GB" sz="2400" b="0" dirty="0">
              <a:solidFill>
                <a:schemeClr val="hlink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Udio videa u Internet saobraćaju u 2017. godini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smtClean="0"/>
              <a:t>U 2017. godini gotovo milion minuta videa će proći mrežom u svakoj sekundi</a:t>
            </a:r>
          </a:p>
          <a:p>
            <a:r>
              <a:rPr lang="sr-Latn-BA" smtClean="0"/>
              <a:t>Čovjeku bi trebalo 5 miliona godina da pregleda sve video snimke koji će  u 2017. godini prolaziti globalnim IP mrežama svakog mjeseca</a:t>
            </a:r>
          </a:p>
          <a:p>
            <a:r>
              <a:rPr lang="sr-Latn-BA" smtClean="0"/>
              <a:t>U 2017. godini će ekvivalent u gigabajtima svih ikada snimljenih filmova prolaziti globalnim IP mrežama svake tri minute</a:t>
            </a:r>
          </a:p>
          <a:p>
            <a:r>
              <a:rPr lang="sr-Latn-BA" smtClean="0"/>
              <a:t>Video saobraćaj na Internetu će 2017. godine činiti 69% ukupnog  korisničkog Internet saobraćaja u poređenju sa 57% u 2012. godini. Ovdje nije uključena razmjena videa P2P mrežama.</a:t>
            </a:r>
          </a:p>
          <a:p>
            <a:r>
              <a:rPr lang="sr-Latn-BA" smtClean="0"/>
              <a:t>Svi oblici videa (TV, video na zahtjev, Internet i P2P) će u 2017. godini činiti 80-90% ukupnog korisničkog Internet saobraćaja.</a:t>
            </a:r>
          </a:p>
          <a:p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r-Latn-BA" smtClean="0">
                <a:latin typeface="+mn-lt"/>
              </a:rPr>
              <a:t>Vi-SEEM Dissemination Event </a:t>
            </a:r>
            <a:r>
              <a:rPr lang="en-US" smtClean="0">
                <a:latin typeface="+mn-lt"/>
              </a:rPr>
              <a:t>– </a:t>
            </a:r>
            <a:r>
              <a:rPr lang="sr-Latn-BA" smtClean="0">
                <a:latin typeface="+mn-lt"/>
              </a:rPr>
              <a:t>ETF Banjaluka</a:t>
            </a:r>
            <a:r>
              <a:rPr lang="en-US" smtClean="0">
                <a:latin typeface="+mn-lt"/>
              </a:rPr>
              <a:t> </a:t>
            </a:r>
            <a:r>
              <a:rPr lang="sr-Latn-BA" smtClean="0">
                <a:latin typeface="+mn-lt"/>
              </a:rPr>
              <a:t>8. novembar 2016. godine</a:t>
            </a:r>
            <a:r>
              <a:rPr lang="en-US" smtClean="0"/>
              <a:t>					</a:t>
            </a:r>
            <a:fld id="{70F2B333-24EA-4DE2-9D5F-F92EB537375C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Pretraživanje multimedijalnog sadržaja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z="3200" smtClean="0">
                <a:solidFill>
                  <a:schemeClr val="tx2"/>
                </a:solidFill>
              </a:rPr>
              <a:t>Primjeri zadataka</a:t>
            </a:r>
            <a:endParaRPr lang="en-GB" sz="3200" smtClean="0">
              <a:solidFill>
                <a:schemeClr val="tx2"/>
              </a:solidFill>
            </a:endParaRPr>
          </a:p>
          <a:p>
            <a:pPr lvl="1"/>
            <a:r>
              <a:rPr lang="sr-Latn-RS" sz="2800" smtClean="0"/>
              <a:t>Pronaći snimke ili kopije muzike/videa</a:t>
            </a:r>
          </a:p>
          <a:p>
            <a:pPr lvl="1"/>
            <a:r>
              <a:rPr lang="sr-Latn-RS" sz="2800" smtClean="0"/>
              <a:t>Pronaći slike/video snimke koji sadrže određeni objekat</a:t>
            </a:r>
          </a:p>
          <a:p>
            <a:pPr lvl="1"/>
            <a:r>
              <a:rPr lang="sr-Latn-RS" sz="2800" smtClean="0"/>
              <a:t>Pronaći sve slike/video snimke koji sadrže određenu osobu</a:t>
            </a:r>
          </a:p>
          <a:p>
            <a:pPr lvl="1"/>
            <a:r>
              <a:rPr lang="sr-Latn-RS" sz="2800" smtClean="0"/>
              <a:t>Pronaći  audio/video zapise koji sadrže neku riječ ili rečenicu</a:t>
            </a:r>
          </a:p>
          <a:p>
            <a:pPr lvl="1"/>
            <a:r>
              <a:rPr lang="sr-Latn-RS" sz="2800" smtClean="0"/>
              <a:t>Pronaći muziku sličnog stila</a:t>
            </a:r>
          </a:p>
          <a:p>
            <a:pPr lvl="1"/>
            <a:r>
              <a:rPr lang="sr-Latn-RS" sz="2800" smtClean="0"/>
              <a:t>Pronaći sve knjige/članke u kojima se pominje neki pojam</a:t>
            </a:r>
          </a:p>
          <a:p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r-Latn-BA" smtClean="0">
                <a:latin typeface="+mn-lt"/>
              </a:rPr>
              <a:t>Vi-SEEM Dissemination Event </a:t>
            </a:r>
            <a:r>
              <a:rPr lang="en-US" smtClean="0">
                <a:latin typeface="+mn-lt"/>
              </a:rPr>
              <a:t>– </a:t>
            </a:r>
            <a:r>
              <a:rPr lang="sr-Latn-BA" smtClean="0">
                <a:latin typeface="+mn-lt"/>
              </a:rPr>
              <a:t>ETF Banjaluka</a:t>
            </a:r>
            <a:r>
              <a:rPr lang="en-US" smtClean="0">
                <a:latin typeface="+mn-lt"/>
              </a:rPr>
              <a:t> </a:t>
            </a:r>
            <a:r>
              <a:rPr lang="sr-Latn-BA" smtClean="0">
                <a:latin typeface="+mn-lt"/>
              </a:rPr>
              <a:t>8. novembar 2016. godine</a:t>
            </a:r>
            <a:r>
              <a:rPr lang="en-US" smtClean="0"/>
              <a:t>					</a:t>
            </a:r>
            <a:fld id="{70F2B333-24EA-4DE2-9D5F-F92EB537375C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Karakteristike </a:t>
            </a:r>
            <a:r>
              <a:rPr lang="en-US" smtClean="0"/>
              <a:t>multimedijalnih ba</a:t>
            </a:r>
            <a:r>
              <a:rPr lang="sr-Latn-RS" smtClean="0"/>
              <a:t>za podataka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sz="2800" smtClean="0"/>
              <a:t>Multimedijalni objekti su osnovni elementi podataka</a:t>
            </a:r>
          </a:p>
          <a:p>
            <a:r>
              <a:rPr lang="sr-Latn-CS" sz="2800" smtClean="0"/>
              <a:t>Zauzimaju više memorije od relacionih baza podataka</a:t>
            </a:r>
          </a:p>
          <a:p>
            <a:r>
              <a:rPr lang="sr-Latn-CS" sz="2800" smtClean="0"/>
              <a:t>Nestrukturiran sadržaj (slike, audio, video, tekst,...)</a:t>
            </a:r>
          </a:p>
          <a:p>
            <a:r>
              <a:rPr lang="sr-Latn-CS" sz="2800" smtClean="0"/>
              <a:t>Nejasno definisane veze između elemenata podataka</a:t>
            </a:r>
          </a:p>
          <a:p>
            <a:r>
              <a:rPr lang="sr-Latn-CS" sz="2800" smtClean="0"/>
              <a:t>Način interpretiranja podataka</a:t>
            </a:r>
          </a:p>
          <a:p>
            <a:r>
              <a:rPr lang="sr-Latn-CS" sz="2800" smtClean="0"/>
              <a:t>Paradigma pretraživanja</a:t>
            </a:r>
          </a:p>
          <a:p>
            <a:pPr lvl="1"/>
            <a:r>
              <a:rPr lang="sr-Latn-CS" sz="2800" smtClean="0"/>
              <a:t>Upit: ključne riječi, metapodaci, primjeri, uključivanje korisnika</a:t>
            </a:r>
          </a:p>
          <a:p>
            <a:pPr lvl="1"/>
            <a:r>
              <a:rPr lang="sr-Latn-CS" sz="2800" smtClean="0"/>
              <a:t>Kriterijum pretraživanja: relevantnost rezultata</a:t>
            </a:r>
            <a:endParaRPr lang="en-GB" sz="2800" smtClean="0"/>
          </a:p>
          <a:p>
            <a:endParaRPr lang="sr-Latn-BA" sz="2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r-Latn-BA" smtClean="0">
                <a:latin typeface="+mn-lt"/>
              </a:rPr>
              <a:t>Vi-SEEM Dissemination Event </a:t>
            </a:r>
            <a:r>
              <a:rPr lang="en-US" smtClean="0">
                <a:latin typeface="+mn-lt"/>
              </a:rPr>
              <a:t>– </a:t>
            </a:r>
            <a:r>
              <a:rPr lang="sr-Latn-BA" smtClean="0">
                <a:latin typeface="+mn-lt"/>
              </a:rPr>
              <a:t>ETF Banjaluka</a:t>
            </a:r>
            <a:r>
              <a:rPr lang="en-US" smtClean="0">
                <a:latin typeface="+mn-lt"/>
              </a:rPr>
              <a:t> </a:t>
            </a:r>
            <a:r>
              <a:rPr lang="sr-Latn-BA" smtClean="0">
                <a:latin typeface="+mn-lt"/>
              </a:rPr>
              <a:t>8. novembar 2016. godine</a:t>
            </a:r>
            <a:r>
              <a:rPr lang="en-US" smtClean="0"/>
              <a:t>					</a:t>
            </a:r>
            <a:fld id="{70F2B333-24EA-4DE2-9D5F-F92EB537375C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Pretraživanje pomoću tekstualnih upita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r-Latn-BA" smtClean="0">
                <a:latin typeface="+mn-lt"/>
              </a:rPr>
              <a:t>Vi-SEEM Dissemination Event </a:t>
            </a:r>
            <a:r>
              <a:rPr lang="en-US" smtClean="0">
                <a:latin typeface="+mn-lt"/>
              </a:rPr>
              <a:t>– </a:t>
            </a:r>
            <a:r>
              <a:rPr lang="sr-Latn-BA" smtClean="0">
                <a:latin typeface="+mn-lt"/>
              </a:rPr>
              <a:t>ETF Banjaluka</a:t>
            </a:r>
            <a:r>
              <a:rPr lang="en-US" smtClean="0">
                <a:latin typeface="+mn-lt"/>
              </a:rPr>
              <a:t> </a:t>
            </a:r>
            <a:r>
              <a:rPr lang="sr-Latn-BA" smtClean="0">
                <a:latin typeface="+mn-lt"/>
              </a:rPr>
              <a:t>8. novembar 2016. godine</a:t>
            </a:r>
            <a:r>
              <a:rPr lang="en-US" smtClean="0"/>
              <a:t>					</a:t>
            </a:r>
            <a:fld id="{70F2B333-24EA-4DE2-9D5F-F92EB537375C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t="9257"/>
          <a:stretch>
            <a:fillRect/>
          </a:stretch>
        </p:blipFill>
        <p:spPr bwMode="auto">
          <a:xfrm>
            <a:off x="450448" y="1190297"/>
            <a:ext cx="9005104" cy="5395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>
                <a:latin typeface="Calibri" charset="0"/>
                <a:ea typeface="ＭＳ Ｐゴシック" charset="0"/>
                <a:cs typeface="ＭＳ Ｐゴシック" charset="0"/>
              </a:rPr>
              <a:t>Pretraživanje korišćenjem tekstualnih informacija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sr-Latn-BA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sr-Latn-BA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sr-Latn-BA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sr-Latn-BA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sr-Latn-BA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sr-Latn-BA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sr-Latn-BA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sr-Latn-BA" smtClean="0">
                <a:latin typeface="Calibri" charset="0"/>
                <a:ea typeface="ＭＳ Ｐゴシック" charset="0"/>
                <a:cs typeface="ＭＳ Ｐゴシック" charset="0"/>
              </a:rPr>
              <a:t>Slikama je često pridružen tekst</a:t>
            </a:r>
            <a:endParaRPr lang="en-US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sr-Latn-BA" smtClean="0">
                <a:latin typeface="Calibri" charset="0"/>
                <a:ea typeface="ＭＳ Ｐゴシック" charset="0"/>
                <a:cs typeface="ＭＳ Ｐゴシック" charset="0"/>
              </a:rPr>
              <a:t>Analizirati riječi koje se nalaze u blizini slike i koje su povezane sa slikom (naslov, linkovi, itd.)</a:t>
            </a:r>
            <a:r>
              <a:rPr lang="en-US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  <a:p>
            <a:pPr eaLnBrk="1" hangingPunct="1"/>
            <a:r>
              <a:rPr lang="sr-Latn-BA" smtClean="0">
                <a:latin typeface="Calibri" charset="0"/>
                <a:ea typeface="ＭＳ Ｐゴシック" charset="0"/>
                <a:cs typeface="ＭＳ Ｐゴシック" charset="0"/>
              </a:rPr>
              <a:t>Za zadati tekstualni upit vratiti slike korišćenjem standardnog tekstualnog pretraživanja teksta povezanog sa slikom</a:t>
            </a:r>
            <a:endParaRPr lang="en-US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r-Latn-BA" smtClean="0">
                <a:latin typeface="+mn-lt"/>
              </a:rPr>
              <a:t>Vi-SEEM Dissemination Event </a:t>
            </a:r>
            <a:r>
              <a:rPr lang="en-US" smtClean="0">
                <a:latin typeface="+mn-lt"/>
              </a:rPr>
              <a:t>– </a:t>
            </a:r>
            <a:r>
              <a:rPr lang="sr-Latn-BA" smtClean="0">
                <a:latin typeface="+mn-lt"/>
              </a:rPr>
              <a:t>ETF Banjaluka</a:t>
            </a:r>
            <a:r>
              <a:rPr lang="en-US" smtClean="0">
                <a:latin typeface="+mn-lt"/>
              </a:rPr>
              <a:t> </a:t>
            </a:r>
            <a:r>
              <a:rPr lang="sr-Latn-BA" smtClean="0">
                <a:latin typeface="+mn-lt"/>
              </a:rPr>
              <a:t>8. novembar 2016. godine</a:t>
            </a:r>
            <a:r>
              <a:rPr lang="en-US" smtClean="0"/>
              <a:t>					</a:t>
            </a:r>
            <a:fld id="{70F2B333-24EA-4DE2-9D5F-F92EB537375C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  <p:pic>
        <p:nvPicPr>
          <p:cNvPr id="5" name="Picture 12" descr="Picture 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840" y="1285615"/>
            <a:ext cx="5012321" cy="318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Pretraživanje baza slika</a:t>
            </a:r>
            <a:r>
              <a:rPr lang="en-GB" smtClean="0"/>
              <a:t> </a:t>
            </a:r>
            <a:r>
              <a:rPr lang="sr-Latn-CS" smtClean="0"/>
              <a:t>korišćenjem tekstualnih informacija</a:t>
            </a:r>
            <a:endParaRPr lang="sr-Latn-BA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sr-Latn-CS" smtClean="0"/>
              <a:t>Dodavanje tekstualnih anotacija slikama</a:t>
            </a:r>
            <a:endParaRPr lang="en-GB" smtClean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sr-Latn-CS" sz="2500" smtClean="0"/>
              <a:t>Sporo</a:t>
            </a:r>
            <a:endParaRPr lang="en-GB" sz="2500" smtClean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sr-Latn-CS" sz="2500" smtClean="0"/>
              <a:t>Neskalabilno</a:t>
            </a:r>
            <a:endParaRPr lang="en-GB" sz="2500" smtClean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sr-Latn-CS" sz="2500" smtClean="0"/>
              <a:t>Subjektivno (šta opisati</a:t>
            </a:r>
            <a:r>
              <a:rPr lang="en-US" sz="2500" smtClean="0"/>
              <a:t>?)</a:t>
            </a:r>
            <a:endParaRPr lang="en-GB" sz="2500" smtClean="0"/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sr-Latn-CS" sz="2500" smtClean="0"/>
              <a:t>Neka vizuelna obilježja se ne mogu opisati riječima</a:t>
            </a:r>
            <a:endParaRPr lang="en-GB" sz="2500" smtClean="0"/>
          </a:p>
          <a:p>
            <a:endParaRPr lang="sr-Latn-BA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r-Latn-BA" smtClean="0">
                <a:latin typeface="+mn-lt"/>
              </a:rPr>
              <a:t>Vi-SEEM Dissemination Event </a:t>
            </a:r>
            <a:r>
              <a:rPr lang="en-US" smtClean="0">
                <a:latin typeface="+mn-lt"/>
              </a:rPr>
              <a:t>– </a:t>
            </a:r>
            <a:r>
              <a:rPr lang="sr-Latn-BA" smtClean="0">
                <a:latin typeface="+mn-lt"/>
              </a:rPr>
              <a:t>ETF Banjaluka</a:t>
            </a:r>
            <a:r>
              <a:rPr lang="en-US" smtClean="0">
                <a:latin typeface="+mn-lt"/>
              </a:rPr>
              <a:t> </a:t>
            </a:r>
            <a:r>
              <a:rPr lang="sr-Latn-BA" smtClean="0">
                <a:latin typeface="+mn-lt"/>
              </a:rPr>
              <a:t>8. novembar 2016. godine</a:t>
            </a:r>
            <a:r>
              <a:rPr lang="en-US" smtClean="0"/>
              <a:t>					</a:t>
            </a:r>
            <a:fld id="{70F2B333-24EA-4DE2-9D5F-F92EB537375C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4409845" y="1565174"/>
            <a:ext cx="4268160" cy="2138624"/>
            <a:chOff x="2556" y="1344"/>
            <a:chExt cx="2964" cy="1485"/>
          </a:xfrm>
        </p:grpSpPr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3793" y="2400"/>
              <a:ext cx="172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420" tIns="45711" rIns="91420" bIns="45711">
              <a:spAutoFit/>
            </a:bodyPr>
            <a:lstStyle/>
            <a:p>
              <a:pPr algn="l" defTabSz="828013">
                <a:spcBef>
                  <a:spcPct val="50000"/>
                </a:spcBef>
              </a:pPr>
              <a:r>
                <a:rPr lang="sr-Latn-CS" sz="2200" b="0" dirty="0">
                  <a:latin typeface="+mn-lt"/>
                </a:rPr>
                <a:t>plaža, ljudi, grad</a:t>
              </a:r>
              <a:r>
                <a:rPr lang="en-US" sz="2200" b="0" dirty="0">
                  <a:latin typeface="+mn-lt"/>
                </a:rPr>
                <a:t>…</a:t>
              </a:r>
              <a:endParaRPr lang="en-GB" sz="2200" b="0" dirty="0">
                <a:latin typeface="+mn-lt"/>
              </a:endParaRP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 flipV="1">
              <a:off x="2556" y="2208"/>
              <a:ext cx="1236" cy="6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10" name="Picture 10" descr="19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89" y="1344"/>
              <a:ext cx="1536" cy="1024"/>
            </a:xfrm>
            <a:prstGeom prst="rect">
              <a:avLst/>
            </a:prstGeom>
            <a:noFill/>
          </p:spPr>
        </p:pic>
      </p:grpSp>
      <p:grpSp>
        <p:nvGrpSpPr>
          <p:cNvPr id="11" name="Group 15"/>
          <p:cNvGrpSpPr>
            <a:grpSpLocks/>
          </p:cNvGrpSpPr>
          <p:nvPr/>
        </p:nvGrpSpPr>
        <p:grpSpPr bwMode="auto">
          <a:xfrm>
            <a:off x="4687765" y="3846374"/>
            <a:ext cx="3382560" cy="1327819"/>
            <a:chOff x="2749" y="2928"/>
            <a:chExt cx="2349" cy="922"/>
          </a:xfrm>
        </p:grpSpPr>
        <p:pic>
          <p:nvPicPr>
            <p:cNvPr id="12" name="Picture 12" descr="Bark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76" y="2928"/>
              <a:ext cx="922" cy="922"/>
            </a:xfrm>
            <a:prstGeom prst="rect">
              <a:avLst/>
            </a:prstGeom>
            <a:noFill/>
          </p:spPr>
        </p:pic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2749" y="3279"/>
              <a:ext cx="1283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Pretraživanje baza slika korišćenjem vizuelnih informacija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5108" algn="l"/>
                <a:tab pos="5253198" algn="l"/>
                <a:tab pos="5909847" algn="l"/>
                <a:tab pos="6563617" algn="l"/>
                <a:tab pos="7220267" algn="l"/>
              </a:tabLst>
            </a:pPr>
            <a:r>
              <a:rPr lang="sr-Latn-CS" smtClean="0"/>
              <a:t>Reprezentacija slika korištenjem vizuelnih obilježja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5108" algn="l"/>
                <a:tab pos="5253198" algn="l"/>
                <a:tab pos="5909847" algn="l"/>
                <a:tab pos="6563617" algn="l"/>
                <a:tab pos="7220267" algn="l"/>
              </a:tabLst>
            </a:pPr>
            <a:r>
              <a:rPr lang="sr-Latn-CS" smtClean="0"/>
              <a:t>Slike se predstavljaju korištenjem </a:t>
            </a:r>
            <a:r>
              <a:rPr lang="sr-Latn-CS" smtClean="0">
                <a:solidFill>
                  <a:srgbClr val="CF4901"/>
                </a:solidFill>
              </a:rPr>
              <a:t>deskriptora</a:t>
            </a:r>
            <a:r>
              <a:rPr lang="sr-Latn-CS" smtClean="0">
                <a:solidFill>
                  <a:schemeClr val="tx2"/>
                </a:solidFill>
              </a:rPr>
              <a:t> </a:t>
            </a:r>
            <a:r>
              <a:rPr lang="sr-Latn-CS" smtClean="0"/>
              <a:t>ili </a:t>
            </a:r>
            <a:r>
              <a:rPr lang="sr-Latn-CS" smtClean="0">
                <a:solidFill>
                  <a:srgbClr val="CF490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vektora obilježja</a:t>
            </a:r>
            <a:r>
              <a:rPr lang="sr-Latn-CS" smtClean="0">
                <a:solidFill>
                  <a:srgbClr val="CF4901"/>
                </a:solidFill>
              </a:rPr>
              <a:t> </a:t>
            </a:r>
            <a:r>
              <a:rPr lang="sr-Latn-CS" smtClean="0"/>
              <a:t>koji su numeričke reprezentacije vizuelnih obilježja</a:t>
            </a:r>
            <a:endParaRPr lang="en-GB" smtClean="0"/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5108" algn="l"/>
                <a:tab pos="5253198" algn="l"/>
                <a:tab pos="5909847" algn="l"/>
                <a:tab pos="6563617" algn="l"/>
                <a:tab pos="7220267" algn="l"/>
              </a:tabLst>
            </a:pPr>
            <a:r>
              <a:rPr lang="sr-Latn-CS" smtClean="0"/>
              <a:t>Deskriptori se automatski izdvajaju iz vrijednosti piksela, tj. sadržaja slike</a:t>
            </a:r>
            <a:r>
              <a:rPr lang="en-US" smtClean="0"/>
              <a:t> </a:t>
            </a:r>
            <a:r>
              <a:rPr lang="en-US" smtClean="0">
                <a:sym typeface="Symbol" pitchFamily="18" charset="2"/>
              </a:rPr>
              <a:t> </a:t>
            </a:r>
            <a:r>
              <a:rPr lang="sr-Latn-CS" smtClean="0">
                <a:solidFill>
                  <a:srgbClr val="CF490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Pretraživanje baza slika na osnovu sadržaja (C</a:t>
            </a:r>
            <a:r>
              <a:rPr lang="en-US" smtClean="0">
                <a:solidFill>
                  <a:srgbClr val="CF490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ontent-based image retrieval CBIR)</a:t>
            </a:r>
            <a:endParaRPr lang="en-GB" smtClean="0">
              <a:solidFill>
                <a:srgbClr val="CF490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5108" algn="l"/>
                <a:tab pos="5253198" algn="l"/>
                <a:tab pos="5909847" algn="l"/>
                <a:tab pos="6563617" algn="l"/>
                <a:tab pos="7220267" algn="l"/>
              </a:tabLst>
            </a:pPr>
            <a:r>
              <a:rPr lang="sr-Latn-CS" smtClean="0"/>
              <a:t>Upit se sastoji od vrijednosti deskriptora, zadate slike ili skice </a:t>
            </a:r>
            <a:r>
              <a:rPr lang="en-US" smtClean="0">
                <a:sym typeface="Symbol" pitchFamily="18" charset="2"/>
              </a:rPr>
              <a:t> </a:t>
            </a:r>
            <a:r>
              <a:rPr lang="sr-Latn-CS" smtClean="0">
                <a:solidFill>
                  <a:srgbClr val="CF490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Pretraživanje pomoću primjera (Q</a:t>
            </a:r>
            <a:r>
              <a:rPr lang="en-US" smtClean="0">
                <a:solidFill>
                  <a:srgbClr val="CF490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uery By Example</a:t>
            </a:r>
            <a:r>
              <a:rPr lang="sr-Latn-CS" smtClean="0">
                <a:solidFill>
                  <a:srgbClr val="CF490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18" charset="2"/>
              </a:rPr>
              <a:t>)</a:t>
            </a:r>
            <a:endParaRPr lang="sr-Latn-CS" smtClean="0">
              <a:solidFill>
                <a:srgbClr val="CF4901"/>
              </a:solidFill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5108" algn="l"/>
                <a:tab pos="5253198" algn="l"/>
                <a:tab pos="5909847" algn="l"/>
                <a:tab pos="6563617" algn="l"/>
                <a:tab pos="7220267" algn="l"/>
              </a:tabLst>
            </a:pPr>
            <a:r>
              <a:rPr lang="sr-Latn-CS" smtClean="0"/>
              <a:t>Kriterij po kojem se pretražuje</a:t>
            </a:r>
            <a:r>
              <a:rPr lang="en-US" smtClean="0"/>
              <a:t> </a:t>
            </a:r>
            <a:r>
              <a:rPr lang="en-US" smtClean="0">
                <a:sym typeface="Symbol" pitchFamily="18" charset="2"/>
              </a:rPr>
              <a:t></a:t>
            </a:r>
            <a:r>
              <a:rPr lang="en-US" smtClean="0"/>
              <a:t> </a:t>
            </a:r>
            <a:r>
              <a:rPr lang="sr-Latn-CS" smtClean="0">
                <a:solidFill>
                  <a:srgbClr val="CF490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Pretraživanje na osnovu sličnosti (S</a:t>
            </a:r>
            <a:r>
              <a:rPr lang="en-GB" smtClean="0">
                <a:solidFill>
                  <a:srgbClr val="CF490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imilarity-based retrieval</a:t>
            </a:r>
            <a:r>
              <a:rPr lang="sr-Latn-CS" smtClean="0">
                <a:solidFill>
                  <a:srgbClr val="CF490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5108" algn="l"/>
                <a:tab pos="5253198" algn="l"/>
                <a:tab pos="5909847" algn="l"/>
                <a:tab pos="6563617" algn="l"/>
                <a:tab pos="7220267" algn="l"/>
              </a:tabLst>
            </a:pPr>
            <a:r>
              <a:rPr lang="sr-Latn-C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Rezultati su slike rangirane prema sličnosti sa zadatim upitom</a:t>
            </a:r>
            <a:endParaRPr lang="en-GB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r-Latn-BA" smtClean="0">
                <a:latin typeface="+mn-lt"/>
              </a:rPr>
              <a:t>Vi-SEEM Dissemination Event </a:t>
            </a:r>
            <a:r>
              <a:rPr lang="en-US" smtClean="0">
                <a:latin typeface="+mn-lt"/>
              </a:rPr>
              <a:t>– </a:t>
            </a:r>
            <a:r>
              <a:rPr lang="sr-Latn-BA" smtClean="0">
                <a:latin typeface="+mn-lt"/>
              </a:rPr>
              <a:t>ETF Banjaluka</a:t>
            </a:r>
            <a:r>
              <a:rPr lang="en-US" smtClean="0">
                <a:latin typeface="+mn-lt"/>
              </a:rPr>
              <a:t> </a:t>
            </a:r>
            <a:r>
              <a:rPr lang="sr-Latn-BA" smtClean="0">
                <a:latin typeface="+mn-lt"/>
              </a:rPr>
              <a:t>8. novembar 2016. godine</a:t>
            </a:r>
            <a:r>
              <a:rPr lang="en-US" smtClean="0"/>
              <a:t>					</a:t>
            </a:r>
            <a:fld id="{70F2B333-24EA-4DE2-9D5F-F92EB537375C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EEGRID-ppt-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5885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5885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EEGRID-ppt-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EGRID-ppt-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EGRID-ppt-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EGRID-ppt-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EGRID-ppt-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EGRID-ppt-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GRID-ppt-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GRID-ppt-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GRID-ppt-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GRID-ppt-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GRID-ppt-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GRID-ppt-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GRID-ppt-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841</TotalTime>
  <Words>1022</Words>
  <Application>Microsoft Office PowerPoint</Application>
  <PresentationFormat>A4 Paper (210x297 mm)</PresentationFormat>
  <Paragraphs>275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SEEGRID-ppt-template</vt:lpstr>
      <vt:lpstr>Pretraživanje baza slika</vt:lpstr>
      <vt:lpstr>Upravljanje multimedijalnim podacima</vt:lpstr>
      <vt:lpstr>Udio videa u Internet saobraćaju u 2017. godini</vt:lpstr>
      <vt:lpstr>Pretraživanje multimedijalnog sadržaja</vt:lpstr>
      <vt:lpstr>Karakteristike multimedijalnih baza podataka</vt:lpstr>
      <vt:lpstr>Pretraživanje pomoću tekstualnih upita</vt:lpstr>
      <vt:lpstr>Pretraživanje korišćenjem tekstualnih informacija</vt:lpstr>
      <vt:lpstr>Pretraživanje baza slika korišćenjem tekstualnih informacija</vt:lpstr>
      <vt:lpstr>Pretraživanje baza slika korišćenjem vizuelnih informacija</vt:lpstr>
      <vt:lpstr>Primjer pretraživanja na osnovu sličnosti</vt:lpstr>
      <vt:lpstr>Još jedan primjer</vt:lpstr>
      <vt:lpstr>Još jedan primjer Aero-snimci</vt:lpstr>
      <vt:lpstr>Pretraživanje korišćenjem tekstualnih i vizuelnih informacija</vt:lpstr>
      <vt:lpstr>Pretraživanje po slici objekta  (Google Image Search)</vt:lpstr>
      <vt:lpstr>Ali... (Google Image Search)</vt:lpstr>
      <vt:lpstr> (Google Image Search)</vt:lpstr>
      <vt:lpstr>Vizuelna nasuprot semantičke sličnosti</vt:lpstr>
      <vt:lpstr>Vizuelna i semantička sličnost</vt:lpstr>
    </vt:vector>
  </TitlesOfParts>
  <Company>edet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&lt;Presentation Title&gt; &lt;Presentation Subtitle&gt;</dc:title>
  <dc:creator>nvog</dc:creator>
  <cp:lastModifiedBy>vlador</cp:lastModifiedBy>
  <cp:revision>172</cp:revision>
  <cp:lastPrinted>2016-01-29T13:21:48Z</cp:lastPrinted>
  <dcterms:created xsi:type="dcterms:W3CDTF">2004-04-29T08:03:52Z</dcterms:created>
  <dcterms:modified xsi:type="dcterms:W3CDTF">2016-11-04T11:37:56Z</dcterms:modified>
</cp:coreProperties>
</file>