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4" r:id="rId1"/>
  </p:sldMasterIdLst>
  <p:notesMasterIdLst>
    <p:notesMasterId r:id="rId17"/>
  </p:notesMasterIdLst>
  <p:handoutMasterIdLst>
    <p:handoutMasterId r:id="rId18"/>
  </p:handoutMasterIdLst>
  <p:sldIdLst>
    <p:sldId id="286" r:id="rId2"/>
    <p:sldId id="292" r:id="rId3"/>
    <p:sldId id="294" r:id="rId4"/>
    <p:sldId id="295" r:id="rId5"/>
    <p:sldId id="293" r:id="rId6"/>
    <p:sldId id="296" r:id="rId7"/>
    <p:sldId id="297" r:id="rId8"/>
    <p:sldId id="298" r:id="rId9"/>
    <p:sldId id="288" r:id="rId10"/>
    <p:sldId id="289" r:id="rId11"/>
    <p:sldId id="290" r:id="rId12"/>
    <p:sldId id="291" r:id="rId13"/>
    <p:sldId id="299" r:id="rId14"/>
    <p:sldId id="301" r:id="rId15"/>
    <p:sldId id="300" r:id="rId16"/>
  </p:sldIdLst>
  <p:sldSz cx="9906000" cy="6858000" type="A4"/>
  <p:notesSz cx="10234613" cy="7099300"/>
  <p:defaultTextStyle>
    <a:defPPr>
      <a:defRPr lang="en-US"/>
    </a:defPPr>
    <a:lvl1pPr algn="r" rtl="0" fontAlgn="base">
      <a:spcBef>
        <a:spcPct val="20000"/>
      </a:spcBef>
      <a:spcAft>
        <a:spcPct val="0"/>
      </a:spcAft>
      <a:defRPr sz="2400" b="1" kern="1200">
        <a:solidFill>
          <a:schemeClr val="accent2"/>
        </a:solidFill>
        <a:latin typeface="Arial" charset="0"/>
        <a:ea typeface="+mn-ea"/>
        <a:cs typeface="Arial" charset="0"/>
      </a:defRPr>
    </a:lvl1pPr>
    <a:lvl2pPr marL="457200" algn="r" rtl="0" fontAlgn="base">
      <a:spcBef>
        <a:spcPct val="20000"/>
      </a:spcBef>
      <a:spcAft>
        <a:spcPct val="0"/>
      </a:spcAft>
      <a:defRPr sz="2400" b="1" kern="1200">
        <a:solidFill>
          <a:schemeClr val="accent2"/>
        </a:solidFill>
        <a:latin typeface="Arial" charset="0"/>
        <a:ea typeface="+mn-ea"/>
        <a:cs typeface="Arial" charset="0"/>
      </a:defRPr>
    </a:lvl2pPr>
    <a:lvl3pPr marL="914400" algn="r" rtl="0" fontAlgn="base">
      <a:spcBef>
        <a:spcPct val="20000"/>
      </a:spcBef>
      <a:spcAft>
        <a:spcPct val="0"/>
      </a:spcAft>
      <a:defRPr sz="2400" b="1" kern="1200">
        <a:solidFill>
          <a:schemeClr val="accent2"/>
        </a:solidFill>
        <a:latin typeface="Arial" charset="0"/>
        <a:ea typeface="+mn-ea"/>
        <a:cs typeface="Arial" charset="0"/>
      </a:defRPr>
    </a:lvl3pPr>
    <a:lvl4pPr marL="1371600" algn="r" rtl="0" fontAlgn="base">
      <a:spcBef>
        <a:spcPct val="20000"/>
      </a:spcBef>
      <a:spcAft>
        <a:spcPct val="0"/>
      </a:spcAft>
      <a:defRPr sz="2400" b="1" kern="1200">
        <a:solidFill>
          <a:schemeClr val="accent2"/>
        </a:solidFill>
        <a:latin typeface="Arial" charset="0"/>
        <a:ea typeface="+mn-ea"/>
        <a:cs typeface="Arial" charset="0"/>
      </a:defRPr>
    </a:lvl4pPr>
    <a:lvl5pPr marL="1828800" algn="r" rtl="0" fontAlgn="base">
      <a:spcBef>
        <a:spcPct val="20000"/>
      </a:spcBef>
      <a:spcAft>
        <a:spcPct val="0"/>
      </a:spcAft>
      <a:defRPr sz="2400" b="1" kern="1200">
        <a:solidFill>
          <a:schemeClr val="accent2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b="1" kern="1200">
        <a:solidFill>
          <a:schemeClr val="accent2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b="1" kern="1200">
        <a:solidFill>
          <a:schemeClr val="accent2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b="1" kern="1200">
        <a:solidFill>
          <a:schemeClr val="accent2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b="1" kern="1200">
        <a:solidFill>
          <a:schemeClr val="accent2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127">
          <p15:clr>
            <a:srgbClr val="A4A3A4"/>
          </p15:clr>
        </p15:guide>
        <p15:guide id="2" pos="3107">
          <p15:clr>
            <a:srgbClr val="A4A3A4"/>
          </p15:clr>
        </p15:guide>
        <p15:guide id="3" orient="horz" pos="2235">
          <p15:clr>
            <a:srgbClr val="A4A3A4"/>
          </p15:clr>
        </p15:guide>
        <p15:guide id="4" pos="322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78AC"/>
    <a:srgbClr val="0B7BCF"/>
    <a:srgbClr val="0879BE"/>
    <a:srgbClr val="CF4901"/>
    <a:srgbClr val="EDCFCB"/>
    <a:srgbClr val="E85E15"/>
    <a:srgbClr val="F6E9E7"/>
    <a:srgbClr val="F8C092"/>
    <a:srgbClr val="919789"/>
    <a:srgbClr val="8D9987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097" autoAdjust="0"/>
    <p:restoredTop sz="94348" autoAdjust="0"/>
  </p:normalViewPr>
  <p:slideViewPr>
    <p:cSldViewPr snapToGrid="0">
      <p:cViewPr varScale="1">
        <p:scale>
          <a:sx n="96" d="100"/>
          <a:sy n="96" d="100"/>
        </p:scale>
        <p:origin x="-612" y="-10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1098" y="-78"/>
      </p:cViewPr>
      <p:guideLst>
        <p:guide orient="horz" pos="2127"/>
        <p:guide orient="horz" pos="2235"/>
        <p:guide pos="3107"/>
        <p:guide pos="3223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4725" cy="355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18" tIns="47659" rIns="95318" bIns="47659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13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6595" y="0"/>
            <a:ext cx="4436371" cy="355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18" tIns="47659" rIns="95318" bIns="47659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3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2250"/>
            <a:ext cx="4434725" cy="355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18" tIns="47659" rIns="95318" bIns="47659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13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6595" y="6742250"/>
            <a:ext cx="4436371" cy="355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18" tIns="47659" rIns="95318" bIns="47659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3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2DC3300D-5115-4BAB-93FC-246CDC56F3C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2104723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4725" cy="355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18" tIns="47659" rIns="95318" bIns="47659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300" b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799888" y="0"/>
            <a:ext cx="4434725" cy="355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18" tIns="47659" rIns="95318" bIns="47659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 b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97225" y="531813"/>
            <a:ext cx="3846513" cy="26638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518" y="3373628"/>
            <a:ext cx="7507579" cy="3193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18" tIns="47659" rIns="95318" bIns="476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3917"/>
            <a:ext cx="4434725" cy="355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18" tIns="47659" rIns="95318" bIns="47659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300" b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799888" y="6743917"/>
            <a:ext cx="4434725" cy="355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18" tIns="47659" rIns="95318" bIns="47659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 b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1pPr>
          </a:lstStyle>
          <a:p>
            <a:pPr>
              <a:defRPr/>
            </a:pPr>
            <a:fld id="{67882BFB-C195-4ABC-8201-A723AE96FA5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333332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882BFB-C195-4ABC-8201-A723AE96FA51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-1"/>
            <a:ext cx="9906000" cy="1116282"/>
          </a:xfrm>
          <a:prstGeom prst="rect">
            <a:avLst/>
          </a:prstGeom>
          <a:solidFill>
            <a:srgbClr val="FA7F34"/>
          </a:solidFill>
          <a:ln w="9525">
            <a:noFill/>
            <a:miter lim="800000"/>
            <a:headEnd/>
            <a:tailEnd/>
          </a:ln>
          <a:effectLst/>
        </p:spPr>
        <p:txBody>
          <a:bodyPr lIns="95785" tIns="47892" rIns="95785" bIns="47892"/>
          <a:lstStyle/>
          <a:p>
            <a:pPr algn="ctr" defTabSz="958850" eaLnBrk="0" hangingPunct="0">
              <a:spcBef>
                <a:spcPct val="0"/>
              </a:spcBef>
              <a:defRPr/>
            </a:pPr>
            <a:endParaRPr lang="el-GR" sz="1300" b="0" dirty="0">
              <a:solidFill>
                <a:schemeClr val="tx1"/>
              </a:solidFill>
            </a:endParaRPr>
          </a:p>
        </p:txBody>
      </p:sp>
      <p:sp>
        <p:nvSpPr>
          <p:cNvPr id="6" name="Rectangle 25"/>
          <p:cNvSpPr>
            <a:spLocks noChangeArrowheads="1"/>
          </p:cNvSpPr>
          <p:nvPr userDrawn="1"/>
        </p:nvSpPr>
        <p:spPr bwMode="auto">
          <a:xfrm>
            <a:off x="523982" y="1644328"/>
            <a:ext cx="5938732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b="1" kern="1200" dirty="0" smtClean="0">
                <a:solidFill>
                  <a:schemeClr val="accent5"/>
                </a:solidFill>
                <a:effectLst/>
                <a:latin typeface="Arial" charset="0"/>
                <a:ea typeface="+mn-ea"/>
                <a:cs typeface="Arial" charset="0"/>
              </a:rPr>
              <a:t>VRE for regional Interdisciplinary communities in Southeast Europe and the Eastern Mediterranean </a:t>
            </a:r>
            <a:endParaRPr lang="en-US" sz="2800" dirty="0">
              <a:solidFill>
                <a:schemeClr val="accent5"/>
              </a:solidFill>
            </a:endParaRPr>
          </a:p>
        </p:txBody>
      </p:sp>
      <p:sp>
        <p:nvSpPr>
          <p:cNvPr id="531476" name="Rectangle 20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373063" y="3090167"/>
            <a:ext cx="6059487" cy="862012"/>
          </a:xfrm>
          <a:noFill/>
          <a:ln>
            <a:solidFill>
              <a:srgbClr val="CF4901"/>
            </a:solidFill>
          </a:ln>
        </p:spPr>
        <p:txBody>
          <a:bodyPr lIns="91440" tIns="45720" rIns="91440" bIns="45720"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dirty="0" smtClean="0"/>
              <a:t>Presentation Title</a:t>
            </a:r>
            <a:endParaRPr lang="el-GR" dirty="0"/>
          </a:p>
        </p:txBody>
      </p:sp>
      <p:sp>
        <p:nvSpPr>
          <p:cNvPr id="531484" name="Rectangle 2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67176" y="4870305"/>
            <a:ext cx="6076950" cy="1042988"/>
          </a:xfrm>
        </p:spPr>
        <p:txBody>
          <a:bodyPr lIns="91440" tIns="45720" rIns="91440" bIns="45720"/>
          <a:lstStyle>
            <a:lvl1pPr marL="0" indent="0" algn="r">
              <a:buFont typeface="Wingdings" pitchFamily="2" charset="2"/>
              <a:buNone/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endParaRPr lang="el-GR" dirty="0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578600"/>
            <a:ext cx="9906000" cy="293688"/>
          </a:xfrm>
          <a:solidFill>
            <a:srgbClr val="FA7F34"/>
          </a:solidFill>
        </p:spPr>
        <p:txBody>
          <a:bodyPr/>
          <a:lstStyle>
            <a:lvl1pPr>
              <a:defRPr sz="1200" smtClean="0">
                <a:solidFill>
                  <a:schemeClr val="bg1"/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 smtClean="0"/>
              <a:t>The VI-SEEM project is funded by the European Commission under the Horizon 2020 Research Infrastructures contract no. 675121</a:t>
            </a:r>
            <a:endParaRPr lang="el-G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799617" cy="1125538"/>
          </a:xfrm>
        </p:spPr>
        <p:txBody>
          <a:bodyPr/>
          <a:lstStyle>
            <a:lvl1pPr>
              <a:defRPr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 smtClean="0">
                <a:latin typeface="+mn-lt"/>
              </a:rPr>
              <a:t>&lt;Event&gt; – &lt;Place&gt; &lt;Date (DD-Month-YYYY)&gt;</a:t>
            </a:r>
            <a:r>
              <a:rPr lang="en-US" smtClean="0"/>
              <a:t>					</a:t>
            </a:r>
            <a:fld id="{A76B4658-FCC5-4CDB-9784-5FF6DD787B1B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  <p:pic>
        <p:nvPicPr>
          <p:cNvPr id="6" name="Picture 2" descr="\\isnogood\WP\Texnika\PROJECTS\SEE-INFRA\VI-SEEM\WP2-Communication-Marketing-Innovation\VI-SEEM-logo\logo_VISEEM_FINAL_WEB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9617" y="0"/>
            <a:ext cx="1106384" cy="11417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81863" y="-4763"/>
            <a:ext cx="2428875" cy="6578601"/>
          </a:xfrm>
        </p:spPr>
        <p:txBody>
          <a:bodyPr vert="eaVert"/>
          <a:lstStyle>
            <a:lvl1pPr>
              <a:defRPr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-4763" y="-4763"/>
            <a:ext cx="7134226" cy="6578601"/>
          </a:xfrm>
        </p:spPr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 smtClean="0">
                <a:latin typeface="+mn-lt"/>
              </a:rPr>
              <a:t>&lt;Event&gt; – &lt;Place&gt; &lt;Date (DD-Month-YYYY)&gt;</a:t>
            </a:r>
            <a:r>
              <a:rPr lang="en-US" smtClean="0"/>
              <a:t>					</a:t>
            </a:r>
            <a:fld id="{B930F3A1-B166-4D69-8477-CCAB873DA52D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8803486" cy="1125538"/>
          </a:xfrm>
          <a:solidFill>
            <a:srgbClr val="FA7F34"/>
          </a:solidFill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solidFill>
            <a:srgbClr val="FA7F34"/>
          </a:solidFill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sr-Latn-RS" smtClean="0"/>
              <a:t>Vi-SEEM Dissemination Event – ETF Banja L</a:t>
            </a:r>
            <a:r>
              <a:rPr lang="en-GB" smtClean="0"/>
              <a:t>u</a:t>
            </a:r>
            <a:r>
              <a:rPr lang="sr-Latn-RS" smtClean="0"/>
              <a:t>ka, 8. novembar 2016. godine </a:t>
            </a:r>
            <a:r>
              <a:rPr lang="en-US" smtClean="0"/>
              <a:t>				</a:t>
            </a:r>
            <a:fld id="{70F2B333-24EA-4DE2-9D5F-F92EB537375C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  <p:pic>
        <p:nvPicPr>
          <p:cNvPr id="6" name="Picture 2" descr="\\isnogood\WP\Texnika\PROJECTS\SEE-INFRA\VI-SEEM\WP2-Communication-Marketing-Innovation\VI-SEEM-logo\logo_VISEEM_FINAL_WEB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3486" y="0"/>
            <a:ext cx="1090640" cy="112553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>
                <a:latin typeface="+mn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latin typeface="+mn-lt"/>
                <a:ea typeface="Arial Unicode MS" pitchFamily="34" charset="-128"/>
                <a:cs typeface="Arial Unicode MS" pitchFamily="34" charset="-128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 smtClean="0">
                <a:latin typeface="+mn-lt"/>
              </a:rPr>
              <a:t>&lt;Event&gt; – &lt;Place&gt; &lt;Date (DD-Month-YYYY)&gt;</a:t>
            </a:r>
            <a:r>
              <a:rPr lang="en-US" smtClean="0"/>
              <a:t>					</a:t>
            </a:r>
            <a:fld id="{0853997F-61B1-49DA-BEC2-58B8ACB1542B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815361" cy="1125538"/>
          </a:xfrm>
        </p:spPr>
        <p:txBody>
          <a:bodyPr/>
          <a:lstStyle>
            <a:lvl1pPr>
              <a:defRPr>
                <a:latin typeface="+mn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88" y="1652588"/>
            <a:ext cx="4683125" cy="4921250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7613" y="1652588"/>
            <a:ext cx="4683125" cy="4921250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 smtClean="0">
                <a:latin typeface="+mn-lt"/>
              </a:rPr>
              <a:t>&lt;Event&gt; – &lt;Place&gt; &lt;Date (DD-Month-YYYY)&gt;</a:t>
            </a:r>
            <a:r>
              <a:rPr lang="en-US" smtClean="0"/>
              <a:t>				</a:t>
            </a:r>
            <a:fld id="{DE6330F6-36BC-487E-AE94-F059D3DE287E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  <p:pic>
        <p:nvPicPr>
          <p:cNvPr id="7" name="Picture 2" descr="\\isnogood\WP\Texnika\PROJECTS\SEE-INFRA\VI-SEEM\WP2-Communication-Marketing-Innovation\VI-SEEM-logo\logo_VISEEM_FINAL_WEB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5361" y="0"/>
            <a:ext cx="1090640" cy="112553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>
                <a:latin typeface="+mn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 smtClean="0">
                <a:latin typeface="+mn-lt"/>
              </a:rPr>
              <a:t>&lt;Event&gt; – &lt;Place&gt; &lt;Date (DD-Month-YYYY)&gt;	</a:t>
            </a:r>
            <a:r>
              <a:rPr lang="en-US" smtClean="0"/>
              <a:t>				</a:t>
            </a:r>
            <a:fld id="{A2DD1F75-6E2B-46FE-8A0E-E34258FCE061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815361" cy="1125538"/>
          </a:xfrm>
        </p:spPr>
        <p:txBody>
          <a:bodyPr/>
          <a:lstStyle>
            <a:lvl1pPr>
              <a:defRPr>
                <a:latin typeface="+mn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 smtClean="0">
                <a:latin typeface="+mn-lt"/>
              </a:rPr>
              <a:t>&lt;Event&gt; – &lt;Place&gt; &lt;Date (DD-Month-YYYY)&gt;</a:t>
            </a:r>
            <a:r>
              <a:rPr lang="en-US" smtClean="0"/>
              <a:t>				</a:t>
            </a:r>
            <a:fld id="{27FE842A-F356-44CB-A48B-DADF02F47445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  <p:pic>
        <p:nvPicPr>
          <p:cNvPr id="5" name="Picture 2" descr="\\isnogood\WP\Texnika\PROJECTS\SEE-INFRA\VI-SEEM\WP2-Communication-Marketing-Innovation\VI-SEEM-logo\logo_VISEEM_FINAL_WEB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5361" y="0"/>
            <a:ext cx="1090640" cy="112553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 smtClean="0">
                <a:latin typeface="+mn-lt"/>
              </a:rPr>
              <a:t>&lt;Event&gt; – &lt;Place&gt; &lt;Date (DD-Month-YYYY)&gt;	</a:t>
            </a:r>
            <a:r>
              <a:rPr lang="en-US" smtClean="0"/>
              <a:t>				</a:t>
            </a:r>
            <a:fld id="{C4F27B07-17D4-47C8-8354-F713D299616C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>
              <a:defRPr sz="28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2pPr>
            <a:lvl3pPr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3pPr>
            <a:lvl4pPr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4pPr>
            <a:lvl5pPr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 smtClean="0">
                <a:latin typeface="+mn-lt"/>
              </a:rPr>
              <a:t>&lt;Event&gt; – &lt;Place&gt; &lt;Date (DD-Month-YYYY)&gt;</a:t>
            </a:r>
            <a:r>
              <a:rPr lang="en-US" smtClean="0"/>
              <a:t>					</a:t>
            </a:r>
            <a:fld id="{25213920-E3B8-4A6D-8C9A-E5B568FD3FE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 smtClean="0">
                <a:latin typeface="+mn-lt"/>
              </a:rPr>
              <a:t>&lt;Event&gt; – &lt;Place&gt; &lt;Date (DD-Month-YYYY)&gt;	</a:t>
            </a:r>
            <a:r>
              <a:rPr lang="en-US" smtClean="0"/>
              <a:t>				</a:t>
            </a:r>
            <a:fld id="{719E5E8B-E1C6-4771-B7BC-F2F414FDFFE8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8134351" cy="1125538"/>
          </a:xfrm>
          <a:prstGeom prst="rect">
            <a:avLst/>
          </a:prstGeom>
          <a:solidFill>
            <a:srgbClr val="FA7F34"/>
          </a:solidFill>
          <a:ln w="9525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  <p:txBody>
          <a:bodyPr vert="horz" wrap="square" lIns="95785" tIns="47892" rIns="95785" bIns="4789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dirty="0" err="1" smtClean="0"/>
              <a:t>Click</a:t>
            </a:r>
            <a:r>
              <a:rPr lang="el-GR" dirty="0" smtClean="0"/>
              <a:t> </a:t>
            </a:r>
            <a:r>
              <a:rPr lang="el-GR" dirty="0" err="1" smtClean="0"/>
              <a:t>to</a:t>
            </a:r>
            <a:r>
              <a:rPr lang="el-GR" dirty="0" smtClean="0"/>
              <a:t> </a:t>
            </a:r>
            <a:r>
              <a:rPr lang="el-GR" dirty="0" err="1" smtClean="0"/>
              <a:t>edit</a:t>
            </a:r>
            <a:r>
              <a:rPr lang="el-GR" dirty="0" smtClean="0"/>
              <a:t> </a:t>
            </a:r>
            <a:r>
              <a:rPr lang="el-GR" dirty="0" err="1" smtClean="0"/>
              <a:t>Master</a:t>
            </a:r>
            <a:r>
              <a:rPr lang="el-GR" dirty="0" smtClean="0"/>
              <a:t> </a:t>
            </a:r>
            <a:r>
              <a:rPr lang="el-GR" dirty="0" err="1" smtClean="0"/>
              <a:t>title</a:t>
            </a:r>
            <a:r>
              <a:rPr lang="el-GR" dirty="0" smtClean="0"/>
              <a:t> </a:t>
            </a:r>
            <a:r>
              <a:rPr lang="el-GR" dirty="0" err="1" smtClean="0"/>
              <a:t>style</a:t>
            </a:r>
            <a:endParaRPr lang="el-G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2088" y="1652588"/>
            <a:ext cx="9518650" cy="492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785" tIns="47892" rIns="95785" bIns="478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dirty="0" err="1" smtClean="0"/>
              <a:t>Click</a:t>
            </a:r>
            <a:r>
              <a:rPr lang="el-GR" dirty="0" smtClean="0"/>
              <a:t> </a:t>
            </a:r>
            <a:r>
              <a:rPr lang="el-GR" dirty="0" err="1" smtClean="0"/>
              <a:t>to</a:t>
            </a:r>
            <a:r>
              <a:rPr lang="el-GR" dirty="0" smtClean="0"/>
              <a:t> </a:t>
            </a:r>
            <a:r>
              <a:rPr lang="el-GR" dirty="0" err="1" smtClean="0"/>
              <a:t>edit</a:t>
            </a:r>
            <a:r>
              <a:rPr lang="el-GR" dirty="0" smtClean="0"/>
              <a:t> </a:t>
            </a:r>
            <a:r>
              <a:rPr lang="el-GR" dirty="0" err="1" smtClean="0"/>
              <a:t>Master</a:t>
            </a:r>
            <a:r>
              <a:rPr lang="el-GR" dirty="0" smtClean="0"/>
              <a:t> </a:t>
            </a:r>
            <a:r>
              <a:rPr lang="el-GR" dirty="0" err="1" smtClean="0"/>
              <a:t>text</a:t>
            </a:r>
            <a:r>
              <a:rPr lang="el-GR" dirty="0" smtClean="0"/>
              <a:t> </a:t>
            </a:r>
            <a:r>
              <a:rPr lang="el-GR" dirty="0" err="1" smtClean="0"/>
              <a:t>styles</a:t>
            </a:r>
            <a:endParaRPr lang="el-GR" dirty="0" smtClean="0"/>
          </a:p>
          <a:p>
            <a:pPr lvl="1"/>
            <a:r>
              <a:rPr lang="el-GR" dirty="0" err="1" smtClean="0"/>
              <a:t>Second</a:t>
            </a:r>
            <a:r>
              <a:rPr lang="el-GR" dirty="0" smtClean="0"/>
              <a:t> </a:t>
            </a:r>
            <a:r>
              <a:rPr lang="el-GR" dirty="0" err="1" smtClean="0"/>
              <a:t>level</a:t>
            </a:r>
            <a:endParaRPr lang="el-GR" dirty="0" smtClean="0"/>
          </a:p>
          <a:p>
            <a:pPr lvl="2"/>
            <a:r>
              <a:rPr lang="el-GR" dirty="0" err="1" smtClean="0"/>
              <a:t>Third</a:t>
            </a:r>
            <a:r>
              <a:rPr lang="el-GR" dirty="0" smtClean="0"/>
              <a:t> </a:t>
            </a:r>
            <a:r>
              <a:rPr lang="el-GR" dirty="0" err="1" smtClean="0"/>
              <a:t>level</a:t>
            </a:r>
            <a:endParaRPr lang="el-GR" dirty="0" smtClean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564313"/>
            <a:ext cx="9906000" cy="293687"/>
          </a:xfrm>
          <a:prstGeom prst="rect">
            <a:avLst/>
          </a:prstGeom>
          <a:solidFill>
            <a:srgbClr val="FA7F34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5785" tIns="47892" rIns="95785" bIns="47892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0"/>
              </a:spcBef>
              <a:defRPr sz="1300" b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sr-Latn-RS" smtClean="0">
                <a:latin typeface="+mn-lt"/>
              </a:rPr>
              <a:t>Vi-SEEM Dissemination Event – ETF Banja L</a:t>
            </a:r>
            <a:r>
              <a:rPr lang="en-GB" smtClean="0">
                <a:latin typeface="+mn-lt"/>
              </a:rPr>
              <a:t>u</a:t>
            </a:r>
            <a:r>
              <a:rPr lang="sr-Latn-RS" smtClean="0">
                <a:latin typeface="+mn-lt"/>
              </a:rPr>
              <a:t>ka, 8. novembar 2016. godine</a:t>
            </a:r>
            <a:r>
              <a:rPr lang="en-US" smtClean="0">
                <a:latin typeface="+mn-lt"/>
              </a:rPr>
              <a:t>	</a:t>
            </a:r>
            <a:r>
              <a:rPr lang="en-US" smtClean="0"/>
              <a:t>				</a:t>
            </a:r>
            <a:fld id="{711545AC-028C-461E-87A2-BB0A701371CB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1159828"/>
            <a:ext cx="9906000" cy="49480"/>
          </a:xfrm>
          <a:prstGeom prst="rect">
            <a:avLst/>
          </a:prstGeom>
          <a:solidFill>
            <a:srgbClr val="CF4901"/>
          </a:solidFill>
          <a:ln w="9525">
            <a:noFill/>
            <a:miter lim="800000"/>
            <a:headEnd/>
            <a:tailEnd/>
          </a:ln>
          <a:effectLst/>
        </p:spPr>
        <p:txBody>
          <a:bodyPr lIns="95785" tIns="47892" rIns="95785" bIns="47892"/>
          <a:lstStyle/>
          <a:p>
            <a:pPr algn="ctr" defTabSz="958850" eaLnBrk="0" hangingPunct="0">
              <a:spcBef>
                <a:spcPct val="0"/>
              </a:spcBef>
              <a:defRPr/>
            </a:pPr>
            <a:endParaRPr lang="el-GR" sz="1300" b="0">
              <a:solidFill>
                <a:schemeClr val="bg1"/>
              </a:solidFill>
            </a:endParaRPr>
          </a:p>
        </p:txBody>
      </p:sp>
      <p:sp>
        <p:nvSpPr>
          <p:cNvPr id="6" name="Rectangle 9"/>
          <p:cNvSpPr>
            <a:spLocks noChangeArrowheads="1"/>
          </p:cNvSpPr>
          <p:nvPr userDrawn="1"/>
        </p:nvSpPr>
        <p:spPr bwMode="auto">
          <a:xfrm>
            <a:off x="0" y="1114301"/>
            <a:ext cx="9906000" cy="4948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95785" tIns="47892" rIns="95785" bIns="47892"/>
          <a:lstStyle/>
          <a:p>
            <a:pPr algn="ctr" defTabSz="958850" eaLnBrk="0" hangingPunct="0">
              <a:spcBef>
                <a:spcPct val="0"/>
              </a:spcBef>
              <a:defRPr/>
            </a:pPr>
            <a:endParaRPr lang="el-GR" sz="1300" b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1" r:id="rId5"/>
    <p:sldLayoutId id="2147483699" r:id="rId6"/>
    <p:sldLayoutId id="2147483692" r:id="rId7"/>
    <p:sldLayoutId id="2147483693" r:id="rId8"/>
    <p:sldLayoutId id="2147483700" r:id="rId9"/>
    <p:sldLayoutId id="2147483701" r:id="rId10"/>
    <p:sldLayoutId id="2147483694" r:id="rId11"/>
  </p:sldLayoutIdLst>
  <p:hf hdr="0" dt="0"/>
  <p:txStyles>
    <p:titleStyle>
      <a:lvl1pPr algn="r" defTabSz="958850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+mn-lt"/>
          <a:ea typeface="Arial Unicode MS" pitchFamily="34" charset="-128"/>
          <a:cs typeface="Arial Unicode MS" pitchFamily="34" charset="-128"/>
        </a:defRPr>
      </a:lvl1pPr>
      <a:lvl2pPr algn="r" defTabSz="958850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Verdana" pitchFamily="34" charset="0"/>
          <a:cs typeface="Arial" charset="0"/>
        </a:defRPr>
      </a:lvl2pPr>
      <a:lvl3pPr algn="r" defTabSz="958850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Verdana" pitchFamily="34" charset="0"/>
          <a:cs typeface="Arial" charset="0"/>
        </a:defRPr>
      </a:lvl3pPr>
      <a:lvl4pPr algn="r" defTabSz="958850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Verdana" pitchFamily="34" charset="0"/>
          <a:cs typeface="Arial" charset="0"/>
        </a:defRPr>
      </a:lvl4pPr>
      <a:lvl5pPr algn="r" defTabSz="958850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Verdana" pitchFamily="34" charset="0"/>
          <a:cs typeface="Arial" charset="0"/>
        </a:defRPr>
      </a:lvl5pPr>
      <a:lvl6pPr marL="457200" algn="r" defTabSz="958850" rtl="0" fontAlgn="base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Arial" charset="0"/>
          <a:cs typeface="Arial" charset="0"/>
        </a:defRPr>
      </a:lvl6pPr>
      <a:lvl7pPr marL="914400" algn="r" defTabSz="958850" rtl="0" fontAlgn="base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Arial" charset="0"/>
          <a:cs typeface="Arial" charset="0"/>
        </a:defRPr>
      </a:lvl7pPr>
      <a:lvl8pPr marL="1371600" algn="r" defTabSz="958850" rtl="0" fontAlgn="base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Arial" charset="0"/>
          <a:cs typeface="Arial" charset="0"/>
        </a:defRPr>
      </a:lvl8pPr>
      <a:lvl9pPr marL="1828800" algn="r" defTabSz="958850" rtl="0" fontAlgn="base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58775" indent="-358775" algn="l" defTabSz="958850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rgbClr val="2164A8"/>
        </a:buClr>
        <a:buSzPct val="75000"/>
        <a:buFont typeface="Wingdings" pitchFamily="2" charset="2"/>
        <a:buChar char="q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300038" algn="l" defTabSz="958850" rtl="0" eaLnBrk="0" fontAlgn="base" hangingPunct="0">
        <a:spcBef>
          <a:spcPct val="20000"/>
        </a:spcBef>
        <a:spcAft>
          <a:spcPct val="0"/>
        </a:spcAft>
        <a:buClr>
          <a:srgbClr val="2164A8"/>
        </a:buClr>
        <a:buSzPct val="75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2pPr>
      <a:lvl3pPr marL="1196975" indent="-238125" algn="l" defTabSz="958850" rtl="0" eaLnBrk="0" fontAlgn="base" hangingPunct="0">
        <a:spcBef>
          <a:spcPct val="20000"/>
        </a:spcBef>
        <a:spcAft>
          <a:spcPct val="0"/>
        </a:spcAft>
        <a:buClr>
          <a:srgbClr val="2164A8"/>
        </a:buClr>
        <a:buSzPct val="75000"/>
        <a:buFont typeface="Wingdings" pitchFamily="2" charset="2"/>
        <a:buChar char="q"/>
        <a:defRPr>
          <a:solidFill>
            <a:schemeClr val="tx1"/>
          </a:solidFill>
          <a:latin typeface="+mn-lt"/>
          <a:cs typeface="+mn-cs"/>
        </a:defRPr>
      </a:lvl3pPr>
      <a:lvl4pPr marL="1674813" indent="-238125" algn="l" defTabSz="958850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4pPr>
      <a:lvl5pPr marL="2155825" indent="-239713" algn="l" defTabSz="958850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cs typeface="+mn-cs"/>
        </a:defRPr>
      </a:lvl5pPr>
      <a:lvl6pPr marL="2613025" indent="-239713" algn="l" defTabSz="958850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cs typeface="+mn-cs"/>
        </a:defRPr>
      </a:lvl6pPr>
      <a:lvl7pPr marL="3070225" indent="-239713" algn="l" defTabSz="958850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cs typeface="+mn-cs"/>
        </a:defRPr>
      </a:lvl7pPr>
      <a:lvl8pPr marL="3527425" indent="-239713" algn="l" defTabSz="958850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cs typeface="+mn-cs"/>
        </a:defRPr>
      </a:lvl8pPr>
      <a:lvl9pPr marL="3984625" indent="-239713" algn="l" defTabSz="958850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vlado@etfbl.net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 sz="quarter"/>
          </p:nvPr>
        </p:nvSpPr>
        <p:spPr>
          <a:noFill/>
          <a:ln>
            <a:noFill/>
          </a:ln>
        </p:spPr>
        <p:txBody>
          <a:bodyPr/>
          <a:lstStyle/>
          <a:p>
            <a:pPr eaLnBrk="1" hangingPunct="1"/>
            <a:r>
              <a:rPr lang="sr-Latn-RS" smtClean="0"/>
              <a:t>Metapodaci</a:t>
            </a:r>
            <a:endParaRPr lang="en-US" dirty="0" smtClean="0"/>
          </a:p>
        </p:txBody>
      </p:sp>
      <p:sp>
        <p:nvSpPr>
          <p:cNvPr id="9219" name="Subtitle 2"/>
          <p:cNvSpPr>
            <a:spLocks noGrp="1"/>
          </p:cNvSpPr>
          <p:nvPr>
            <p:ph type="subTitle" sz="quarter" idx="1"/>
          </p:nvPr>
        </p:nvSpPr>
        <p:spPr>
          <a:xfrm>
            <a:off x="94802" y="4870305"/>
            <a:ext cx="6471368" cy="1412508"/>
          </a:xfrm>
        </p:spPr>
        <p:txBody>
          <a:bodyPr/>
          <a:lstStyle/>
          <a:p>
            <a:pPr eaLnBrk="1" hangingPunct="1"/>
            <a:r>
              <a:rPr lang="sr-Latn-RS" sz="2000" b="0" smtClean="0"/>
              <a:t>Vladimir Risojević</a:t>
            </a:r>
          </a:p>
          <a:p>
            <a:pPr eaLnBrk="1" hangingPunct="1"/>
            <a:r>
              <a:rPr lang="sr-Latn-RS" sz="2000" b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vlado@etfbl.net</a:t>
            </a:r>
            <a:endParaRPr lang="sr-Latn-RS" sz="2000" b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hangingPunct="1"/>
            <a:r>
              <a:rPr lang="sr-Latn-RS" sz="2000" b="0" smtClean="0"/>
              <a:t>Elektrotehnički fakultet</a:t>
            </a:r>
          </a:p>
          <a:p>
            <a:pPr eaLnBrk="1" hangingPunct="1"/>
            <a:r>
              <a:rPr lang="sr-Latn-RS" sz="2000" b="0" smtClean="0"/>
              <a:t>Univerzitet u Banjaluci</a:t>
            </a:r>
          </a:p>
          <a:p>
            <a:pPr eaLnBrk="1" hangingPunct="1"/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220" name="Rectangle 7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/>
          <a:p>
            <a:pPr defTabSz="958850"/>
            <a:r>
              <a:rPr lang="en-US" dirty="0"/>
              <a:t>The </a:t>
            </a:r>
            <a:r>
              <a:rPr lang="en-US" dirty="0" smtClean="0"/>
              <a:t>VI-SEEM project initiative </a:t>
            </a:r>
            <a:r>
              <a:rPr lang="en-US" dirty="0"/>
              <a:t>is co-funded by the European Commission under the </a:t>
            </a:r>
            <a:r>
              <a:rPr lang="en-US" dirty="0" smtClean="0"/>
              <a:t>H2020 Research </a:t>
            </a:r>
            <a:r>
              <a:rPr lang="en-US" dirty="0"/>
              <a:t>Infrastructures contract no. </a:t>
            </a:r>
            <a:r>
              <a:rPr lang="en-US" b="1" dirty="0"/>
              <a:t>675121 </a:t>
            </a:r>
            <a:endParaRPr lang="en-US" dirty="0"/>
          </a:p>
          <a:p>
            <a:pPr defTabSz="958850"/>
            <a:endParaRPr lang="el-GR" dirty="0"/>
          </a:p>
        </p:txBody>
      </p:sp>
      <p:pic>
        <p:nvPicPr>
          <p:cNvPr id="1026" name="Picture 2" descr="\\isnogood\WP\Texnika\PROJECTS\SEE-INFRA\VI-SEEM\WP2-Communication-Marketing-Innovation\VI-SEEM-logo\logo_VISEEM_FINAL_WE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031" y="1235376"/>
            <a:ext cx="2662101" cy="274728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61274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Dublin Core (nastavak)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smtClean="0"/>
              <a:t>Dablin, Ohajo, SAD – sjedište </a:t>
            </a:r>
            <a:r>
              <a:rPr lang="en-GB" smtClean="0"/>
              <a:t>Online Computer Library Center (OCLC)</a:t>
            </a:r>
            <a:endParaRPr lang="sr-Latn-RS" smtClean="0"/>
          </a:p>
          <a:p>
            <a:r>
              <a:rPr lang="sr-Latn-RS" smtClean="0"/>
              <a:t>Core metadata – ključni metapodaci</a:t>
            </a:r>
          </a:p>
          <a:p>
            <a:pPr lvl="1"/>
            <a:r>
              <a:rPr lang="sr-Latn-RS" smtClean="0"/>
              <a:t>Jednostavan i generički opis resursa</a:t>
            </a:r>
          </a:p>
          <a:p>
            <a:r>
              <a:rPr lang="sr-Latn-RS" smtClean="0"/>
              <a:t>Razvijaju se </a:t>
            </a:r>
            <a:r>
              <a:rPr lang="sr-Latn-RS" b="1" smtClean="0">
                <a:solidFill>
                  <a:srgbClr val="CF4901"/>
                </a:solidFill>
              </a:rPr>
              <a:t>aplikacioni profili</a:t>
            </a:r>
          </a:p>
          <a:p>
            <a:pPr lvl="1"/>
            <a:r>
              <a:rPr lang="sr-Latn-RS" smtClean="0"/>
              <a:t>Kombinacija DC i drugih specijalizovanih rječnika</a:t>
            </a:r>
          </a:p>
          <a:p>
            <a:pPr lvl="1"/>
            <a:r>
              <a:rPr lang="sr-Latn-RS" smtClean="0"/>
              <a:t>Odgovaraju zahtjevima konkretne aplikacije</a:t>
            </a:r>
          </a:p>
          <a:p>
            <a:r>
              <a:rPr lang="sr-Latn-RS" smtClean="0"/>
              <a:t>Semantika ustanovljena u saradnji profesionalaca iz oblasti:</a:t>
            </a:r>
          </a:p>
          <a:p>
            <a:pPr lvl="1"/>
            <a:r>
              <a:rPr lang="sr-Latn-RS" smtClean="0"/>
              <a:t>Bibliotekarstva</a:t>
            </a:r>
          </a:p>
          <a:p>
            <a:pPr lvl="1"/>
            <a:r>
              <a:rPr lang="sr-Latn-RS" smtClean="0"/>
              <a:t>Računarskih nauka</a:t>
            </a:r>
          </a:p>
          <a:p>
            <a:pPr lvl="1"/>
            <a:r>
              <a:rPr lang="sr-Latn-RS" smtClean="0"/>
              <a:t>Muzejske djelatnosti</a:t>
            </a:r>
          </a:p>
          <a:p>
            <a:pPr lvl="1"/>
            <a:r>
              <a:rPr lang="sr-Latn-RS" smtClean="0"/>
              <a:t>...</a:t>
            </a:r>
            <a:endParaRPr lang="en-GB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Vi-SEEM Dissemination Event – ETF Banja L</a:t>
            </a:r>
            <a:r>
              <a:rPr lang="en-GB" smtClean="0"/>
              <a:t>u</a:t>
            </a:r>
            <a:r>
              <a:rPr lang="sr-Latn-RS" smtClean="0"/>
              <a:t>ka, 8. novembar 2016. godine </a:t>
            </a:r>
            <a:r>
              <a:rPr lang="en-US" smtClean="0"/>
              <a:t>				</a:t>
            </a:r>
            <a:fld id="{70F2B333-24EA-4DE2-9D5F-F92EB537375C}" type="slidenum">
              <a:rPr lang="el-GR" smtClean="0"/>
              <a:pPr>
                <a:defRPr/>
              </a:pPr>
              <a:t>10</a:t>
            </a:fld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Dublin Core elementi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92088" y="2106592"/>
            <a:ext cx="4683125" cy="3784922"/>
          </a:xfrm>
        </p:spPr>
        <p:txBody>
          <a:bodyPr/>
          <a:lstStyle/>
          <a:p>
            <a:r>
              <a:rPr lang="en-US" smtClean="0"/>
              <a:t>Creator</a:t>
            </a:r>
            <a:endParaRPr lang="sr-Latn-RS" smtClean="0"/>
          </a:p>
          <a:p>
            <a:r>
              <a:rPr lang="en-US" smtClean="0"/>
              <a:t>Contributor</a:t>
            </a:r>
            <a:endParaRPr lang="sr-Latn-RS" smtClean="0"/>
          </a:p>
          <a:p>
            <a:r>
              <a:rPr lang="en-US" smtClean="0"/>
              <a:t>Publisher</a:t>
            </a:r>
            <a:endParaRPr lang="sr-Latn-RS" smtClean="0"/>
          </a:p>
          <a:p>
            <a:r>
              <a:rPr lang="en-US" smtClean="0"/>
              <a:t>Title</a:t>
            </a:r>
            <a:endParaRPr lang="sr-Latn-RS" smtClean="0"/>
          </a:p>
          <a:p>
            <a:r>
              <a:rPr lang="en-US" smtClean="0"/>
              <a:t>Date</a:t>
            </a:r>
            <a:endParaRPr lang="sr-Latn-RS" smtClean="0"/>
          </a:p>
          <a:p>
            <a:r>
              <a:rPr lang="en-US" smtClean="0"/>
              <a:t>Language</a:t>
            </a:r>
            <a:endParaRPr lang="sr-Latn-RS" smtClean="0"/>
          </a:p>
          <a:p>
            <a:r>
              <a:rPr lang="en-US" smtClean="0"/>
              <a:t>Format</a:t>
            </a:r>
            <a:endParaRPr lang="sr-Latn-RS" smtClean="0"/>
          </a:p>
          <a:p>
            <a:r>
              <a:rPr lang="en-US" smtClean="0"/>
              <a:t>Subject</a:t>
            </a:r>
          </a:p>
          <a:p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027613" y="2106592"/>
            <a:ext cx="4683125" cy="3310360"/>
          </a:xfrm>
        </p:spPr>
        <p:txBody>
          <a:bodyPr/>
          <a:lstStyle/>
          <a:p>
            <a:r>
              <a:rPr lang="en-US" smtClean="0"/>
              <a:t>Description</a:t>
            </a:r>
            <a:endParaRPr lang="sr-Latn-RS" smtClean="0"/>
          </a:p>
          <a:p>
            <a:r>
              <a:rPr lang="en-US" smtClean="0"/>
              <a:t>Identifier</a:t>
            </a:r>
            <a:endParaRPr lang="sr-Latn-RS" smtClean="0"/>
          </a:p>
          <a:p>
            <a:r>
              <a:rPr lang="en-US" smtClean="0"/>
              <a:t>Relation</a:t>
            </a:r>
            <a:endParaRPr lang="sr-Latn-RS" smtClean="0"/>
          </a:p>
          <a:p>
            <a:r>
              <a:rPr lang="en-US" smtClean="0"/>
              <a:t>Source</a:t>
            </a:r>
            <a:endParaRPr lang="sr-Latn-RS" smtClean="0"/>
          </a:p>
          <a:p>
            <a:r>
              <a:rPr lang="en-US" smtClean="0"/>
              <a:t>Type</a:t>
            </a:r>
            <a:endParaRPr lang="sr-Latn-RS" smtClean="0"/>
          </a:p>
          <a:p>
            <a:r>
              <a:rPr lang="en-US" smtClean="0"/>
              <a:t>Coverage</a:t>
            </a:r>
            <a:endParaRPr lang="sr-Latn-RS" smtClean="0"/>
          </a:p>
          <a:p>
            <a:r>
              <a:rPr lang="en-US" smtClean="0"/>
              <a:t>Rights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Vi-SEEM Dissemination Event – ETF Banja L</a:t>
            </a:r>
            <a:r>
              <a:rPr lang="en-GB" smtClean="0"/>
              <a:t>u</a:t>
            </a:r>
            <a:r>
              <a:rPr lang="sr-Latn-RS" smtClean="0"/>
              <a:t>ka, 8. novembar 2016. godine </a:t>
            </a:r>
            <a:r>
              <a:rPr lang="en-US" smtClean="0"/>
              <a:t>				</a:t>
            </a:r>
            <a:fld id="{70F2B333-24EA-4DE2-9D5F-F92EB537375C}" type="slidenum">
              <a:rPr lang="el-GR" smtClean="0"/>
              <a:pPr>
                <a:defRPr/>
              </a:pPr>
              <a:t>11</a:t>
            </a:fld>
            <a:endParaRPr lang="el-GR" dirty="0"/>
          </a:p>
        </p:txBody>
      </p:sp>
      <p:sp>
        <p:nvSpPr>
          <p:cNvPr id="7" name="TextBox 6"/>
          <p:cNvSpPr txBox="1"/>
          <p:nvPr/>
        </p:nvSpPr>
        <p:spPr>
          <a:xfrm>
            <a:off x="231500" y="1469985"/>
            <a:ext cx="77781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sr-Latn-RS" sz="280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Ključni elementi:</a:t>
            </a:r>
            <a:endParaRPr lang="en-GB" sz="2800" smtClean="0">
              <a:solidFill>
                <a:schemeClr val="tx1">
                  <a:lumMod val="85000"/>
                  <a:lumOff val="15000"/>
                </a:schemeClr>
              </a:solidFill>
              <a:latin typeface="+mn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1500" y="5881869"/>
            <a:ext cx="77781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sr-Latn-RS" sz="2800" b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“DCMI Metadata Terms” je širi skup elemenata.</a:t>
            </a:r>
            <a:endParaRPr lang="en-GB" sz="2800" b="0" smtClean="0">
              <a:solidFill>
                <a:schemeClr val="tx1">
                  <a:lumMod val="85000"/>
                  <a:lumOff val="15000"/>
                </a:schemeClr>
              </a:solidFill>
              <a:latin typeface="+mn-lt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Kada koristiti Dublin Core?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smtClean="0"/>
              <a:t>Potreban je jednostavniji standard od postojećeg</a:t>
            </a:r>
          </a:p>
          <a:p>
            <a:r>
              <a:rPr lang="sr-Latn-RS" smtClean="0"/>
              <a:t>Potrebno je dijeljenje metapodataka sa drugim zajednicama korištenjem zajedničke semantike</a:t>
            </a:r>
          </a:p>
          <a:p>
            <a:r>
              <a:rPr lang="sr-Latn-RS" smtClean="0"/>
              <a:t>Omogućavanje jedinstvenog pristupa bazama podataka sa različitom organizacijom</a:t>
            </a:r>
          </a:p>
          <a:p>
            <a:r>
              <a:rPr lang="sr-Latn-RS" smtClean="0"/>
              <a:t>Potrebna je osnovna semantika za opis metapodataka, a kreiranje nove nije isplativo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Vi-SEEM Dissemination Event – ETF Banja L</a:t>
            </a:r>
            <a:r>
              <a:rPr lang="en-GB" smtClean="0"/>
              <a:t>u</a:t>
            </a:r>
            <a:r>
              <a:rPr lang="sr-Latn-RS" smtClean="0"/>
              <a:t>ka, 8. novembar 2016. godine </a:t>
            </a:r>
            <a:r>
              <a:rPr lang="en-US" smtClean="0"/>
              <a:t>				</a:t>
            </a:r>
            <a:fld id="{70F2B333-24EA-4DE2-9D5F-F92EB537375C}" type="slidenum">
              <a:rPr lang="el-GR" smtClean="0"/>
              <a:pPr>
                <a:defRPr/>
              </a:pPr>
              <a:t>12</a:t>
            </a:fld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Upotreba u digitalnoj biblioteci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Vi-SEEM Dissemination Event – ETF Banja L</a:t>
            </a:r>
            <a:r>
              <a:rPr lang="en-GB" smtClean="0"/>
              <a:t>u</a:t>
            </a:r>
            <a:r>
              <a:rPr lang="sr-Latn-RS" smtClean="0"/>
              <a:t>ka, 8. novembar 2016. godine </a:t>
            </a:r>
            <a:r>
              <a:rPr lang="en-US" smtClean="0"/>
              <a:t>				</a:t>
            </a:r>
            <a:fld id="{70F2B333-24EA-4DE2-9D5F-F92EB537375C}" type="slidenum">
              <a:rPr lang="el-GR" smtClean="0"/>
              <a:pPr>
                <a:defRPr/>
              </a:pPr>
              <a:t>13</a:t>
            </a:fld>
            <a:endParaRPr lang="el-GR" dirty="0"/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109080" y="1423083"/>
            <a:ext cx="9666287" cy="4765448"/>
          </a:xfrm>
          <a:prstGeom prst="rect">
            <a:avLst/>
          </a:prstGeom>
          <a:solidFill>
            <a:srgbClr val="E6E6E6"/>
          </a:solidFill>
          <a:ln w="9525">
            <a:noFill/>
            <a:miter lim="800000"/>
            <a:headEnd/>
            <a:tailEnd/>
          </a:ln>
        </p:spPr>
        <p:txBody>
          <a:bodyPr vert="horz" wrap="square" lIns="95785" tIns="47892" rIns="95785" bIns="47892" numCol="1" anchor="t" anchorCtr="0" compatLnSpc="1">
            <a:prstTxWarp prst="textNoShape">
              <a:avLst/>
            </a:prstTxWarp>
          </a:bodyPr>
          <a:lstStyle/>
          <a:p>
            <a:pPr marL="358775" marR="0" lvl="0" indent="-358775" algn="l" defTabSz="95885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2164A8"/>
              </a:buClr>
              <a:buSzPct val="75000"/>
              <a:buFontTx/>
              <a:buNone/>
              <a:tabLst/>
              <a:defRPr/>
            </a:pP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&lt;PagedDocument&gt;</a:t>
            </a:r>
            <a:endParaRPr kumimoji="0" lang="en-US" sz="1600" b="0" i="0" u="none" strike="noStrike" kern="0" cap="none" spc="0" normalizeH="0" baseline="0" noProof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58775" marR="0" lvl="0" indent="-358775" algn="l" defTabSz="95885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2164A8"/>
              </a:buClr>
              <a:buSzPct val="75000"/>
              <a:buFontTx/>
              <a:buNone/>
              <a:tabLst/>
              <a:defRPr/>
            </a:pP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&lt;Metadata name="Series"&gt;Школски вјесник 1894&lt;/Metadata&gt;</a:t>
            </a:r>
            <a:endParaRPr kumimoji="0" lang="en-US" sz="1600" b="0" i="0" u="none" strike="noStrike" kern="0" cap="none" spc="0" normalizeH="0" baseline="0" noProof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58775" marR="0" lvl="0" indent="-358775" algn="l" defTabSz="95885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2164A8"/>
              </a:buClr>
              <a:buSzPct val="75000"/>
              <a:buFontTx/>
              <a:buNone/>
              <a:tabLst/>
              <a:defRPr/>
            </a:pP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&lt;Metadata name="Volume"&gt;1&lt;/Metadata&gt;</a:t>
            </a:r>
            <a:endParaRPr kumimoji="0" lang="en-US" sz="1600" b="0" i="0" u="none" strike="noStrike" kern="0" cap="none" spc="0" normalizeH="0" baseline="0" noProof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58775" marR="0" lvl="0" indent="-358775" algn="l" defTabSz="95885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2164A8"/>
              </a:buClr>
              <a:buSzPct val="75000"/>
              <a:buFontTx/>
              <a:buNone/>
              <a:tabLst/>
              <a:defRPr/>
            </a:pP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&lt;Metadata name="Number"&gt;01&lt;/Metadata&gt;</a:t>
            </a:r>
            <a:endParaRPr kumimoji="0" lang="en-US" sz="1600" b="0" i="0" u="none" strike="noStrike" kern="0" cap="none" spc="0" normalizeH="0" baseline="0" noProof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58775" marR="0" lvl="0" indent="-358775" algn="l" defTabSz="95885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2164A8"/>
              </a:buClr>
              <a:buSzPct val="75000"/>
              <a:buFontTx/>
              <a:buNone/>
              <a:tabLst/>
              <a:defRPr/>
            </a:pP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&lt;Metadata name="pdffile"&gt;SV_SL_1894/SV_SL_1894_01.pdf&lt;/Metadata&gt;</a:t>
            </a:r>
            <a:endParaRPr kumimoji="0" lang="en-US" sz="1600" b="0" i="0" u="none" strike="noStrike" kern="0" cap="none" spc="0" normalizeH="0" baseline="0" noProof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58775" marR="0" lvl="0" indent="-358775" algn="l" defTabSz="95885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2164A8"/>
              </a:buClr>
              <a:buSzPct val="75000"/>
              <a:buFontTx/>
              <a:buNone/>
              <a:tabLst/>
              <a:defRPr/>
            </a:pP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...</a:t>
            </a:r>
            <a:endParaRPr kumimoji="0" lang="en-US" sz="1600" b="0" i="0" u="none" strike="noStrike" kern="0" cap="none" spc="0" normalizeH="0" baseline="0" noProof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58775" marR="0" lvl="0" indent="-358775" algn="l" defTabSz="95885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2164A8"/>
              </a:buClr>
              <a:buSzPct val="75000"/>
              <a:buFontTx/>
              <a:buNone/>
              <a:tabLst/>
              <a:defRPr/>
            </a:pP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&lt;PageGroup&gt;</a:t>
            </a:r>
            <a:endParaRPr kumimoji="0" lang="en-US" sz="1600" b="0" i="0" u="none" strike="noStrike" kern="0" cap="none" spc="0" normalizeH="0" baseline="0" noProof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58775" marR="0" lvl="0" indent="-358775" algn="l" defTabSz="95885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2164A8"/>
              </a:buClr>
              <a:buSzPct val="75000"/>
              <a:buFontTx/>
              <a:buNone/>
              <a:tabLst/>
              <a:defRPr/>
            </a:pP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&lt;Metadata name="dc.Title"&gt;Школске прилике у Босни и Херцеговини од окупације до данас&lt;/Metadata&gt;</a:t>
            </a:r>
            <a:endParaRPr kumimoji="0" lang="en-US" sz="1600" b="0" i="0" u="none" strike="noStrike" kern="0" cap="none" spc="0" normalizeH="0" baseline="0" noProof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58775" marR="0" lvl="0" indent="-358775" algn="l" defTabSz="95885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2164A8"/>
              </a:buClr>
              <a:buSzPct val="75000"/>
              <a:buFontTx/>
              <a:buNone/>
              <a:tabLst/>
              <a:defRPr/>
            </a:pP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&lt;Metadata name="dc.Title"&gt;Školske prilike u Bosni i Hercegovini od okupacije do danas&lt;/Metadata&gt;</a:t>
            </a:r>
            <a:endParaRPr kumimoji="0" lang="en-US" sz="1600" b="0" i="0" u="none" strike="noStrike" kern="0" cap="none" spc="0" normalizeH="0" baseline="0" noProof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58775" marR="0" lvl="0" indent="-358775" algn="l" defTabSz="95885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2164A8"/>
              </a:buClr>
              <a:buSzPct val="75000"/>
              <a:buFontTx/>
              <a:buNone/>
              <a:tabLst/>
              <a:defRPr/>
            </a:pP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&lt;Metadata name="dc.Title"&gt;Skolske prilike u Bosni i Hercegovini od okupacije do danas&lt;/Metadata&gt;</a:t>
            </a:r>
            <a:endParaRPr kumimoji="0" lang="en-US" sz="1600" b="0" i="0" u="none" strike="noStrike" kern="0" cap="none" spc="0" normalizeH="0" baseline="0" noProof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58775" marR="0" lvl="0" indent="-358775" algn="l" defTabSz="95885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2164A8"/>
              </a:buClr>
              <a:buSzPct val="75000"/>
              <a:buFontTx/>
              <a:buNone/>
              <a:tabLst/>
              <a:defRPr/>
            </a:pP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&lt;Metadata name="dc.Creator"&gt;ДЛУСТУШ Љубоје&lt;/Metadata&gt;</a:t>
            </a:r>
            <a:endParaRPr kumimoji="0" lang="en-US" sz="1600" b="0" i="0" u="none" strike="noStrike" kern="0" cap="none" spc="0" normalizeH="0" baseline="0" noProof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58775" marR="0" lvl="0" indent="-358775" algn="l" defTabSz="95885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2164A8"/>
              </a:buClr>
              <a:buSzPct val="75000"/>
              <a:buFontTx/>
              <a:buNone/>
              <a:tabLst/>
              <a:defRPr/>
            </a:pP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&lt;Metadata name="dc.Contributor"&gt;DLUSTUŠ LJuboje&lt;/Metadata&gt;</a:t>
            </a:r>
            <a:endParaRPr kumimoji="0" lang="en-US" sz="1600" b="0" i="0" u="none" strike="noStrike" kern="0" cap="none" spc="0" normalizeH="0" baseline="0" noProof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58775" marR="0" lvl="0" indent="-358775" algn="l" defTabSz="95885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2164A8"/>
              </a:buClr>
              <a:buSzPct val="75000"/>
              <a:buFontTx/>
              <a:buNone/>
              <a:tabLst/>
              <a:defRPr/>
            </a:pP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&lt;Metadata name="dc.Contributor"&gt;DLUSTUS LJuboje&lt;/Metadata&gt;</a:t>
            </a:r>
            <a:endParaRPr kumimoji="0" lang="en-US" sz="1600" b="0" i="0" u="none" strike="noStrike" kern="0" cap="none" spc="0" normalizeH="0" baseline="0" noProof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58775" marR="0" lvl="0" indent="-358775" algn="l" defTabSz="95885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2164A8"/>
              </a:buClr>
              <a:buSzPct val="75000"/>
              <a:buFontTx/>
              <a:buNone/>
              <a:tabLst/>
              <a:defRPr/>
            </a:pP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&lt;Page pagenum="1" imgfile="SV_SL_1894/SV_SL_1894_01/0001.gif"/&gt;</a:t>
            </a:r>
            <a:endParaRPr kumimoji="0" lang="en-US" sz="1600" b="0" i="0" u="none" strike="noStrike" kern="0" cap="none" spc="0" normalizeH="0" baseline="0" noProof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58775" marR="0" lvl="0" indent="-358775" algn="l" defTabSz="95885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2164A8"/>
              </a:buClr>
              <a:buSzPct val="75000"/>
              <a:buFontTx/>
              <a:buNone/>
              <a:tabLst/>
              <a:defRPr/>
            </a:pP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&lt;Page pagenum="2" imgfile="SV_SL_1894/SV_SL_1894_01/0002.gif"/&gt;</a:t>
            </a:r>
            <a:endParaRPr kumimoji="0" lang="en-US" sz="1600" b="0" i="0" u="none" strike="noStrike" kern="0" cap="none" spc="0" normalizeH="0" baseline="0" noProof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58775" marR="0" lvl="0" indent="-358775" algn="l" defTabSz="95885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2164A8"/>
              </a:buClr>
              <a:buSzPct val="75000"/>
              <a:buFontTx/>
              <a:buNone/>
              <a:tabLst/>
              <a:defRPr/>
            </a:pP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&lt;Page pagenum="3" imgfile="SV_SL_1894/SV_SL_1894_01/0003.gif"/&gt;</a:t>
            </a:r>
            <a:endParaRPr kumimoji="0" lang="en-US" sz="1600" b="0" i="0" u="none" strike="noStrike" kern="0" cap="none" spc="0" normalizeH="0" baseline="0" noProof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58775" marR="0" lvl="0" indent="-358775" algn="l" defTabSz="95885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2164A8"/>
              </a:buClr>
              <a:buSzPct val="75000"/>
              <a:buFontTx/>
              <a:buNone/>
              <a:tabLst/>
              <a:defRPr/>
            </a:pP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&lt;Page pagenum="4" imgfile="SV_SL_1894/SV_SL_1894_01/0004.gif"/&gt;</a:t>
            </a:r>
            <a:endParaRPr kumimoji="0" lang="en-US" sz="1600" b="0" i="0" u="none" strike="noStrike" kern="0" cap="none" spc="0" normalizeH="0" baseline="0" noProof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58775" marR="0" lvl="0" indent="-358775" algn="l" defTabSz="95885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2164A8"/>
              </a:buClr>
              <a:buSzPct val="75000"/>
              <a:buFontTx/>
              <a:buNone/>
              <a:tabLst/>
              <a:defRPr/>
            </a:pP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&lt;/PageGroup&gt;</a:t>
            </a:r>
            <a:endParaRPr kumimoji="0" lang="en-US" sz="1600" b="0" i="0" u="none" strike="noStrike" kern="0" cap="none" spc="0" normalizeH="0" baseline="0" noProof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58775" marR="0" lvl="0" indent="-358775" algn="l" defTabSz="95885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2164A8"/>
              </a:buClr>
              <a:buSzPct val="75000"/>
              <a:buFontTx/>
              <a:buNone/>
              <a:tabLst/>
              <a:defRPr/>
            </a:pP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&lt;/PagedDocument&gt;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Vi-SEEM Dissemination Event – ETF Banja L</a:t>
            </a:r>
            <a:r>
              <a:rPr lang="en-GB" smtClean="0"/>
              <a:t>u</a:t>
            </a:r>
            <a:r>
              <a:rPr lang="sr-Latn-RS" smtClean="0"/>
              <a:t>ka, 8. novembar 2016. godine </a:t>
            </a:r>
            <a:r>
              <a:rPr lang="en-US" smtClean="0"/>
              <a:t>				</a:t>
            </a:r>
            <a:fld id="{70F2B333-24EA-4DE2-9D5F-F92EB537375C}" type="slidenum">
              <a:rPr lang="el-GR" smtClean="0"/>
              <a:pPr>
                <a:defRPr/>
              </a:pPr>
              <a:t>14</a:t>
            </a:fld>
            <a:endParaRPr lang="el-GR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79412" y="1245960"/>
            <a:ext cx="5772604" cy="5260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Upotreba u muzejima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BA" smtClean="0"/>
              <a:t>DC je osmišljen za elektronske resurse</a:t>
            </a:r>
          </a:p>
          <a:p>
            <a:r>
              <a:rPr lang="sr-Latn-BA" smtClean="0"/>
              <a:t>Potrebno je opisivati fizičke objekte</a:t>
            </a:r>
          </a:p>
          <a:p>
            <a:pPr lvl="1"/>
            <a:r>
              <a:rPr lang="sr-Latn-BA" smtClean="0"/>
              <a:t>Dimenzije</a:t>
            </a:r>
          </a:p>
          <a:p>
            <a:pPr lvl="1"/>
            <a:r>
              <a:rPr lang="sr-Latn-BA" smtClean="0"/>
              <a:t>Forma</a:t>
            </a:r>
          </a:p>
          <a:p>
            <a:pPr lvl="1"/>
            <a:r>
              <a:rPr lang="sr-Latn-BA" smtClean="0"/>
              <a:t>Promjene tokom vremena</a:t>
            </a:r>
          </a:p>
          <a:p>
            <a:pPr lvl="1"/>
            <a:r>
              <a:rPr lang="sr-Latn-BA" smtClean="0"/>
              <a:t>Promjene lokacije</a:t>
            </a:r>
          </a:p>
          <a:p>
            <a:pPr lvl="1"/>
            <a:r>
              <a:rPr lang="sr-Latn-BA" smtClean="0"/>
              <a:t>Veze sa ljudima</a:t>
            </a:r>
          </a:p>
          <a:p>
            <a:pPr lvl="1"/>
            <a:r>
              <a:rPr lang="sr-Latn-BA" smtClean="0"/>
              <a:t>Kontekst</a:t>
            </a:r>
          </a:p>
          <a:p>
            <a:pPr lvl="1"/>
            <a:r>
              <a:rPr lang="sr-Latn-BA" smtClean="0"/>
              <a:t>Dio kolekcije</a:t>
            </a:r>
          </a:p>
          <a:p>
            <a:r>
              <a:rPr lang="sr-Latn-BA" smtClean="0"/>
              <a:t>Surogati</a:t>
            </a:r>
          </a:p>
          <a:p>
            <a:pPr lvl="1"/>
            <a:r>
              <a:rPr lang="sr-Latn-BA" smtClean="0"/>
              <a:t>Šta opisujemo?</a:t>
            </a:r>
          </a:p>
          <a:p>
            <a:r>
              <a:rPr lang="sr-Latn-BA" smtClean="0"/>
              <a:t>Princip 1:1</a:t>
            </a:r>
          </a:p>
          <a:p>
            <a:pPr lvl="1"/>
            <a:r>
              <a:rPr lang="sr-Latn-BA" smtClean="0"/>
              <a:t>Jedan DC zapis – jedan objekat</a:t>
            </a:r>
          </a:p>
          <a:p>
            <a:pPr lvl="1"/>
            <a:r>
              <a:rPr lang="sr-Latn-BA" smtClean="0"/>
              <a:t>Moguće je linkovanje resursa</a:t>
            </a:r>
            <a:endParaRPr lang="sr-Latn-BA" smtClean="0"/>
          </a:p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Vi-SEEM Dissemination Event – ETF Banja L</a:t>
            </a:r>
            <a:r>
              <a:rPr lang="en-GB" smtClean="0"/>
              <a:t>u</a:t>
            </a:r>
            <a:r>
              <a:rPr lang="sr-Latn-RS" smtClean="0"/>
              <a:t>ka, 8. novembar 2016. godine </a:t>
            </a:r>
            <a:r>
              <a:rPr lang="en-US" smtClean="0"/>
              <a:t>				</a:t>
            </a:r>
            <a:fld id="{70F2B333-24EA-4DE2-9D5F-F92EB537375C}" type="slidenum">
              <a:rPr lang="el-GR" smtClean="0"/>
              <a:pPr>
                <a:defRPr/>
              </a:pPr>
              <a:t>15</a:t>
            </a:fld>
            <a:endParaRPr lang="el-GR" dirty="0"/>
          </a:p>
        </p:txBody>
      </p:sp>
      <p:pic>
        <p:nvPicPr>
          <p:cNvPr id="5" name="Picture 4" descr="8992479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21501" y="1331087"/>
            <a:ext cx="1930320" cy="2573759"/>
          </a:xfrm>
          <a:prstGeom prst="rect">
            <a:avLst/>
          </a:prstGeom>
        </p:spPr>
      </p:pic>
      <p:pic>
        <p:nvPicPr>
          <p:cNvPr id="6" name="Picture 5" descr="Picture 05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09660" y="3028088"/>
            <a:ext cx="1747261" cy="2329682"/>
          </a:xfrm>
          <a:prstGeom prst="rect">
            <a:avLst/>
          </a:prstGeom>
        </p:spPr>
      </p:pic>
      <p:pic>
        <p:nvPicPr>
          <p:cNvPr id="8" name="Picture 7" descr="18[2]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965551" y="3496277"/>
            <a:ext cx="2151927" cy="1613945"/>
          </a:xfrm>
          <a:prstGeom prst="rect">
            <a:avLst/>
          </a:prstGeom>
        </p:spPr>
      </p:pic>
      <p:pic>
        <p:nvPicPr>
          <p:cNvPr id="9" name="Picture 8" descr="02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172213" y="4791919"/>
            <a:ext cx="2276354" cy="170726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Digitalna biblioteka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274638" indent="-274638" eaLnBrk="1" hangingPunct="1"/>
            <a:r>
              <a:rPr lang="sr-Latn-CS" smtClean="0"/>
              <a:t>Witten i Bainbridge, How to Build a Digital Library:</a:t>
            </a:r>
          </a:p>
          <a:p>
            <a:pPr marL="454025" lvl="1" indent="3175" eaLnBrk="1" hangingPunct="1">
              <a:buFontTx/>
              <a:buNone/>
            </a:pPr>
            <a:r>
              <a:rPr lang="sr-Latn-CS" smtClean="0"/>
              <a:t>„Fokusirana kolekcija digitalnih objekata. uključujući tekst, video i audio, kao i metode za pristup i pretraživanje, te selekciju, organizaciju i održavanje kolekcije.“ </a:t>
            </a:r>
            <a:endParaRPr lang="en-US" smtClean="0"/>
          </a:p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Vi-SEEM Dissemination Event – ETF Banja L</a:t>
            </a:r>
            <a:r>
              <a:rPr lang="en-GB" smtClean="0"/>
              <a:t>u</a:t>
            </a:r>
            <a:r>
              <a:rPr lang="sr-Latn-RS" smtClean="0"/>
              <a:t>ka, 8. novembar 2016. godine </a:t>
            </a:r>
            <a:r>
              <a:rPr lang="en-US" smtClean="0"/>
              <a:t>				</a:t>
            </a:r>
            <a:fld id="{70F2B333-24EA-4DE2-9D5F-F92EB537375C}" type="slidenum">
              <a:rPr lang="el-GR" smtClean="0"/>
              <a:pPr>
                <a:defRPr/>
              </a:pPr>
              <a:t>2</a:t>
            </a:fld>
            <a:endParaRPr lang="el-GR" dirty="0"/>
          </a:p>
        </p:txBody>
      </p:sp>
      <p:pic>
        <p:nvPicPr>
          <p:cNvPr id="7" name="Picture 4" descr="front_cover_7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35386" y="1664617"/>
            <a:ext cx="3635148" cy="4823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Katalog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smtClean="0"/>
              <a:t>Centralni koncept bibliotečke aktivnosti</a:t>
            </a:r>
          </a:p>
          <a:p>
            <a:r>
              <a:rPr lang="en-GB" smtClean="0"/>
              <a:t>K</a:t>
            </a:r>
            <a:r>
              <a:rPr lang="sr-Latn-RS" smtClean="0"/>
              <a:t>atalog Aleksandrijske biblioteke, 240. p.n.e</a:t>
            </a:r>
          </a:p>
          <a:p>
            <a:pPr lvl="1"/>
            <a:r>
              <a:rPr lang="sr-Latn-RS" smtClean="0"/>
              <a:t>predmetni katalog</a:t>
            </a:r>
          </a:p>
          <a:p>
            <a:pPr lvl="1"/>
            <a:r>
              <a:rPr lang="en-GB" smtClean="0"/>
              <a:t>bibliografija</a:t>
            </a:r>
            <a:endParaRPr lang="sr-Latn-RS" smtClean="0"/>
          </a:p>
          <a:p>
            <a:pPr lvl="1"/>
            <a:r>
              <a:rPr lang="sr-Latn-RS" smtClean="0"/>
              <a:t>biografski rječnik</a:t>
            </a:r>
          </a:p>
          <a:p>
            <a:r>
              <a:rPr lang="sr-Latn-RS" smtClean="0"/>
              <a:t>Omogućava pronalaženje bibliografskih jedinica</a:t>
            </a:r>
          </a:p>
          <a:p>
            <a:r>
              <a:rPr lang="sr-Latn-RS" smtClean="0"/>
              <a:t>Integracija novog objekta u kolekciju</a:t>
            </a:r>
          </a:p>
          <a:p>
            <a:pPr lvl="1"/>
            <a:r>
              <a:rPr lang="sr-Latn-RS" smtClean="0"/>
              <a:t>Unos u katalog</a:t>
            </a:r>
          </a:p>
          <a:p>
            <a:r>
              <a:rPr lang="sr-Latn-RS" smtClean="0"/>
              <a:t>Automatizacija</a:t>
            </a:r>
          </a:p>
          <a:p>
            <a:pPr lvl="1"/>
            <a:r>
              <a:rPr lang="sr-Latn-RS" smtClean="0"/>
              <a:t>Računarski katalozi</a:t>
            </a:r>
          </a:p>
          <a:p>
            <a:pPr>
              <a:buNone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Vi-SEEM Dissemination Event – ETF Banja L</a:t>
            </a:r>
            <a:r>
              <a:rPr lang="en-GB" smtClean="0"/>
              <a:t>u</a:t>
            </a:r>
            <a:r>
              <a:rPr lang="sr-Latn-RS" smtClean="0"/>
              <a:t>ka, 8. novembar 2016. godine </a:t>
            </a:r>
            <a:r>
              <a:rPr lang="en-US" smtClean="0"/>
              <a:t>				</a:t>
            </a:r>
            <a:fld id="{70F2B333-24EA-4DE2-9D5F-F92EB537375C}" type="slidenum">
              <a:rPr lang="el-GR" smtClean="0"/>
              <a:pPr>
                <a:defRPr/>
              </a:pPr>
              <a:t>3</a:t>
            </a:fld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Trendovi razvoja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smtClean="0"/>
              <a:t>Razvoj elektronskog izdavaštva i digitalnih biblioteka</a:t>
            </a:r>
          </a:p>
          <a:p>
            <a:r>
              <a:rPr lang="sr-Latn-RS" smtClean="0"/>
              <a:t>Promjena fokusa bibliotečke djelatnosti</a:t>
            </a:r>
          </a:p>
          <a:p>
            <a:pPr lvl="1"/>
            <a:r>
              <a:rPr lang="sr-Latn-RS" smtClean="0"/>
              <a:t>Od publikacija ka informacijama</a:t>
            </a:r>
          </a:p>
          <a:p>
            <a:r>
              <a:rPr lang="sr-Latn-RS" smtClean="0"/>
              <a:t>Potreba za opisom </a:t>
            </a:r>
            <a:r>
              <a:rPr lang="sr-Latn-RS" b="1" smtClean="0">
                <a:solidFill>
                  <a:srgbClr val="CF4901"/>
                </a:solidFill>
              </a:rPr>
              <a:t>digitalnih objekata</a:t>
            </a:r>
          </a:p>
          <a:p>
            <a:pPr lvl="1"/>
            <a:r>
              <a:rPr lang="sr-Latn-RS" smtClean="0"/>
              <a:t>Elektronski izvori</a:t>
            </a:r>
          </a:p>
          <a:p>
            <a:r>
              <a:rPr lang="sr-Latn-RS" smtClean="0"/>
              <a:t>Kako katalogizovati resurse na Internetu?</a:t>
            </a:r>
          </a:p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Vi-SEEM Dissemination Event – ETF Banja L</a:t>
            </a:r>
            <a:r>
              <a:rPr lang="en-GB" smtClean="0"/>
              <a:t>u</a:t>
            </a:r>
            <a:r>
              <a:rPr lang="sr-Latn-RS" smtClean="0"/>
              <a:t>ka, 8. novembar 2016. godine </a:t>
            </a:r>
            <a:r>
              <a:rPr lang="en-US" smtClean="0"/>
              <a:t>				</a:t>
            </a:r>
            <a:fld id="{70F2B333-24EA-4DE2-9D5F-F92EB537375C}" type="slidenum">
              <a:rPr lang="el-GR" smtClean="0"/>
              <a:pPr>
                <a:defRPr/>
              </a:pPr>
              <a:t>4</a:t>
            </a:fld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Metapodaci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 smtClean="0"/>
              <a:t>Podaci – zabilježene činjenice</a:t>
            </a:r>
          </a:p>
          <a:p>
            <a:pPr lvl="1"/>
            <a:r>
              <a:rPr lang="sr-Latn-RS" smtClean="0"/>
              <a:t>Kolekcija dokumenata</a:t>
            </a:r>
          </a:p>
          <a:p>
            <a:r>
              <a:rPr lang="sr-Latn-RS" smtClean="0"/>
              <a:t>Metapodaci – podaci o podacima</a:t>
            </a:r>
          </a:p>
          <a:p>
            <a:pPr lvl="1"/>
            <a:r>
              <a:rPr lang="sr-Latn-RS" smtClean="0"/>
              <a:t>Bibliografski opisi dokumenata</a:t>
            </a:r>
          </a:p>
          <a:p>
            <a:r>
              <a:rPr lang="sr-Latn-RS" smtClean="0"/>
              <a:t>Zapis metapodataka se sastoji od atributa (elemenata) i njihovih vrijednosti</a:t>
            </a:r>
          </a:p>
          <a:p>
            <a:r>
              <a:rPr lang="en-GB" smtClean="0"/>
              <a:t>M</a:t>
            </a:r>
            <a:r>
              <a:rPr lang="sr-Latn-RS" smtClean="0"/>
              <a:t>etapodaci mogu postojati u zapisu koji je odvojen od samog resursa (katalog) ili mogu biti sastavni dio resursa (CIP)</a:t>
            </a:r>
          </a:p>
          <a:p>
            <a:r>
              <a:rPr lang="sr-Latn-RS" smtClean="0"/>
              <a:t>Namjene:</a:t>
            </a:r>
          </a:p>
          <a:p>
            <a:pPr lvl="1"/>
            <a:r>
              <a:rPr lang="sr-Latn-RS" smtClean="0"/>
              <a:t>Pronalaženje resursa</a:t>
            </a:r>
          </a:p>
          <a:p>
            <a:pPr lvl="1"/>
            <a:r>
              <a:rPr lang="sr-Latn-RS" smtClean="0"/>
              <a:t>Klasifikacija resursa</a:t>
            </a:r>
          </a:p>
          <a:p>
            <a:pPr lvl="1"/>
            <a:r>
              <a:rPr lang="sr-Latn-RS" smtClean="0"/>
              <a:t>Definisanje prava korištenja</a:t>
            </a:r>
          </a:p>
          <a:p>
            <a:pPr lvl="1"/>
            <a:r>
              <a:rPr lang="sr-Latn-RS" smtClean="0"/>
              <a:t>Opis strukture</a:t>
            </a:r>
          </a:p>
          <a:p>
            <a:pPr lvl="1"/>
            <a:r>
              <a:rPr lang="sr-Latn-RS" smtClean="0"/>
              <a:t>Opis prezentacije</a:t>
            </a:r>
          </a:p>
          <a:p>
            <a:pPr lvl="1"/>
            <a:r>
              <a:rPr lang="sr-Latn-RS" smtClean="0"/>
              <a:t>Definisanje relacija sa drugim resursima</a:t>
            </a:r>
          </a:p>
          <a:p>
            <a:pPr lvl="1"/>
            <a:r>
              <a:rPr lang="sr-Latn-RS" smtClean="0"/>
              <a:t>Opis kvaliteta,...</a:t>
            </a:r>
          </a:p>
          <a:p>
            <a:pPr lvl="1"/>
            <a:endParaRPr lang="sr-Latn-RS" smtClean="0"/>
          </a:p>
          <a:p>
            <a:pPr lvl="1"/>
            <a:endParaRPr lang="sr-Latn-RS" smtClean="0"/>
          </a:p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Vi-SEEM Dissemination Event – ETF Banja L</a:t>
            </a:r>
            <a:r>
              <a:rPr lang="en-GB" smtClean="0"/>
              <a:t>u</a:t>
            </a:r>
            <a:r>
              <a:rPr lang="sr-Latn-RS" smtClean="0"/>
              <a:t>ka, 8. novembar 2016. godine </a:t>
            </a:r>
            <a:r>
              <a:rPr lang="en-US" smtClean="0"/>
              <a:t>				</a:t>
            </a:r>
            <a:fld id="{70F2B333-24EA-4DE2-9D5F-F92EB537375C}" type="slidenum">
              <a:rPr lang="el-GR" smtClean="0"/>
              <a:pPr>
                <a:defRPr/>
              </a:pPr>
              <a:t>5</a:t>
            </a:fld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Strukturiranost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358775" lvl="1" indent="-358775">
              <a:lnSpc>
                <a:spcPct val="90000"/>
              </a:lnSpc>
            </a:pPr>
            <a:r>
              <a:rPr lang="sr-Latn-RS" sz="2400" smtClean="0"/>
              <a:t>Sami podaci ne moraju biti strukturirani</a:t>
            </a:r>
          </a:p>
          <a:p>
            <a:endParaRPr lang="en-GB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5027613" y="1652588"/>
            <a:ext cx="4683125" cy="1237569"/>
          </a:xfrm>
        </p:spPr>
        <p:txBody>
          <a:bodyPr/>
          <a:lstStyle/>
          <a:p>
            <a:pPr marL="358775" lvl="1" indent="-358775">
              <a:lnSpc>
                <a:spcPct val="90000"/>
              </a:lnSpc>
            </a:pPr>
            <a:r>
              <a:rPr lang="sr-Latn-RS" smtClean="0"/>
              <a:t>Metapodaci obavezno jesu</a:t>
            </a:r>
          </a:p>
          <a:p>
            <a:pPr marL="358775" lvl="1" indent="-358775">
              <a:lnSpc>
                <a:spcPct val="90000"/>
              </a:lnSpc>
            </a:pPr>
            <a:r>
              <a:rPr lang="sr-Latn-RS" smtClean="0"/>
              <a:t>Mogu se smisleno obrađivati</a:t>
            </a:r>
            <a:r>
              <a:rPr lang="sr-Latn-RS" sz="2400" smtClean="0"/>
              <a:t> bez razumijevanja njihovog značenja</a:t>
            </a:r>
            <a:endParaRPr lang="sr-Latn-RS" smtClean="0"/>
          </a:p>
          <a:p>
            <a:endParaRPr lang="en-GB" smtClean="0"/>
          </a:p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Vi-SEEM Dissemination Event – ETF Banja L</a:t>
            </a:r>
            <a:r>
              <a:rPr lang="en-GB" smtClean="0"/>
              <a:t>u</a:t>
            </a:r>
            <a:r>
              <a:rPr lang="sr-Latn-RS" smtClean="0"/>
              <a:t>ka, 8. novembar 2016. godine </a:t>
            </a:r>
            <a:r>
              <a:rPr lang="en-US" smtClean="0"/>
              <a:t>				</a:t>
            </a:r>
            <a:fld id="{70F2B333-24EA-4DE2-9D5F-F92EB537375C}" type="slidenum">
              <a:rPr lang="el-GR" smtClean="0"/>
              <a:pPr>
                <a:defRPr/>
              </a:pPr>
              <a:t>6</a:t>
            </a:fld>
            <a:endParaRPr lang="el-GR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6056" y="2469506"/>
            <a:ext cx="4878931" cy="3805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57818" y="2870522"/>
            <a:ext cx="4628263" cy="2273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Standardizacija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smtClean="0"/>
              <a:t>Automatizacija obrade</a:t>
            </a:r>
          </a:p>
          <a:p>
            <a:r>
              <a:rPr lang="sr-Latn-RS" smtClean="0"/>
              <a:t>Interoperabilnost </a:t>
            </a:r>
          </a:p>
          <a:p>
            <a:pPr lvl="1"/>
            <a:r>
              <a:rPr lang="sr-Latn-RS" smtClean="0"/>
              <a:t>Različiti sistemi</a:t>
            </a:r>
          </a:p>
          <a:p>
            <a:pPr lvl="1"/>
            <a:r>
              <a:rPr lang="sr-Latn-RS" smtClean="0"/>
              <a:t>Različite namjene</a:t>
            </a:r>
          </a:p>
          <a:p>
            <a:r>
              <a:rPr lang="sr-Latn-RS" smtClean="0"/>
              <a:t>Različiti nivoi interoperabilnosti</a:t>
            </a:r>
          </a:p>
          <a:p>
            <a:pPr lvl="1"/>
            <a:r>
              <a:rPr lang="sr-Latn-RS" smtClean="0"/>
              <a:t>Semantička – standardizacija sadržaja</a:t>
            </a:r>
          </a:p>
          <a:p>
            <a:pPr lvl="1"/>
            <a:r>
              <a:rPr lang="sr-Latn-RS" smtClean="0"/>
              <a:t>Strukturna – standardizacija forme</a:t>
            </a:r>
          </a:p>
          <a:p>
            <a:pPr lvl="1"/>
            <a:r>
              <a:rPr lang="sr-Latn-RS" smtClean="0"/>
              <a:t>Sintaksna – standardizacija </a:t>
            </a:r>
            <a:r>
              <a:rPr lang="sr-Latn-RS" smtClean="0"/>
              <a:t>izraza</a:t>
            </a:r>
          </a:p>
          <a:p>
            <a:r>
              <a:rPr lang="sr-Latn-RS" smtClean="0"/>
              <a:t>Primjeri</a:t>
            </a:r>
          </a:p>
          <a:p>
            <a:pPr lvl="1"/>
            <a:r>
              <a:rPr lang="sr-Latn-RS" smtClean="0"/>
              <a:t>MARC</a:t>
            </a:r>
          </a:p>
          <a:p>
            <a:pPr lvl="1"/>
            <a:r>
              <a:rPr lang="sr-Latn-RS" smtClean="0"/>
              <a:t>Dublin Core</a:t>
            </a:r>
            <a:endParaRPr lang="sr-Latn-RS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Vi-SEEM Dissemination Event – ETF Banja L</a:t>
            </a:r>
            <a:r>
              <a:rPr lang="en-GB" smtClean="0"/>
              <a:t>u</a:t>
            </a:r>
            <a:r>
              <a:rPr lang="sr-Latn-RS" smtClean="0"/>
              <a:t>ka, 8. novembar 2016. godine </a:t>
            </a:r>
            <a:r>
              <a:rPr lang="en-US" smtClean="0"/>
              <a:t>				</a:t>
            </a:r>
            <a:fld id="{70F2B333-24EA-4DE2-9D5F-F92EB537375C}" type="slidenum">
              <a:rPr lang="el-GR" smtClean="0"/>
              <a:pPr>
                <a:defRPr/>
              </a:pPr>
              <a:t>7</a:t>
            </a:fld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M</a:t>
            </a:r>
            <a:r>
              <a:rPr lang="en-GB" smtClean="0"/>
              <a:t>a</a:t>
            </a:r>
            <a:r>
              <a:rPr lang="sr-Latn-RS" smtClean="0"/>
              <a:t>chine Readable Cataloging</a:t>
            </a:r>
            <a:r>
              <a:rPr lang="en-US" smtClean="0"/>
              <a:t> (MARC)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088" y="1455813"/>
            <a:ext cx="4773451" cy="4921250"/>
          </a:xfrm>
        </p:spPr>
        <p:txBody>
          <a:bodyPr/>
          <a:lstStyle/>
          <a:p>
            <a:r>
              <a:rPr lang="sr-Latn-BA" smtClean="0"/>
              <a:t>Kongresna biblioteka SAD, kasne 1960-te</a:t>
            </a:r>
          </a:p>
          <a:p>
            <a:r>
              <a:rPr lang="en-US" smtClean="0"/>
              <a:t>Ra</a:t>
            </a:r>
            <a:r>
              <a:rPr lang="sr-Latn-BA" smtClean="0"/>
              <a:t>zmjena kataloških zapisa</a:t>
            </a:r>
            <a:endParaRPr lang="en-US" smtClean="0"/>
          </a:p>
          <a:p>
            <a:r>
              <a:rPr lang="sr-Latn-RS" smtClean="0"/>
              <a:t>Sveobuhvatan</a:t>
            </a:r>
            <a:endParaRPr lang="sr-Latn-RS" smtClean="0"/>
          </a:p>
          <a:p>
            <a:r>
              <a:rPr lang="sr-Latn-RS" smtClean="0"/>
              <a:t>Detaljno razrađen</a:t>
            </a:r>
          </a:p>
          <a:p>
            <a:r>
              <a:rPr lang="sr-Latn-RS" smtClean="0"/>
              <a:t>Kontrolisana </a:t>
            </a:r>
            <a:r>
              <a:rPr lang="sr-Latn-RS" smtClean="0"/>
              <a:t>šema</a:t>
            </a:r>
          </a:p>
          <a:p>
            <a:pPr lvl="1"/>
            <a:r>
              <a:rPr lang="sr-Latn-RS" smtClean="0"/>
              <a:t>Subject Headings</a:t>
            </a:r>
          </a:p>
          <a:p>
            <a:pPr lvl="1"/>
            <a:r>
              <a:rPr lang="sr-Latn-RS" smtClean="0"/>
              <a:t>Anglo-American Cataloging Rules</a:t>
            </a:r>
            <a:endParaRPr lang="sr-Latn-RS" smtClean="0"/>
          </a:p>
          <a:p>
            <a:r>
              <a:rPr lang="sr-Latn-RS" smtClean="0"/>
              <a:t>Namijenjen profesionalcima </a:t>
            </a:r>
            <a:r>
              <a:rPr lang="sr-Latn-RS" smtClean="0"/>
              <a:t>u </a:t>
            </a:r>
            <a:r>
              <a:rPr lang="sr-Latn-RS" smtClean="0"/>
              <a:t>bibliotekama</a:t>
            </a:r>
          </a:p>
          <a:p>
            <a:r>
              <a:rPr lang="sr-Latn-RS" smtClean="0"/>
              <a:t>Polja označena tagovima (kodovima)</a:t>
            </a:r>
          </a:p>
          <a:p>
            <a:r>
              <a:rPr lang="sr-Latn-RS" smtClean="0"/>
              <a:t>Polja mogu sadržati potpolja</a:t>
            </a:r>
            <a:endParaRPr lang="sr-Latn-RS" smtClean="0"/>
          </a:p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Vi-SEEM Dissemination Event – ETF Banja L</a:t>
            </a:r>
            <a:r>
              <a:rPr lang="en-GB" smtClean="0"/>
              <a:t>u</a:t>
            </a:r>
            <a:r>
              <a:rPr lang="sr-Latn-RS" smtClean="0"/>
              <a:t>ka, 8. novembar 2016. godine </a:t>
            </a:r>
            <a:r>
              <a:rPr lang="en-US" smtClean="0"/>
              <a:t>				</a:t>
            </a:r>
            <a:fld id="{70F2B333-24EA-4DE2-9D5F-F92EB537375C}" type="slidenum">
              <a:rPr lang="el-GR" smtClean="0"/>
              <a:pPr>
                <a:defRPr/>
              </a:pPr>
              <a:t>8</a:t>
            </a:fld>
            <a:endParaRPr lang="el-GR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18083" y="1423626"/>
            <a:ext cx="4810125" cy="486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Dublin Core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smtClean="0"/>
              <a:t>Minimalistički</a:t>
            </a:r>
          </a:p>
          <a:p>
            <a:r>
              <a:rPr lang="sr-Latn-RS" smtClean="0"/>
              <a:t>Projektovan da ga koriste nespecijalisti</a:t>
            </a:r>
          </a:p>
          <a:p>
            <a:r>
              <a:rPr lang="sr-Latn-RS" smtClean="0"/>
              <a:t>Opis elektronskih materijala od strane autora</a:t>
            </a:r>
          </a:p>
          <a:p>
            <a:pPr lvl="1"/>
            <a:r>
              <a:rPr lang="sr-Latn-RS" smtClean="0"/>
              <a:t>Omogućava se pronalaženje</a:t>
            </a:r>
          </a:p>
          <a:p>
            <a:pPr lvl="1"/>
            <a:r>
              <a:rPr lang="sr-Latn-RS" smtClean="0"/>
              <a:t>Neće dobiti MARC zapis</a:t>
            </a:r>
          </a:p>
          <a:p>
            <a:r>
              <a:rPr lang="sr-Latn-RS" smtClean="0"/>
              <a:t>Opisuju se različiti tipovi materijala – </a:t>
            </a:r>
            <a:r>
              <a:rPr lang="sr-Latn-RS" b="1" smtClean="0">
                <a:solidFill>
                  <a:srgbClr val="CF4901"/>
                </a:solidFill>
              </a:rPr>
              <a:t>resursi </a:t>
            </a:r>
            <a:endParaRPr lang="en-US" b="1" dirty="0" smtClean="0">
              <a:solidFill>
                <a:srgbClr val="CF4901"/>
              </a:solidFill>
            </a:endParaRPr>
          </a:p>
          <a:p>
            <a:pPr lvl="1"/>
            <a:r>
              <a:rPr lang="en-US" smtClean="0"/>
              <a:t>Tekstualni dokumenti, slike, filmovi, animacije, simulacije, artifakti virtuelne stvarnosti</a:t>
            </a:r>
            <a:r>
              <a:rPr lang="sr-Latn-RS" smtClean="0"/>
              <a:t>,...</a:t>
            </a:r>
            <a:endParaRPr lang="en-US" smtClean="0"/>
          </a:p>
          <a:p>
            <a:pPr lvl="1"/>
            <a:r>
              <a:rPr lang="sr-Latn-RS" smtClean="0"/>
              <a:t>Sve što ima </a:t>
            </a:r>
            <a:r>
              <a:rPr lang="sr-Latn-RS" i="1" smtClean="0">
                <a:solidFill>
                  <a:schemeClr val="accent3"/>
                </a:solidFill>
                <a:ea typeface="+mn-ea"/>
              </a:rPr>
              <a:t>identitet</a:t>
            </a:r>
          </a:p>
          <a:p>
            <a:r>
              <a:rPr lang="sr-Latn-RS" smtClean="0"/>
              <a:t>Fokus na pronalaženje resursa</a:t>
            </a:r>
          </a:p>
          <a:p>
            <a:r>
              <a:rPr lang="sr-Latn-RS" smtClean="0"/>
              <a:t>Ne koristi se kontrolisani rječnik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sr-Latn-RS" smtClean="0"/>
              <a:t>Vi-SEEM Dissemination Event – ETF Banja L</a:t>
            </a:r>
            <a:r>
              <a:rPr lang="en-GB" smtClean="0"/>
              <a:t>u</a:t>
            </a:r>
            <a:r>
              <a:rPr lang="sr-Latn-RS" smtClean="0"/>
              <a:t>ka, 8. novembar 2016. godine </a:t>
            </a:r>
            <a:r>
              <a:rPr lang="en-US" smtClean="0"/>
              <a:t>				</a:t>
            </a:r>
            <a:fld id="{70F2B333-24EA-4DE2-9D5F-F92EB537375C}" type="slidenum">
              <a:rPr lang="el-GR" smtClean="0"/>
              <a:pPr>
                <a:defRPr/>
              </a:pPr>
              <a:t>9</a:t>
            </a:fld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EGRID-ppt-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5885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5885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SEEGRID-ppt-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EGRID-ppt-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EGRID-ppt-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EGRID-ppt-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EGRID-ppt-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EGRID-ppt-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EGRID-ppt-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EGRID-ppt-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EGRID-ppt-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EGRID-ppt-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EGRID-ppt-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EGRID-ppt-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EGRID-ppt-templa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1473</TotalTime>
  <Words>752</Words>
  <Application>Microsoft Office PowerPoint</Application>
  <PresentationFormat>A4 Paper (210x297 mm)</PresentationFormat>
  <Paragraphs>166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SEEGRID-ppt-template</vt:lpstr>
      <vt:lpstr>Metapodaci</vt:lpstr>
      <vt:lpstr>Digitalna biblioteka</vt:lpstr>
      <vt:lpstr>Katalog</vt:lpstr>
      <vt:lpstr>Trendovi razvoja</vt:lpstr>
      <vt:lpstr>Metapodaci</vt:lpstr>
      <vt:lpstr>Strukturiranost</vt:lpstr>
      <vt:lpstr>Standardizacija</vt:lpstr>
      <vt:lpstr>Machine Readable Cataloging (MARC)</vt:lpstr>
      <vt:lpstr>Dublin Core</vt:lpstr>
      <vt:lpstr>Dublin Core (nastavak)</vt:lpstr>
      <vt:lpstr>Dublin Core elementi</vt:lpstr>
      <vt:lpstr>Kada koristiti Dublin Core?</vt:lpstr>
      <vt:lpstr>Upotreba u digitalnoj biblioteci</vt:lpstr>
      <vt:lpstr>Slide 14</vt:lpstr>
      <vt:lpstr>Upotreba u muzejima</vt:lpstr>
    </vt:vector>
  </TitlesOfParts>
  <Company>edet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 &lt;Presentation Subtitle&gt;</dc:title>
  <dc:creator>nvog</dc:creator>
  <cp:lastModifiedBy>Korisnik</cp:lastModifiedBy>
  <cp:revision>206</cp:revision>
  <cp:lastPrinted>2016-01-29T13:21:48Z</cp:lastPrinted>
  <dcterms:created xsi:type="dcterms:W3CDTF">2004-04-29T08:03:52Z</dcterms:created>
  <dcterms:modified xsi:type="dcterms:W3CDTF">2016-11-04T23:20:18Z</dcterms:modified>
</cp:coreProperties>
</file>