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4" r:id="rId1"/>
  </p:sldMasterIdLst>
  <p:notesMasterIdLst>
    <p:notesMasterId r:id="rId14"/>
  </p:notesMasterIdLst>
  <p:handoutMasterIdLst>
    <p:handoutMasterId r:id="rId15"/>
  </p:handoutMasterIdLst>
  <p:sldIdLst>
    <p:sldId id="286" r:id="rId2"/>
    <p:sldId id="287" r:id="rId3"/>
    <p:sldId id="288" r:id="rId4"/>
    <p:sldId id="290" r:id="rId5"/>
    <p:sldId id="289" r:id="rId6"/>
    <p:sldId id="292" r:id="rId7"/>
    <p:sldId id="293" r:id="rId8"/>
    <p:sldId id="294" r:id="rId9"/>
    <p:sldId id="295" r:id="rId10"/>
    <p:sldId id="296" r:id="rId11"/>
    <p:sldId id="291" r:id="rId12"/>
    <p:sldId id="297" r:id="rId13"/>
  </p:sldIdLst>
  <p:sldSz cx="9906000" cy="6858000" type="A4"/>
  <p:notesSz cx="10234613" cy="7099300"/>
  <p:defaultTextStyle>
    <a:defPPr>
      <a:defRPr lang="en-US"/>
    </a:defPPr>
    <a:lvl1pPr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1pPr>
    <a:lvl2pPr marL="4572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2pPr>
    <a:lvl3pPr marL="9144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3pPr>
    <a:lvl4pPr marL="13716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4pPr>
    <a:lvl5pPr marL="1828800" algn="r" rtl="0" fontAlgn="base">
      <a:spcBef>
        <a:spcPct val="20000"/>
      </a:spcBef>
      <a:spcAft>
        <a:spcPct val="0"/>
      </a:spcAft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accent2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127">
          <p15:clr>
            <a:srgbClr val="A4A3A4"/>
          </p15:clr>
        </p15:guide>
        <p15:guide id="2" pos="3107">
          <p15:clr>
            <a:srgbClr val="A4A3A4"/>
          </p15:clr>
        </p15:guide>
        <p15:guide id="3" orient="horz" pos="2235">
          <p15:clr>
            <a:srgbClr val="A4A3A4"/>
          </p15:clr>
        </p15:guide>
        <p15:guide id="4" pos="3223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5E15"/>
    <a:srgbClr val="CF4901"/>
    <a:srgbClr val="1078AC"/>
    <a:srgbClr val="0B7BCF"/>
    <a:srgbClr val="0879BE"/>
    <a:srgbClr val="EDCFCB"/>
    <a:srgbClr val="F6E9E7"/>
    <a:srgbClr val="F8C092"/>
    <a:srgbClr val="919789"/>
    <a:srgbClr val="8D9987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065" autoAdjust="0"/>
    <p:restoredTop sz="94373" autoAdjust="0"/>
  </p:normalViewPr>
  <p:slideViewPr>
    <p:cSldViewPr snapToGrid="0">
      <p:cViewPr varScale="1">
        <p:scale>
          <a:sx n="69" d="100"/>
          <a:sy n="69" d="100"/>
        </p:scale>
        <p:origin x="-960" y="-9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1098" y="-78"/>
      </p:cViewPr>
      <p:guideLst>
        <p:guide orient="horz" pos="2127"/>
        <p:guide orient="horz" pos="2235"/>
        <p:guide pos="3107"/>
        <p:guide pos="3223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796595" y="0"/>
            <a:ext cx="4436371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742250"/>
            <a:ext cx="4434725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796595" y="6742250"/>
            <a:ext cx="4436371" cy="3553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0"/>
              </a:spcBef>
              <a:defRPr sz="13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2DC3300D-5115-4BAB-93FC-246CDC56F3C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="" xmlns:p14="http://schemas.microsoft.com/office/powerpoint/2010/main" val="2104723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799888" y="0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97225" y="531813"/>
            <a:ext cx="3846513" cy="26638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63518" y="3373628"/>
            <a:ext cx="7507579" cy="3193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799888" y="6743917"/>
            <a:ext cx="4434725" cy="3553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18" tIns="47659" rIns="95318" bIns="47659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300" b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defRPr>
            </a:lvl1pPr>
          </a:lstStyle>
          <a:p>
            <a:pPr>
              <a:defRPr/>
            </a:pPr>
            <a:fld id="{67882BFB-C195-4ABC-8201-A723AE96FA5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933333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>
            <a:spLocks noChangeArrowheads="1"/>
          </p:cNvSpPr>
          <p:nvPr/>
        </p:nvSpPr>
        <p:spPr bwMode="auto">
          <a:xfrm>
            <a:off x="0" y="-1"/>
            <a:ext cx="9906000" cy="1116282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 dirty="0">
              <a:solidFill>
                <a:schemeClr val="tx1"/>
              </a:solidFill>
            </a:endParaRPr>
          </a:p>
        </p:txBody>
      </p:sp>
      <p:sp>
        <p:nvSpPr>
          <p:cNvPr id="6" name="Rectangle 25"/>
          <p:cNvSpPr>
            <a:spLocks noChangeArrowheads="1"/>
          </p:cNvSpPr>
          <p:nvPr userDrawn="1"/>
        </p:nvSpPr>
        <p:spPr bwMode="auto">
          <a:xfrm>
            <a:off x="523982" y="1644328"/>
            <a:ext cx="593873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kern="1200" dirty="0" smtClean="0">
                <a:solidFill>
                  <a:schemeClr val="accent5"/>
                </a:solidFill>
                <a:effectLst/>
                <a:latin typeface="Arial" charset="0"/>
                <a:ea typeface="+mn-ea"/>
                <a:cs typeface="Arial" charset="0"/>
              </a:rPr>
              <a:t>VRE for regional Interdisciplinary communities in Southeast Europe and the Eastern Mediterranean </a:t>
            </a:r>
            <a:endParaRPr lang="en-US" sz="2800" dirty="0">
              <a:solidFill>
                <a:schemeClr val="accent5"/>
              </a:solidFill>
            </a:endParaRPr>
          </a:p>
        </p:txBody>
      </p:sp>
      <p:sp>
        <p:nvSpPr>
          <p:cNvPr id="531476" name="Rectangle 20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373063" y="3090167"/>
            <a:ext cx="6059487" cy="862012"/>
          </a:xfrm>
          <a:noFill/>
          <a:ln>
            <a:solidFill>
              <a:srgbClr val="CF4901"/>
            </a:solidFill>
          </a:ln>
        </p:spPr>
        <p:txBody>
          <a:bodyPr lIns="91440" tIns="45720" rIns="91440" bIns="45720"/>
          <a:lstStyle>
            <a:lvl1pPr>
              <a:defRPr sz="24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Presentation Title</a:t>
            </a:r>
            <a:endParaRPr lang="el-GR" dirty="0"/>
          </a:p>
        </p:txBody>
      </p:sp>
      <p:sp>
        <p:nvSpPr>
          <p:cNvPr id="531484" name="Rectangle 2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67176" y="4870305"/>
            <a:ext cx="6076950" cy="1042988"/>
          </a:xfrm>
        </p:spPr>
        <p:txBody>
          <a:bodyPr lIns="91440" tIns="45720" rIns="91440" bIns="45720"/>
          <a:lstStyle>
            <a:lvl1pPr marL="0" indent="0" algn="r">
              <a:buFont typeface="Wingdings" pitchFamily="2" charset="2"/>
              <a:buNone/>
              <a:defRPr sz="1600" b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endParaRPr lang="el-GR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0"/>
          </p:nvPr>
        </p:nvSpPr>
        <p:spPr>
          <a:xfrm>
            <a:off x="0" y="6578600"/>
            <a:ext cx="9906000" cy="293688"/>
          </a:xfrm>
          <a:solidFill>
            <a:srgbClr val="FA7F34"/>
          </a:solidFill>
        </p:spPr>
        <p:txBody>
          <a:bodyPr/>
          <a:lstStyle>
            <a:lvl1pPr>
              <a:defRPr sz="1200" smtClean="0"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/>
              <a:t>The VI-SEEM project is funded by the European Commission under the Horizon 2020 Research Infrastructures contract no. 675121</a:t>
            </a:r>
            <a:endParaRPr lang="el-G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799617" cy="1125538"/>
          </a:xfrm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A76B4658-FCC5-4CDB-9784-5FF6DD787B1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99617" y="0"/>
            <a:ext cx="1106384" cy="1141786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81863" y="-4763"/>
            <a:ext cx="2428875" cy="6578601"/>
          </a:xfrm>
        </p:spPr>
        <p:txBody>
          <a:bodyPr vert="eaVert"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-4763" y="-4763"/>
            <a:ext cx="7134226" cy="6578601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B930F3A1-B166-4D69-8477-CCAB873DA52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0"/>
            <a:ext cx="8803486" cy="1125538"/>
          </a:xfrm>
          <a:solidFill>
            <a:srgbClr val="FA7F34"/>
          </a:solidFill>
        </p:spPr>
        <p:txBody>
          <a:bodyPr/>
          <a:lstStyle>
            <a:lvl1pPr>
              <a:defRPr>
                <a:solidFill>
                  <a:schemeClr val="bg1"/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>
          <a:solidFill>
            <a:srgbClr val="FA7F34"/>
          </a:solidFill>
        </p:spPr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03486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0853997F-61B1-49DA-BEC2-58B8ACB1542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2088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7613" y="1652588"/>
            <a:ext cx="4683125" cy="4921250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Arial Unicode MS" pitchFamily="34" charset="-128"/>
                <a:cs typeface="Arial Unicode MS" pitchFamily="34" charset="-128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</a:t>
            </a:r>
            <a:fld id="{DE6330F6-36BC-487E-AE94-F059D3DE287E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7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A2DD1F75-6E2B-46FE-8A0E-E34258FCE06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15361" cy="1125538"/>
          </a:xfrm>
        </p:spPr>
        <p:txBody>
          <a:bodyPr/>
          <a:lstStyle>
            <a:lvl1pPr>
              <a:defRPr>
                <a:latin typeface="+mn-lt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</a:t>
            </a:r>
            <a:fld id="{27FE842A-F356-44CB-A48B-DADF02F4744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pic>
        <p:nvPicPr>
          <p:cNvPr id="5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5361" y="0"/>
            <a:ext cx="1090640" cy="112553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C4F27B07-17D4-47C8-8354-F713D29961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</a:t>
            </a:r>
            <a:r>
              <a:rPr lang="en-US" dirty="0" smtClean="0"/>
              <a:t>					</a:t>
            </a:r>
            <a:fld id="{25213920-E3B8-4A6D-8C9A-E5B568FD3FE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719E5E8B-E1C6-4771-B7BC-F2F414FDFFE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134351" cy="1125538"/>
          </a:xfrm>
          <a:prstGeom prst="rect">
            <a:avLst/>
          </a:prstGeom>
          <a:solidFill>
            <a:srgbClr val="FA7F34"/>
          </a:solidFill>
          <a:ln w="9525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  <p:txBody>
          <a:bodyPr vert="horz" wrap="square" lIns="95785" tIns="47892" rIns="95785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title</a:t>
            </a:r>
            <a:r>
              <a:rPr lang="el-GR" dirty="0" smtClean="0"/>
              <a:t> </a:t>
            </a:r>
            <a:r>
              <a:rPr lang="el-GR" dirty="0" err="1" smtClean="0"/>
              <a:t>style</a:t>
            </a:r>
            <a:endParaRPr lang="el-GR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92088" y="1652588"/>
            <a:ext cx="9518650" cy="492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dirty="0" err="1" smtClean="0"/>
              <a:t>Click</a:t>
            </a:r>
            <a:r>
              <a:rPr lang="el-GR" dirty="0" smtClean="0"/>
              <a:t> </a:t>
            </a:r>
            <a:r>
              <a:rPr lang="el-GR" dirty="0" err="1" smtClean="0"/>
              <a:t>to</a:t>
            </a:r>
            <a:r>
              <a:rPr lang="el-GR" dirty="0" smtClean="0"/>
              <a:t> </a:t>
            </a:r>
            <a:r>
              <a:rPr lang="el-GR" dirty="0" err="1" smtClean="0"/>
              <a:t>edit</a:t>
            </a:r>
            <a:r>
              <a:rPr lang="el-GR" dirty="0" smtClean="0"/>
              <a:t> </a:t>
            </a:r>
            <a:r>
              <a:rPr lang="el-GR" dirty="0" err="1" smtClean="0"/>
              <a:t>Master</a:t>
            </a:r>
            <a:r>
              <a:rPr lang="el-GR" dirty="0" smtClean="0"/>
              <a:t> </a:t>
            </a:r>
            <a:r>
              <a:rPr lang="el-GR" dirty="0" err="1" smtClean="0"/>
              <a:t>text</a:t>
            </a:r>
            <a:r>
              <a:rPr lang="el-GR" dirty="0" smtClean="0"/>
              <a:t> </a:t>
            </a:r>
            <a:r>
              <a:rPr lang="el-GR" dirty="0" err="1" smtClean="0"/>
              <a:t>styles</a:t>
            </a:r>
            <a:endParaRPr lang="el-GR" dirty="0" smtClean="0"/>
          </a:p>
          <a:p>
            <a:pPr lvl="1"/>
            <a:r>
              <a:rPr lang="el-GR" dirty="0" err="1" smtClean="0"/>
              <a:t>Second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  <a:p>
            <a:pPr lvl="2"/>
            <a:r>
              <a:rPr lang="el-GR" dirty="0" err="1" smtClean="0"/>
              <a:t>Third</a:t>
            </a:r>
            <a:r>
              <a:rPr lang="el-GR" dirty="0" smtClean="0"/>
              <a:t> </a:t>
            </a:r>
            <a:r>
              <a:rPr lang="el-GR" dirty="0" err="1" smtClean="0"/>
              <a:t>level</a:t>
            </a:r>
            <a:endParaRPr lang="el-GR" dirty="0" smtClean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564313"/>
            <a:ext cx="9906000" cy="293687"/>
          </a:xfrm>
          <a:prstGeom prst="rect">
            <a:avLst/>
          </a:prstGeom>
          <a:solidFill>
            <a:srgbClr val="FA7F34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5785" tIns="47892" rIns="95785" bIns="47892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0"/>
              </a:spcBef>
              <a:defRPr sz="1300" b="0" smtClean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defRPr>
            </a:lvl1pPr>
          </a:lstStyle>
          <a:p>
            <a:pPr>
              <a:defRPr/>
            </a:pPr>
            <a:r>
              <a:rPr lang="en-US" dirty="0" smtClean="0">
                <a:latin typeface="+mn-lt"/>
              </a:rPr>
              <a:t>&lt;Event&gt; – &lt;Place&gt; &lt;Date (DD-Month-YYYY)&gt;	</a:t>
            </a:r>
            <a:r>
              <a:rPr lang="en-US" dirty="0" smtClean="0"/>
              <a:t>				</a:t>
            </a:r>
            <a:fld id="{711545AC-028C-461E-87A2-BB0A701371C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159828"/>
            <a:ext cx="9906000" cy="49480"/>
          </a:xfrm>
          <a:prstGeom prst="rect">
            <a:avLst/>
          </a:prstGeom>
          <a:solidFill>
            <a:srgbClr val="CF4901"/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  <p:sp>
        <p:nvSpPr>
          <p:cNvPr id="6" name="Rectangle 9"/>
          <p:cNvSpPr>
            <a:spLocks noChangeArrowheads="1"/>
          </p:cNvSpPr>
          <p:nvPr userDrawn="1"/>
        </p:nvSpPr>
        <p:spPr bwMode="auto">
          <a:xfrm>
            <a:off x="0" y="1114301"/>
            <a:ext cx="9906000" cy="4948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95785" tIns="47892" rIns="95785" bIns="47892"/>
          <a:lstStyle/>
          <a:p>
            <a:pPr algn="ctr" defTabSz="958850" eaLnBrk="0" hangingPunct="0">
              <a:spcBef>
                <a:spcPct val="0"/>
              </a:spcBef>
              <a:defRPr/>
            </a:pPr>
            <a:endParaRPr lang="el-GR" sz="1300" b="0">
              <a:solidFill>
                <a:schemeClr val="bg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1" r:id="rId5"/>
    <p:sldLayoutId id="2147483699" r:id="rId6"/>
    <p:sldLayoutId id="2147483692" r:id="rId7"/>
    <p:sldLayoutId id="2147483693" r:id="rId8"/>
    <p:sldLayoutId id="2147483700" r:id="rId9"/>
    <p:sldLayoutId id="2147483701" r:id="rId10"/>
    <p:sldLayoutId id="2147483694" r:id="rId11"/>
  </p:sldLayoutIdLst>
  <p:hf hdr="0" dt="0"/>
  <p:txStyles>
    <p:titleStyle>
      <a:lvl1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+mn-lt"/>
          <a:ea typeface="Arial Unicode MS" pitchFamily="34" charset="-128"/>
          <a:cs typeface="Arial Unicode MS" pitchFamily="34" charset="-128"/>
        </a:defRPr>
      </a:lvl1pPr>
      <a:lvl2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2pPr>
      <a:lvl3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3pPr>
      <a:lvl4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4pPr>
      <a:lvl5pPr algn="r" defTabSz="958850" rtl="0" eaLnBrk="0" fontAlgn="base" hangingPunct="0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Verdana" pitchFamily="34" charset="0"/>
          <a:cs typeface="Arial" charset="0"/>
        </a:defRPr>
      </a:lvl5pPr>
      <a:lvl6pPr marL="4572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6pPr>
      <a:lvl7pPr marL="9144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7pPr>
      <a:lvl8pPr marL="13716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8pPr>
      <a:lvl9pPr marL="1828800" algn="r" defTabSz="958850" rtl="0" fontAlgn="base">
        <a:spcBef>
          <a:spcPct val="0"/>
        </a:spcBef>
        <a:spcAft>
          <a:spcPct val="0"/>
        </a:spcAft>
        <a:defRPr sz="3800" b="1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58775" indent="-358775" algn="l" defTabSz="958850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77875" indent="-300038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 sz="2000">
          <a:solidFill>
            <a:schemeClr val="tx1"/>
          </a:solidFill>
          <a:latin typeface="+mn-lt"/>
          <a:cs typeface="+mn-cs"/>
        </a:defRPr>
      </a:lvl2pPr>
      <a:lvl3pPr marL="1196975" indent="-238125" algn="l" defTabSz="958850" rtl="0" eaLnBrk="0" fontAlgn="base" hangingPunct="0">
        <a:spcBef>
          <a:spcPct val="20000"/>
        </a:spcBef>
        <a:spcAft>
          <a:spcPct val="0"/>
        </a:spcAft>
        <a:buClr>
          <a:srgbClr val="2164A8"/>
        </a:buClr>
        <a:buSzPct val="75000"/>
        <a:buFont typeface="Wingdings" pitchFamily="2" charset="2"/>
        <a:buChar char="q"/>
        <a:defRPr>
          <a:solidFill>
            <a:schemeClr val="tx1"/>
          </a:solidFill>
          <a:latin typeface="+mn-lt"/>
          <a:cs typeface="+mn-cs"/>
        </a:defRPr>
      </a:lvl3pPr>
      <a:lvl4pPr marL="1674813" indent="-238125" algn="l" defTabSz="958850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cs typeface="+mn-cs"/>
        </a:defRPr>
      </a:lvl4pPr>
      <a:lvl5pPr marL="2155825" indent="-239713" algn="l" defTabSz="958850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5pPr>
      <a:lvl6pPr marL="26130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6pPr>
      <a:lvl7pPr marL="30702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7pPr>
      <a:lvl8pPr marL="35274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8pPr>
      <a:lvl9pPr marL="3984625" indent="-239713" algn="l" defTabSz="958850" rtl="0" fontAlgn="base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 sz="quarter"/>
          </p:nvPr>
        </p:nvSpPr>
        <p:spPr>
          <a:noFill/>
          <a:ln>
            <a:noFill/>
          </a:ln>
        </p:spPr>
        <p:txBody>
          <a:bodyPr/>
          <a:lstStyle/>
          <a:p>
            <a:r>
              <a:rPr lang="sr-Latn-BA" dirty="0" smtClean="0"/>
              <a:t/>
            </a:r>
            <a:br>
              <a:rPr lang="sr-Latn-BA" dirty="0" smtClean="0"/>
            </a:br>
            <a:r>
              <a:rPr lang="en-US" dirty="0" smtClean="0"/>
              <a:t>VI-SEEM </a:t>
            </a:r>
            <a:r>
              <a:rPr lang="sr-Latn-RS" dirty="0" smtClean="0"/>
              <a:t>projekat</a:t>
            </a:r>
            <a:r>
              <a:rPr lang="sr-Latn-BA" dirty="0" smtClean="0"/>
              <a:t/>
            </a:r>
            <a:br>
              <a:rPr lang="sr-Latn-BA" dirty="0" smtClean="0"/>
            </a:br>
            <a:endParaRPr lang="sr-Latn-BA" dirty="0"/>
          </a:p>
        </p:txBody>
      </p:sp>
      <p:sp>
        <p:nvSpPr>
          <p:cNvPr id="9219" name="Subtitle 2"/>
          <p:cNvSpPr>
            <a:spLocks noGrp="1"/>
          </p:cNvSpPr>
          <p:nvPr>
            <p:ph type="subTitle" sz="quarter" idx="1"/>
          </p:nvPr>
        </p:nvSpPr>
        <p:spPr>
          <a:xfrm>
            <a:off x="94802" y="4870305"/>
            <a:ext cx="6471368" cy="1042988"/>
          </a:xfrm>
        </p:spPr>
        <p:txBody>
          <a:bodyPr/>
          <a:lstStyle/>
          <a:p>
            <a:pPr eaLnBrk="1" hangingPunct="1"/>
            <a:r>
              <a:rPr lang="sr-Latn-BA" sz="2000" b="0" dirty="0" smtClean="0"/>
              <a:t>Dr Milorad Božić </a:t>
            </a:r>
            <a:r>
              <a:rPr lang="en-US" sz="2000" b="0" dirty="0" smtClean="0"/>
              <a:t> </a:t>
            </a:r>
          </a:p>
          <a:p>
            <a:pPr eaLnBrk="1" hangingPunct="1"/>
            <a:r>
              <a:rPr lang="sr-Latn-BA" sz="2000" b="0" dirty="0" smtClean="0"/>
              <a:t>Koordinator projekta za BiH</a:t>
            </a:r>
            <a:endParaRPr lang="en-US" sz="2000" b="0" dirty="0" smtClean="0"/>
          </a:p>
          <a:p>
            <a:pPr eaLnBrk="1" hangingPunct="1"/>
            <a:r>
              <a:rPr lang="sr-Latn-BA" sz="2000" b="0" dirty="0" smtClean="0"/>
              <a:t>Univerzitet u </a:t>
            </a:r>
            <a:r>
              <a:rPr lang="sr-Latn-BA" sz="2000" b="0" dirty="0" err="1" smtClean="0"/>
              <a:t>Banjoj</a:t>
            </a:r>
            <a:r>
              <a:rPr lang="sr-Latn-BA" sz="2000" b="0" dirty="0" smtClean="0"/>
              <a:t> Luci, Elektrotehnički fakultet</a:t>
            </a: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220" name="Rectangle 7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/>
          <a:p>
            <a:pPr defTabSz="958850"/>
            <a:r>
              <a:rPr lang="en-US" dirty="0"/>
              <a:t>The </a:t>
            </a:r>
            <a:r>
              <a:rPr lang="en-US" dirty="0" smtClean="0"/>
              <a:t>VI-SEEM project initiative </a:t>
            </a:r>
            <a:r>
              <a:rPr lang="en-US" dirty="0"/>
              <a:t>is co-funded by the European Commission under the </a:t>
            </a:r>
            <a:r>
              <a:rPr lang="en-US" dirty="0" smtClean="0"/>
              <a:t>H2020 Research </a:t>
            </a:r>
            <a:r>
              <a:rPr lang="en-US" dirty="0"/>
              <a:t>Infrastructures contract no. </a:t>
            </a:r>
            <a:r>
              <a:rPr lang="en-US" b="1" dirty="0"/>
              <a:t>675121 </a:t>
            </a:r>
            <a:endParaRPr lang="en-US" dirty="0"/>
          </a:p>
          <a:p>
            <a:pPr defTabSz="958850"/>
            <a:endParaRPr lang="el-GR" dirty="0"/>
          </a:p>
        </p:txBody>
      </p:sp>
      <p:pic>
        <p:nvPicPr>
          <p:cNvPr id="1026" name="Picture 2" descr="\\isnogood\WP\Texnika\PROJECTS\SEE-INFRA\VI-SEEM\WP2-Communication-Marketing-Innovation\VI-SEEM-logo\logo_VISEEM_FINAL_WE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1031" y="1235376"/>
            <a:ext cx="2662101" cy="274728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1612741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HPC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HP-SEE </a:t>
            </a:r>
            <a:r>
              <a:rPr lang="en-US" dirty="0" smtClean="0"/>
              <a:t>(High-Performance Computing Infrastructure for South East Europe's Research Communities) – 2010-2013</a:t>
            </a:r>
            <a:endParaRPr lang="en-US" dirty="0"/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Uloga: koordinator projekta za BiH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Upotreba računarstva visokih performansi u JI Evropi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Glavni rezultati:</a:t>
            </a:r>
            <a:r>
              <a:rPr lang="en-US" dirty="0" smtClean="0"/>
              <a:t> </a:t>
            </a:r>
            <a:endParaRPr lang="en-US" dirty="0"/>
          </a:p>
          <a:p>
            <a:pPr lvl="2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Pristup </a:t>
            </a:r>
            <a:r>
              <a:rPr lang="sr-Latn-RS" dirty="0" smtClean="0"/>
              <a:t>super-računarskim </a:t>
            </a:r>
            <a:r>
              <a:rPr lang="sr-Latn-RS" dirty="0" smtClean="0"/>
              <a:t>resursima za istraživače u JI Evropi</a:t>
            </a:r>
          </a:p>
          <a:p>
            <a:pPr lvl="2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Simulacija kompleksnih procesa sagorijevanja gasa</a:t>
            </a:r>
          </a:p>
          <a:p>
            <a:pPr lvl="2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Računarska </a:t>
            </a:r>
            <a:r>
              <a:rPr lang="sr-Latn-RS" dirty="0" smtClean="0"/>
              <a:t>obrada prikupljenog genetskog materijala</a:t>
            </a:r>
            <a:endParaRPr lang="en-US" dirty="0"/>
          </a:p>
        </p:txBody>
      </p:sp>
      <p:grpSp>
        <p:nvGrpSpPr>
          <p:cNvPr id="6" name="Group 10"/>
          <p:cNvGrpSpPr>
            <a:grpSpLocks/>
          </p:cNvGrpSpPr>
          <p:nvPr/>
        </p:nvGrpSpPr>
        <p:grpSpPr bwMode="auto">
          <a:xfrm>
            <a:off x="6705672" y="3255818"/>
            <a:ext cx="5209423" cy="3146569"/>
            <a:chOff x="1071538" y="392104"/>
            <a:chExt cx="6643734" cy="5037146"/>
          </a:xfrm>
        </p:grpSpPr>
        <p:sp>
          <p:nvSpPr>
            <p:cNvPr id="7" name="Moon 6"/>
            <p:cNvSpPr/>
            <p:nvPr/>
          </p:nvSpPr>
          <p:spPr>
            <a:xfrm rot="5400000">
              <a:off x="5197476" y="-233372"/>
              <a:ext cx="1751012" cy="3001963"/>
            </a:xfrm>
            <a:prstGeom prst="moon">
              <a:avLst/>
            </a:prstGeom>
            <a:solidFill>
              <a:srgbClr val="00843C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b="1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071563" y="4572000"/>
              <a:ext cx="6643687" cy="857250"/>
            </a:xfrm>
            <a:prstGeom prst="rect">
              <a:avLst/>
            </a:prstGeom>
            <a:solidFill>
              <a:schemeClr val="accent2">
                <a:lumMod val="75000"/>
                <a:lumOff val="25000"/>
              </a:schemeClr>
            </a:solidFill>
            <a:scene3d>
              <a:camera prst="orthographicFront"/>
              <a:lightRig rig="threePt" dir="t"/>
            </a:scene3d>
            <a:sp3d prstMaterial="dkEdge">
              <a:bevelT w="152400" h="152400" prst="angle"/>
              <a:bevelB w="152400" h="1524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 err="1">
                  <a:solidFill>
                    <a:schemeClr val="bg1"/>
                  </a:solidFill>
                </a:rPr>
                <a:t>GEANT</a:t>
              </a:r>
              <a:r>
                <a:rPr lang="en-US" sz="2800" b="1" dirty="0">
                  <a:solidFill>
                    <a:schemeClr val="bg1"/>
                  </a:solidFill>
                </a:rPr>
                <a:t> &amp; SEE-LIGHT </a:t>
              </a:r>
              <a:endParaRPr lang="el-GR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13"/>
            <p:cNvSpPr>
              <a:spLocks noChangeArrowheads="1"/>
            </p:cNvSpPr>
            <p:nvPr/>
          </p:nvSpPr>
          <p:spPr bwMode="auto">
            <a:xfrm>
              <a:off x="4929192" y="642938"/>
              <a:ext cx="2343544" cy="584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chemeClr val="bg1"/>
                  </a:solidFill>
                  <a:latin typeface="Calibri" pitchFamily="34" charset="0"/>
                </a:rPr>
                <a:t>Comp physics,</a:t>
              </a:r>
            </a:p>
            <a:p>
              <a:pPr algn="ctr">
                <a:spcBef>
                  <a:spcPct val="20000"/>
                </a:spcBef>
              </a:pPr>
              <a:r>
                <a:rPr lang="en-US" sz="1600" b="1">
                  <a:solidFill>
                    <a:schemeClr val="bg1"/>
                  </a:solidFill>
                  <a:latin typeface="Calibri" pitchFamily="34" charset="0"/>
                </a:rPr>
                <a:t>Comp chem, Life sciences</a:t>
              </a:r>
              <a:endParaRPr lang="el-GR" sz="1600" b="1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0" name="Moon 9"/>
            <p:cNvSpPr/>
            <p:nvPr/>
          </p:nvSpPr>
          <p:spPr>
            <a:xfrm rot="5400000">
              <a:off x="1838326" y="-233372"/>
              <a:ext cx="1751012" cy="3001963"/>
            </a:xfrm>
            <a:prstGeom prst="moon">
              <a:avLst/>
            </a:prstGeom>
            <a:solidFill>
              <a:srgbClr val="2164A8"/>
            </a:solidFill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l-GR" b="1" dirty="0"/>
            </a:p>
          </p:txBody>
        </p:sp>
        <p:sp>
          <p:nvSpPr>
            <p:cNvPr id="11" name="Rectangle 15"/>
            <p:cNvSpPr>
              <a:spLocks noChangeArrowheads="1"/>
            </p:cNvSpPr>
            <p:nvPr/>
          </p:nvSpPr>
          <p:spPr bwMode="auto">
            <a:xfrm>
              <a:off x="1484462" y="454854"/>
              <a:ext cx="2605644" cy="1330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20000"/>
                </a:spcBef>
              </a:pPr>
              <a:r>
                <a:rPr lang="en-US" sz="1600" b="1" dirty="0">
                  <a:solidFill>
                    <a:schemeClr val="bg1"/>
                  </a:solidFill>
                  <a:latin typeface="Calibri" pitchFamily="34" charset="0"/>
                </a:rPr>
                <a:t>Seismology, </a:t>
              </a:r>
              <a:r>
                <a:rPr lang="en-US" sz="1600" b="1" dirty="0" smtClean="0">
                  <a:solidFill>
                    <a:schemeClr val="bg1"/>
                  </a:solidFill>
                  <a:latin typeface="Calibri" pitchFamily="34" charset="0"/>
                </a:rPr>
                <a:t>Meteorology,</a:t>
              </a:r>
              <a:r>
                <a:rPr lang="sr-Latn-BA" sz="1600" b="1" dirty="0" smtClean="0">
                  <a:solidFill>
                    <a:schemeClr val="bg1"/>
                  </a:solidFill>
                  <a:latin typeface="Calibri" pitchFamily="34" charset="0"/>
                </a:rPr>
                <a:t> </a:t>
              </a:r>
              <a:r>
                <a:rPr lang="sr-Latn-BA" sz="1600" b="1" dirty="0" err="1" smtClean="0">
                  <a:solidFill>
                    <a:schemeClr val="bg1"/>
                  </a:solidFill>
                  <a:latin typeface="Calibri" pitchFamily="34" charset="0"/>
                </a:rPr>
                <a:t>Ecology</a:t>
              </a:r>
              <a:r>
                <a:rPr lang="en-US" sz="1600" b="1" dirty="0" smtClean="0">
                  <a:solidFill>
                    <a:schemeClr val="bg1"/>
                  </a:solidFill>
                  <a:latin typeface="Calibri" pitchFamily="34" charset="0"/>
                </a:rPr>
                <a:t> </a:t>
              </a:r>
              <a:r>
                <a:rPr lang="en-US" sz="1600" b="1" dirty="0">
                  <a:solidFill>
                    <a:schemeClr val="bg1"/>
                  </a:solidFill>
                  <a:latin typeface="Calibri" pitchFamily="34" charset="0"/>
                </a:rPr>
                <a:t>Environment</a:t>
              </a:r>
              <a:endParaRPr lang="el-GR" sz="1600" b="1" dirty="0">
                <a:solidFill>
                  <a:schemeClr val="bg1"/>
                </a:solidFill>
                <a:latin typeface="Calibri" pitchFamily="34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1071538" y="3500444"/>
              <a:ext cx="3071834" cy="857250"/>
            </a:xfrm>
            <a:prstGeom prst="rect">
              <a:avLst/>
            </a:prstGeom>
            <a:solidFill>
              <a:srgbClr val="2164A8"/>
            </a:solidFill>
            <a:scene3d>
              <a:camera prst="orthographicFront"/>
              <a:lightRig rig="threePt" dir="t"/>
            </a:scene3d>
            <a:sp3d prstMaterial="dkEdge">
              <a:bevelT w="152400" h="152400" prst="angle"/>
              <a:bevelB w="152400" h="1524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</a:rPr>
                <a:t>SEE-GRID</a:t>
              </a:r>
              <a:endParaRPr lang="el-GR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C00000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43438" y="3500438"/>
              <a:ext cx="3071834" cy="857250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scene3d>
              <a:camera prst="orthographicFront"/>
              <a:lightRig rig="threePt" dir="t"/>
            </a:scene3d>
            <a:sp3d prstMaterial="dkEdge">
              <a:bevelT w="152400" h="152400" prst="angle"/>
              <a:bevelB w="152400" h="1524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solidFill>
                    <a:schemeClr val="bg1"/>
                  </a:solidFill>
                </a:rPr>
                <a:t>HP-SEE</a:t>
              </a:r>
              <a:endParaRPr lang="el-GR" sz="2800" b="1" dirty="0">
                <a:solidFill>
                  <a:srgbClr val="C00000"/>
                </a:solidFill>
              </a:endParaRPr>
            </a:p>
          </p:txBody>
        </p:sp>
        <p:sp>
          <p:nvSpPr>
            <p:cNvPr id="14" name="Rectangle 13"/>
            <p:cNvSpPr/>
            <p:nvPr/>
          </p:nvSpPr>
          <p:spPr>
            <a:xfrm>
              <a:off x="1071585" y="2357430"/>
              <a:ext cx="6643687" cy="857250"/>
            </a:xfrm>
            <a:prstGeom prst="rect">
              <a:avLst/>
            </a:prstGeom>
            <a:solidFill>
              <a:srgbClr val="00843C"/>
            </a:solidFill>
            <a:ln>
              <a:solidFill>
                <a:schemeClr val="accent3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 prstMaterial="dkEdge">
              <a:bevelT w="152400" h="152400" prst="angle"/>
              <a:bevelB w="152400" h="15240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2800" b="1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User / Knowledge layer</a:t>
              </a:r>
              <a:endParaRPr lang="el-GR" sz="28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1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VI-SEEM</a:t>
            </a:r>
            <a:r>
              <a:rPr lang="sr-Latn-RS" dirty="0" smtClean="0"/>
              <a:t> projekat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VI-SEEM (</a:t>
            </a:r>
            <a:r>
              <a:rPr lang="sr-Latn-BA" dirty="0" err="1" smtClean="0"/>
              <a:t>Virtual</a:t>
            </a:r>
            <a:r>
              <a:rPr lang="sr-Latn-BA" dirty="0" smtClean="0"/>
              <a:t> </a:t>
            </a:r>
            <a:r>
              <a:rPr lang="sr-Latn-BA" dirty="0" err="1" smtClean="0"/>
              <a:t>Research</a:t>
            </a:r>
            <a:r>
              <a:rPr lang="sr-Latn-BA" dirty="0" smtClean="0"/>
              <a:t> </a:t>
            </a:r>
            <a:r>
              <a:rPr lang="sr-Latn-BA" dirty="0" err="1" smtClean="0"/>
              <a:t>Environment</a:t>
            </a:r>
            <a:r>
              <a:rPr lang="sr-Latn-BA" dirty="0" smtClean="0"/>
              <a:t> (VRE)</a:t>
            </a:r>
            <a:r>
              <a:rPr lang="en-US" dirty="0" smtClean="0"/>
              <a:t> for regional Interdisciplinary communities in Southeast Europe and the Eastern Mediterranean) – 2015-2018</a:t>
            </a:r>
            <a:endParaRPr lang="sr-Latn-R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Uloga: koordinator projekta za BiH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Više informacija na </a:t>
            </a:r>
            <a:r>
              <a:rPr lang="en-US" dirty="0" smtClean="0">
                <a:solidFill>
                  <a:srgbClr val="0070C0"/>
                </a:solidFill>
              </a:rPr>
              <a:t>http://www.vi-seem.eu </a:t>
            </a:r>
            <a:endParaRPr lang="sr-Latn-RS" dirty="0" smtClean="0">
              <a:solidFill>
                <a:srgbClr val="0070C0"/>
              </a:solidFill>
            </a:endParaRP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>
                <a:solidFill>
                  <a:schemeClr val="tx1"/>
                </a:solidFill>
              </a:rPr>
              <a:t>Korišćenje virtuelnih istraživačkih  zajednica i infrastrukture u </a:t>
            </a:r>
            <a:r>
              <a:rPr lang="sr-Latn-RS" dirty="0" smtClean="0">
                <a:solidFill>
                  <a:schemeClr val="tx1"/>
                </a:solidFill>
              </a:rPr>
              <a:t>interdisciplinarnim  </a:t>
            </a:r>
            <a:r>
              <a:rPr lang="sr-Latn-RS" dirty="0" smtClean="0">
                <a:solidFill>
                  <a:schemeClr val="tx1"/>
                </a:solidFill>
              </a:rPr>
              <a:t>zajednicama u JI Evropi i mediteranskom regionu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>
                <a:solidFill>
                  <a:schemeClr val="tx1"/>
                </a:solidFill>
              </a:rPr>
              <a:t>Cilj VI-SEEM </a:t>
            </a:r>
            <a:r>
              <a:rPr lang="sr-Latn-RS" dirty="0" smtClean="0">
                <a:solidFill>
                  <a:schemeClr val="tx1"/>
                </a:solidFill>
              </a:rPr>
              <a:t>projekta je </a:t>
            </a:r>
            <a:r>
              <a:rPr lang="sr-Latn-RS" dirty="0" smtClean="0">
                <a:solidFill>
                  <a:schemeClr val="tx1"/>
                </a:solidFill>
              </a:rPr>
              <a:t>da se izgradi jedinstveno virtuelno istraživačko okruženje  u JI Evropi i Mediteranu u svrhu omogućavanja interdisciplinarne  regionalne saradnje iz oblasti klimatologije, bionauka i digitalnog kulturnog naslijeđa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>
                <a:solidFill>
                  <a:schemeClr val="tx1"/>
                </a:solidFill>
              </a:rPr>
              <a:t>U projekat je uključen konzorcijum  od 16 partnera sa koordinatorom </a:t>
            </a:r>
            <a:r>
              <a:rPr lang="ru-RU" dirty="0" smtClean="0">
                <a:solidFill>
                  <a:schemeClr val="tx1"/>
                </a:solidFill>
              </a:rPr>
              <a:t>GRNET (</a:t>
            </a:r>
            <a:r>
              <a:rPr lang="sr-Latn-RS" dirty="0" smtClean="0">
                <a:solidFill>
                  <a:schemeClr val="tx1"/>
                </a:solidFill>
              </a:rPr>
              <a:t>grčka naučnoistraživačka i akademska mreža</a:t>
            </a:r>
            <a:r>
              <a:rPr lang="ru-RU" dirty="0" smtClean="0">
                <a:solidFill>
                  <a:schemeClr val="tx1"/>
                </a:solidFill>
              </a:rPr>
              <a:t>)</a:t>
            </a:r>
            <a:endParaRPr lang="en-US" dirty="0">
              <a:solidFill>
                <a:schemeClr val="tx1"/>
              </a:solidFill>
            </a:endParaRPr>
          </a:p>
          <a:p>
            <a:pPr lvl="2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u="sng" dirty="0">
              <a:solidFill>
                <a:schemeClr val="accent5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VI-SEEM</a:t>
            </a:r>
            <a:r>
              <a:rPr lang="sr-Latn-RS" dirty="0" smtClean="0"/>
              <a:t> projekat(1)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Glavni rezultati koji se očekuju od UoBL, ETF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>
                <a:solidFill>
                  <a:schemeClr val="tx1"/>
                </a:solidFill>
              </a:rPr>
              <a:t>Softver za prepoznavanje i klasifikovanje slika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>
                <a:solidFill>
                  <a:schemeClr val="tx1"/>
                </a:solidFill>
              </a:rPr>
              <a:t>Digitalizacija kulturnog i istorijskog naslijeđa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Diseminacija i treninzi u okviru radnog paketa WP2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GB" i="1" dirty="0" smtClean="0"/>
              <a:t>e-Infrastructure</a:t>
            </a:r>
            <a:r>
              <a:rPr lang="en-GB" dirty="0" smtClean="0"/>
              <a:t> </a:t>
            </a:r>
            <a:r>
              <a:rPr lang="sr-Latn-BA" dirty="0" smtClean="0"/>
              <a:t> podrška za VRE korisnike iz </a:t>
            </a:r>
            <a:r>
              <a:rPr lang="sr-Latn-BA" dirty="0" err="1" smtClean="0"/>
              <a:t>BiH</a:t>
            </a:r>
            <a:r>
              <a:rPr lang="sr-Latn-BA" dirty="0" smtClean="0"/>
              <a:t> (WP3)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BA" dirty="0" smtClean="0"/>
              <a:t>Servisi koji se odnose na podatke (</a:t>
            </a:r>
            <a:r>
              <a:rPr lang="en-GB" dirty="0" smtClean="0"/>
              <a:t>WP4</a:t>
            </a:r>
            <a:r>
              <a:rPr lang="en-GB" i="1" dirty="0" smtClean="0"/>
              <a:t> for data services</a:t>
            </a:r>
            <a:r>
              <a:rPr lang="sr-Latn-BA" dirty="0" smtClean="0"/>
              <a:t>)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UoBL, ETF</a:t>
            </a:r>
            <a:r>
              <a:rPr lang="sr-Latn-BA" dirty="0" smtClean="0"/>
              <a:t> </a:t>
            </a:r>
            <a:r>
              <a:rPr lang="sr-Latn-BA" dirty="0" smtClean="0"/>
              <a:t>obaveze koje su povezane sa digitalizacijom, pretraživanjem baza podataka, predstavljanjem tih podataka i slično, sa fokusom na kulturno </a:t>
            </a:r>
            <a:r>
              <a:rPr lang="sr-Latn-BA" dirty="0" err="1" smtClean="0"/>
              <a:t>naslijeđe</a:t>
            </a:r>
            <a:r>
              <a:rPr lang="sr-Latn-BA" dirty="0" smtClean="0"/>
              <a:t> izvršićemo </a:t>
            </a:r>
            <a:r>
              <a:rPr lang="sr-Latn-BA" dirty="0" smtClean="0"/>
              <a:t>u saradnji sa </a:t>
            </a:r>
            <a:r>
              <a:rPr lang="sr-Latn-BA" dirty="0" smtClean="0"/>
              <a:t>institucijama iz Republike Srpske: Muzej RS,  Udruženje arheologa RS i drugim zainteresovanim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dirty="0" smtClean="0">
              <a:solidFill>
                <a:schemeClr val="tx1"/>
              </a:solidFill>
            </a:endParaRPr>
          </a:p>
          <a:p>
            <a:pPr lvl="2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u="sng" dirty="0">
              <a:solidFill>
                <a:schemeClr val="accent5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sz="4000" dirty="0" smtClean="0"/>
              <a:t>Sadržaj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Latn-CS" dirty="0" smtClean="0"/>
              <a:t>Učešće UoBL,ETF u projektima: </a:t>
            </a:r>
            <a:r>
              <a:rPr lang="en-US" dirty="0" smtClean="0"/>
              <a:t>SEE FIRE </a:t>
            </a:r>
            <a:r>
              <a:rPr lang="sr-Latn-RS" dirty="0" smtClean="0"/>
              <a:t>i SEEREN2</a:t>
            </a:r>
            <a:endParaRPr lang="sr-Latn-CS" dirty="0" smtClean="0"/>
          </a:p>
          <a:p>
            <a:r>
              <a:rPr lang="sr-Latn-CS" dirty="0" smtClean="0"/>
              <a:t>Pregled učešća UoBL,ETF u Grid i HPC projektima</a:t>
            </a:r>
          </a:p>
          <a:p>
            <a:r>
              <a:rPr lang="sr-Latn-CS" dirty="0" err="1" smtClean="0"/>
              <a:t>Grid</a:t>
            </a:r>
            <a:r>
              <a:rPr lang="sr-Latn-CS" dirty="0" smtClean="0"/>
              <a:t> projekti u </a:t>
            </a:r>
            <a:r>
              <a:rPr lang="sr-Latn-CS" dirty="0" err="1" smtClean="0"/>
              <a:t>BiH</a:t>
            </a:r>
            <a:endParaRPr lang="en-US" dirty="0" smtClean="0"/>
          </a:p>
          <a:p>
            <a:pPr marL="358775" lvl="1" indent="-358775">
              <a:lnSpc>
                <a:spcPct val="90000"/>
              </a:lnSpc>
            </a:pPr>
            <a:r>
              <a:rPr lang="sr-Latn-CS" sz="2400" dirty="0" smtClean="0"/>
              <a:t>HP-SEE projekat</a:t>
            </a:r>
            <a:endParaRPr lang="en-US" sz="2400" dirty="0" smtClean="0">
              <a:solidFill>
                <a:srgbClr val="174674"/>
              </a:solidFill>
            </a:endParaRPr>
          </a:p>
          <a:p>
            <a:r>
              <a:rPr lang="en-US" b="1" dirty="0" smtClean="0"/>
              <a:t>EGI-</a:t>
            </a:r>
            <a:r>
              <a:rPr lang="en-US" b="1" dirty="0" err="1" smtClean="0"/>
              <a:t>InSPIRE</a:t>
            </a:r>
            <a:endParaRPr lang="sr-Latn-BA" b="1" dirty="0" smtClean="0"/>
          </a:p>
          <a:p>
            <a:r>
              <a:rPr lang="sr-Latn-BA" b="1" dirty="0" smtClean="0"/>
              <a:t>VI-SEEM</a:t>
            </a:r>
            <a:r>
              <a:rPr lang="en-US" b="1" dirty="0" smtClean="0"/>
              <a:t> p</a:t>
            </a:r>
            <a:r>
              <a:rPr lang="sr-Latn-BA" b="1" dirty="0" err="1" smtClean="0"/>
              <a:t>rojekat</a:t>
            </a:r>
            <a:endParaRPr lang="sr-Latn-BA" b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2</a:t>
            </a:fld>
            <a:endParaRPr lang="el-GR" dirty="0"/>
          </a:p>
        </p:txBody>
      </p:sp>
    </p:spTree>
    <p:extLst>
      <p:ext uri="{BB962C8B-B14F-4D97-AF65-F5344CB8AC3E}">
        <p14:creationId xmlns="" xmlns:p14="http://schemas.microsoft.com/office/powerpoint/2010/main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Učešće UoBL,ETF u projektima: </a:t>
            </a:r>
            <a:r>
              <a:rPr lang="en-US" dirty="0" smtClean="0"/>
              <a:t>SEE FIRE </a:t>
            </a:r>
            <a:r>
              <a:rPr lang="sr-Latn-RS" dirty="0" smtClean="0"/>
              <a:t>i SEEREN2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SEE FIRE (South-East Europe </a:t>
            </a:r>
            <a:r>
              <a:rPr lang="en-US" dirty="0" err="1" smtClean="0"/>
              <a:t>Fibre</a:t>
            </a:r>
            <a:r>
              <a:rPr lang="en-US" dirty="0" smtClean="0"/>
              <a:t> Infrastructure for Research and Education) – 2006.</a:t>
            </a:r>
            <a:endParaRPr lang="sr-Latn-RS" dirty="0" smtClean="0"/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Uloga: neformalni partner</a:t>
            </a:r>
            <a:r>
              <a:rPr lang="ru-RU" dirty="0" smtClean="0"/>
              <a:t> </a:t>
            </a:r>
            <a:endParaRPr lang="sr-Latn-RS" dirty="0" smtClean="0"/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Ispitivanje mogućnosti upotrebe tehnologije optičkih vlakana za povezivanje akademskih mreža u Jugoistočnoj Evropi (JIE)</a:t>
            </a:r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dirty="0" smtClean="0"/>
              <a:t>Glavni izlaz</a:t>
            </a:r>
            <a:r>
              <a:rPr lang="ru-RU" dirty="0" smtClean="0"/>
              <a:t>:  </a:t>
            </a:r>
            <a:r>
              <a:rPr lang="sr-Latn-RS" dirty="0" smtClean="0"/>
              <a:t>Projekat topologije optičke mreže za akademske mreže u BiH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SEEREN2 (South East European Research and Education Network) – 2006-2008.</a:t>
            </a:r>
            <a:endParaRPr lang="sr-Latn-R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sz="2000" dirty="0" smtClean="0"/>
              <a:t>Uloga</a:t>
            </a:r>
            <a:r>
              <a:rPr lang="ru-RU" sz="2000" dirty="0" smtClean="0"/>
              <a:t>: </a:t>
            </a:r>
            <a:r>
              <a:rPr lang="sr-Latn-RS" sz="2000" dirty="0" smtClean="0"/>
              <a:t>Učesnik u projektu/treća strana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sz="2000" dirty="0" smtClean="0"/>
              <a:t>Povezivanje akademskih mreža u JIE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sz="2000" dirty="0" smtClean="0"/>
              <a:t>Glavni rezultati: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sz="2000" u="sng" dirty="0" smtClean="0">
                <a:solidFill>
                  <a:schemeClr val="accent5"/>
                </a:solidFill>
              </a:rPr>
              <a:t>Povezivanje ETFBL na</a:t>
            </a:r>
            <a:r>
              <a:rPr lang="sr-Cyrl-RS" sz="2000" u="sng" dirty="0" smtClean="0">
                <a:solidFill>
                  <a:schemeClr val="accent5"/>
                </a:solidFill>
              </a:rPr>
              <a:t> </a:t>
            </a:r>
            <a:r>
              <a:rPr lang="en-US" sz="2000" u="sng" dirty="0" smtClean="0">
                <a:solidFill>
                  <a:schemeClr val="accent5"/>
                </a:solidFill>
              </a:rPr>
              <a:t>GEANT </a:t>
            </a:r>
            <a:r>
              <a:rPr lang="sr-Latn-RS" sz="2000" u="sng" dirty="0" smtClean="0">
                <a:solidFill>
                  <a:schemeClr val="accent5"/>
                </a:solidFill>
              </a:rPr>
              <a:t>mrežu pomoću tehnologije </a:t>
            </a:r>
            <a:r>
              <a:rPr lang="en-US" sz="2000" i="1" u="sng" dirty="0" smtClean="0">
                <a:solidFill>
                  <a:schemeClr val="accent5"/>
                </a:solidFill>
              </a:rPr>
              <a:t>dark fiber </a:t>
            </a:r>
            <a:r>
              <a:rPr lang="sr-Latn-RS" sz="2000" u="sng" dirty="0" smtClean="0">
                <a:solidFill>
                  <a:schemeClr val="accent5"/>
                </a:solidFill>
              </a:rPr>
              <a:t>optičkih vlakana (06.12.2006)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sz="2000" u="sng" dirty="0" smtClean="0">
                <a:solidFill>
                  <a:schemeClr val="accent5"/>
                </a:solidFill>
              </a:rPr>
              <a:t>UoBL,ETF kao projektant topologije mreže i tehničkog rješenja za BiH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RS" sz="2000" u="sng" dirty="0" smtClean="0">
                <a:solidFill>
                  <a:schemeClr val="accent5"/>
                </a:solidFill>
              </a:rPr>
              <a:t>Realizovana je kičma akademske i istraživačke mreže Republike Srpske</a:t>
            </a:r>
            <a:r>
              <a:rPr lang="ru-RU" sz="2000" u="sng" dirty="0" smtClean="0">
                <a:solidFill>
                  <a:schemeClr val="accent5"/>
                </a:solidFill>
              </a:rPr>
              <a:t> (</a:t>
            </a:r>
            <a:r>
              <a:rPr lang="sr-Latn-RS" sz="2000" u="sng" dirty="0" smtClean="0">
                <a:solidFill>
                  <a:schemeClr val="accent5"/>
                </a:solidFill>
              </a:rPr>
              <a:t>SARNET</a:t>
            </a:r>
            <a:r>
              <a:rPr lang="ru-RU" sz="2000" u="sng" dirty="0" smtClean="0">
                <a:solidFill>
                  <a:schemeClr val="accent5"/>
                </a:solidFill>
              </a:rPr>
              <a:t>)</a:t>
            </a:r>
            <a:endParaRPr lang="en-US" sz="2000" u="sng" dirty="0">
              <a:solidFill>
                <a:schemeClr val="accent5"/>
              </a:solidFill>
            </a:endParaRPr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Šta je grid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CS" dirty="0" smtClean="0"/>
              <a:t>G</a:t>
            </a:r>
            <a:r>
              <a:rPr lang="en-US" dirty="0" smtClean="0"/>
              <a:t>rid </a:t>
            </a:r>
            <a:r>
              <a:rPr lang="sr-Latn-CS" dirty="0" smtClean="0"/>
              <a:t>se sastoji od distribuiranih resursa koji se upravljaju od strane posebnih organizacija i koji se mogu sistematski koristiti bezbjedno od strane korisnika izvan takve  organizacije.</a:t>
            </a:r>
            <a:endParaRPr lang="sr-Latn-RS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CS" dirty="0" smtClean="0"/>
              <a:t>Resursi mogu biti</a:t>
            </a:r>
            <a:r>
              <a:rPr lang="en-US" dirty="0" smtClean="0"/>
              <a:t>: 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Klasteri sastavljeni od običnih računara</a:t>
            </a:r>
            <a:r>
              <a:rPr lang="en-US" dirty="0" smtClean="0"/>
              <a:t> </a:t>
            </a:r>
            <a:r>
              <a:rPr lang="sr-Latn-CS" dirty="0" smtClean="0"/>
              <a:t>ili</a:t>
            </a:r>
            <a:r>
              <a:rPr lang="en-US" dirty="0" smtClean="0"/>
              <a:t> HPC </a:t>
            </a:r>
            <a:r>
              <a:rPr lang="sr-Latn-CS" dirty="0" smtClean="0"/>
              <a:t>klasteri</a:t>
            </a:r>
            <a:r>
              <a:rPr lang="en-US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Memorijski diskovi i trake</a:t>
            </a:r>
            <a:r>
              <a:rPr lang="en-US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Instrument</a:t>
            </a:r>
            <a:r>
              <a:rPr lang="sr-Latn-CS" dirty="0" smtClean="0"/>
              <a:t>i</a:t>
            </a:r>
            <a:r>
              <a:rPr lang="en-US" dirty="0" smtClean="0"/>
              <a:t> </a:t>
            </a:r>
          </a:p>
          <a:p>
            <a:pPr lvl="1">
              <a:lnSpc>
                <a:spcPct val="90000"/>
              </a:lnSpc>
            </a:pPr>
            <a:r>
              <a:rPr lang="sr-Latn-CS" dirty="0" smtClean="0"/>
              <a:t>Arhivi podataka ili digitalne biblioteke</a:t>
            </a:r>
            <a:endParaRPr lang="en-US" sz="2400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sr-Latn-CS" dirty="0" smtClean="0"/>
              <a:t>Značaj povezivanja ljudi 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 smtClean="0"/>
              <a:t>Global</a:t>
            </a:r>
            <a:r>
              <a:rPr lang="sr-Latn-CS" dirty="0" smtClean="0"/>
              <a:t>na saradnja</a:t>
            </a:r>
            <a:endParaRPr lang="en-US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4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RS" dirty="0" smtClean="0"/>
              <a:t>ETFBL </a:t>
            </a:r>
            <a:r>
              <a:rPr lang="sr-Latn-CS" dirty="0" smtClean="0"/>
              <a:t>u</a:t>
            </a:r>
            <a:r>
              <a:rPr lang="en-US" dirty="0" smtClean="0"/>
              <a:t> </a:t>
            </a:r>
            <a:r>
              <a:rPr lang="sr-Latn-RS" dirty="0" smtClean="0"/>
              <a:t>grid</a:t>
            </a:r>
            <a:r>
              <a:rPr lang="en-US" dirty="0" smtClean="0"/>
              <a:t> </a:t>
            </a:r>
            <a:r>
              <a:rPr lang="sr-Latn-RS" dirty="0" smtClean="0"/>
              <a:t>i HPC p</a:t>
            </a:r>
            <a:r>
              <a:rPr lang="en-US" dirty="0" err="1" smtClean="0"/>
              <a:t>roje</a:t>
            </a:r>
            <a:r>
              <a:rPr lang="sr-Latn-CS" dirty="0" smtClean="0"/>
              <a:t>ktima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This is bullet 1</a:t>
            </a:r>
          </a:p>
          <a:p>
            <a:pPr lvl="1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This is sub bullet </a:t>
            </a:r>
          </a:p>
          <a:p>
            <a:pPr lvl="2"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This is 3</a:t>
            </a:r>
            <a:r>
              <a:rPr lang="en-US" baseline="30000" dirty="0"/>
              <a:t>rd</a:t>
            </a:r>
            <a:r>
              <a:rPr lang="en-US" dirty="0"/>
              <a:t> level bullet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This is </a:t>
            </a:r>
            <a:r>
              <a:rPr lang="en-US" b="1" dirty="0">
                <a:solidFill>
                  <a:srgbClr val="CF4901"/>
                </a:solidFill>
              </a:rPr>
              <a:t>bold colored attention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This is </a:t>
            </a:r>
            <a:r>
              <a:rPr lang="en-US" i="1" dirty="0">
                <a:solidFill>
                  <a:schemeClr val="accent3"/>
                </a:solidFill>
              </a:rPr>
              <a:t>italic colored highlight</a:t>
            </a:r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dirty="0"/>
              <a:t>This is </a:t>
            </a:r>
            <a:r>
              <a:rPr lang="en-US" u="sng" dirty="0">
                <a:solidFill>
                  <a:schemeClr val="accent5"/>
                </a:solidFill>
              </a:rPr>
              <a:t>underlined colored </a:t>
            </a:r>
            <a:r>
              <a:rPr lang="en-US" u="sng" dirty="0" smtClean="0">
                <a:solidFill>
                  <a:schemeClr val="accent5"/>
                </a:solidFill>
              </a:rPr>
              <a:t>DONE</a:t>
            </a:r>
            <a:endParaRPr lang="en-US" u="sng" dirty="0">
              <a:solidFill>
                <a:schemeClr val="accent5"/>
              </a:solidFill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2088" y="1763713"/>
            <a:ext cx="9518650" cy="469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435350" y="2390775"/>
            <a:ext cx="3505200" cy="285750"/>
          </a:xfrm>
          <a:prstGeom prst="rect">
            <a:avLst/>
          </a:prstGeom>
          <a:noFill/>
          <a:ln w="412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889893" y="3246438"/>
            <a:ext cx="2336800" cy="285750"/>
          </a:xfrm>
          <a:prstGeom prst="rect">
            <a:avLst/>
          </a:prstGeom>
          <a:noFill/>
          <a:ln w="412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7065963" y="4413250"/>
            <a:ext cx="1169987" cy="285750"/>
          </a:xfrm>
          <a:prstGeom prst="rect">
            <a:avLst/>
          </a:prstGeom>
          <a:solidFill>
            <a:schemeClr val="bg1"/>
          </a:solidFill>
          <a:ln w="4127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HP-SEE</a:t>
            </a: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5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Grid izračunavanja u BiH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b="1" dirty="0" smtClean="0"/>
              <a:t>SEE-GRID </a:t>
            </a:r>
            <a:endParaRPr lang="en-US" dirty="0"/>
          </a:p>
          <a:p>
            <a:pPr lvl="1"/>
            <a:r>
              <a:rPr lang="sr-Latn-CS" dirty="0" smtClean="0"/>
              <a:t>Prva instalacija grid sajta u BiH je bila na</a:t>
            </a:r>
            <a:r>
              <a:rPr lang="en-US" dirty="0" smtClean="0"/>
              <a:t> </a:t>
            </a:r>
            <a:r>
              <a:rPr lang="sr-Latn-CS" dirty="0" smtClean="0"/>
              <a:t>Elektrotehničkom fakultetu Univerziteta u BL</a:t>
            </a:r>
            <a:r>
              <a:rPr lang="en-US" dirty="0" smtClean="0"/>
              <a:t> </a:t>
            </a:r>
            <a:r>
              <a:rPr lang="sr-Latn-CS" dirty="0" smtClean="0"/>
              <a:t>u</a:t>
            </a:r>
            <a:r>
              <a:rPr lang="en-US" dirty="0" smtClean="0"/>
              <a:t> </a:t>
            </a:r>
            <a:r>
              <a:rPr lang="sr-Latn-CS" dirty="0" smtClean="0"/>
              <a:t>novembru</a:t>
            </a:r>
            <a:r>
              <a:rPr lang="en-US" dirty="0" smtClean="0"/>
              <a:t> 2005</a:t>
            </a:r>
            <a:endParaRPr lang="en-US" sz="1800" dirty="0" smtClean="0"/>
          </a:p>
          <a:p>
            <a:pPr lvl="2"/>
            <a:r>
              <a:rPr lang="sr-Latn-CS" dirty="0" smtClean="0"/>
              <a:t>Elektrotehnički fakultet Univerziteta u Istočnom</a:t>
            </a:r>
            <a:r>
              <a:rPr lang="en-US" dirty="0" smtClean="0"/>
              <a:t> </a:t>
            </a:r>
            <a:r>
              <a:rPr lang="en-US" dirty="0" err="1" smtClean="0"/>
              <a:t>Sarajev</a:t>
            </a:r>
            <a:r>
              <a:rPr lang="sr-Latn-CS" dirty="0" smtClean="0"/>
              <a:t>u</a:t>
            </a:r>
            <a:endParaRPr lang="en-US" dirty="0" smtClean="0"/>
          </a:p>
          <a:p>
            <a:pPr lvl="2"/>
            <a:r>
              <a:rPr lang="sr-Latn-CS" dirty="0" smtClean="0"/>
              <a:t>Elektrotehnički fakultet Univerziteta u </a:t>
            </a:r>
            <a:r>
              <a:rPr lang="en-US" dirty="0" err="1" smtClean="0"/>
              <a:t>Sarajev</a:t>
            </a:r>
            <a:r>
              <a:rPr lang="sr-Latn-CS" dirty="0" smtClean="0"/>
              <a:t>u</a:t>
            </a:r>
            <a:endParaRPr lang="en-US" dirty="0" smtClean="0"/>
          </a:p>
          <a:p>
            <a:pPr lvl="2"/>
            <a:r>
              <a:rPr lang="sr-Latn-CS" dirty="0" smtClean="0"/>
              <a:t>Prirodno matematički fakultet Univerziteta u</a:t>
            </a:r>
            <a:r>
              <a:rPr lang="en-US" dirty="0" smtClean="0"/>
              <a:t> </a:t>
            </a:r>
            <a:r>
              <a:rPr lang="en-US" dirty="0" err="1" smtClean="0"/>
              <a:t>Sarajev</a:t>
            </a:r>
            <a:r>
              <a:rPr lang="sr-Latn-CS" dirty="0" smtClean="0"/>
              <a:t>u</a:t>
            </a:r>
            <a:endParaRPr lang="en-US" dirty="0" smtClean="0"/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400" b="1" dirty="0" smtClean="0"/>
              <a:t>Grid </a:t>
            </a:r>
            <a:r>
              <a:rPr lang="sr-Latn-CS" sz="2400" b="1" dirty="0" smtClean="0"/>
              <a:t>izračunavanja su ekstremno zavisna od </a:t>
            </a:r>
            <a:r>
              <a:rPr lang="en-US" sz="2400" b="1" dirty="0" smtClean="0"/>
              <a:t> </a:t>
            </a:r>
            <a:r>
              <a:rPr lang="sr-Latn-CS" sz="2400" b="1" dirty="0" smtClean="0"/>
              <a:t>visoko kvalitetne mrežne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infrastru</a:t>
            </a:r>
            <a:r>
              <a:rPr lang="sr-Latn-CS" sz="2400" b="1" dirty="0" smtClean="0"/>
              <a:t>k</a:t>
            </a:r>
            <a:r>
              <a:rPr lang="en-US" sz="2400" b="1" dirty="0" err="1" smtClean="0"/>
              <a:t>ture</a:t>
            </a:r>
            <a:endParaRPr lang="sr-Latn-RS" sz="2400" b="1" dirty="0" smtClean="0"/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endParaRPr lang="en-US" sz="2400" dirty="0" smtClean="0"/>
          </a:p>
          <a:p>
            <a:pPr marL="358775" lvl="1" indent="-358775" eaLnBrk="1" hangingPunct="1">
              <a:lnSpc>
                <a:spcPct val="90000"/>
              </a:lnSpc>
              <a:buClr>
                <a:schemeClr val="accent2">
                  <a:lumMod val="75000"/>
                  <a:lumOff val="25000"/>
                </a:schemeClr>
              </a:buClr>
              <a:defRPr/>
            </a:pPr>
            <a:r>
              <a:rPr lang="en-US" sz="2400" dirty="0" smtClean="0"/>
              <a:t> </a:t>
            </a:r>
            <a:r>
              <a:rPr lang="sr-Latn-CS" sz="2400" b="1" dirty="0" smtClean="0"/>
              <a:t>SEE-GRID je bio p</a:t>
            </a:r>
            <a:r>
              <a:rPr lang="en-US" sz="2400" b="1" dirty="0" err="1" smtClean="0"/>
              <a:t>ilot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proje</a:t>
            </a:r>
            <a:r>
              <a:rPr lang="sr-Latn-CS" sz="2400" b="1" dirty="0" smtClean="0"/>
              <a:t>ka</a:t>
            </a:r>
            <a:r>
              <a:rPr lang="en-US" sz="2400" b="1" dirty="0" smtClean="0"/>
              <a:t>t </a:t>
            </a:r>
            <a:r>
              <a:rPr lang="sr-Latn-CS" sz="2400" b="1" dirty="0" smtClean="0"/>
              <a:t>kojim je demonstrirana</a:t>
            </a:r>
            <a:r>
              <a:rPr lang="en-US" sz="2400" b="1" dirty="0" smtClean="0"/>
              <a:t> </a:t>
            </a:r>
            <a:r>
              <a:rPr lang="sr-Latn-CS" sz="2400" b="1" dirty="0" smtClean="0"/>
              <a:t>valjanost ove računarske inicijative u BiH</a:t>
            </a:r>
            <a:endParaRPr lang="en-US" sz="2400" b="1" dirty="0" smtClean="0"/>
          </a:p>
          <a:p>
            <a:pPr eaLnBrk="1" hangingPunct="1">
              <a:buClr>
                <a:schemeClr val="accent2">
                  <a:lumMod val="75000"/>
                  <a:lumOff val="25000"/>
                </a:schemeClr>
              </a:buClr>
              <a:buNone/>
              <a:defRPr/>
            </a:pPr>
            <a:endParaRPr lang="en-US" b="1" dirty="0" smtClean="0">
              <a:solidFill>
                <a:srgbClr val="CF4901"/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6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Grid izračunavanja u BiH(1)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 defTabSz="457200">
              <a:lnSpc>
                <a:spcPct val="80000"/>
              </a:lnSpc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b="1" dirty="0" smtClean="0"/>
              <a:t>SEE-GRID-2</a:t>
            </a:r>
            <a:br>
              <a:rPr lang="en-US" b="1" dirty="0" smtClean="0"/>
            </a:br>
            <a:endParaRPr lang="en-US" b="1" dirty="0" smtClean="0"/>
          </a:p>
          <a:p>
            <a:pPr marL="776288" lvl="1" indent="-298450" defTabSz="457200">
              <a:lnSpc>
                <a:spcPct val="90000"/>
              </a:lnSpc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dirty="0" err="1" smtClean="0"/>
              <a:t>Daljn</a:t>
            </a:r>
            <a:r>
              <a:rPr lang="sr-Latn-CS" dirty="0" smtClean="0"/>
              <a:t>a</a:t>
            </a:r>
            <a:r>
              <a:rPr lang="en-US" dirty="0" smtClean="0"/>
              <a:t> </a:t>
            </a:r>
            <a:r>
              <a:rPr lang="en-US" dirty="0" err="1" smtClean="0"/>
              <a:t>uklju</a:t>
            </a:r>
            <a:r>
              <a:rPr lang="sr-Latn-CS" dirty="0" smtClean="0"/>
              <a:t>čenost sa </a:t>
            </a:r>
            <a:r>
              <a:rPr lang="sr-Latn-CS" dirty="0" smtClean="0">
                <a:latin typeface="Arial" charset="0"/>
              </a:rPr>
              <a:t> </a:t>
            </a:r>
            <a:r>
              <a:rPr lang="sr-Latn-CS" b="1" dirty="0" smtClean="0"/>
              <a:t>zajednicama krajnjih korisnika</a:t>
            </a:r>
            <a:endParaRPr lang="en-US" dirty="0" smtClean="0"/>
          </a:p>
          <a:p>
            <a:pPr marL="776288" lvl="1" indent="-298450" defTabSz="457200">
              <a:lnSpc>
                <a:spcPct val="90000"/>
              </a:lnSpc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dirty="0" smtClean="0"/>
              <a:t>Posebna pažnja je data razvoju novih aplikacija zasnovanih na korišćenju grida</a:t>
            </a:r>
            <a:endParaRPr lang="en-US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600" dirty="0" smtClean="0"/>
              <a:t>Vodeća aplikacija iz BiH je razvijana na PMF</a:t>
            </a:r>
            <a:r>
              <a:rPr lang="en-US" sz="1600" dirty="0" smtClean="0"/>
              <a:t> Sarajevo</a:t>
            </a:r>
          </a:p>
          <a:p>
            <a:pPr marL="1195388" lvl="2" indent="-236538" defTabSz="457200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600" dirty="0" smtClean="0"/>
              <a:t>Dodatna aplikacija je urađena na ETF BL</a:t>
            </a:r>
            <a:r>
              <a:rPr lang="en-US" sz="1600" dirty="0" smtClean="0"/>
              <a:t> </a:t>
            </a:r>
            <a:br>
              <a:rPr lang="en-US" sz="1600" dirty="0" smtClean="0"/>
            </a:br>
            <a:endParaRPr lang="en-US" sz="16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dirty="0" smtClean="0"/>
              <a:t>Održano je više skupova</a:t>
            </a:r>
            <a:r>
              <a:rPr lang="sr-Latn-CS" b="1" dirty="0" smtClean="0"/>
              <a:t> treninga i diseminacije </a:t>
            </a:r>
            <a:r>
              <a:rPr lang="sr-Latn-CS" dirty="0" smtClean="0"/>
              <a:t>u BiH i regionu</a:t>
            </a:r>
            <a:r>
              <a:rPr lang="sr-Latn-CS" b="1" dirty="0" smtClean="0"/>
              <a:t> 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marL="776288" lvl="1" indent="-298450" defTabSz="457200">
              <a:lnSpc>
                <a:spcPct val="90000"/>
              </a:lnSpc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dirty="0" smtClean="0"/>
              <a:t>Uspostavljeni su</a:t>
            </a:r>
            <a:r>
              <a:rPr lang="en-US" dirty="0" smtClean="0"/>
              <a:t> </a:t>
            </a:r>
            <a:r>
              <a:rPr lang="sr-Latn-CS" b="1" dirty="0" smtClean="0"/>
              <a:t>ključni servisi </a:t>
            </a:r>
            <a:r>
              <a:rPr lang="sr-Latn-CS" dirty="0" smtClean="0"/>
              <a:t>na nivou BiH</a:t>
            </a:r>
            <a:endParaRPr lang="en-US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5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600" dirty="0" smtClean="0">
                <a:solidFill>
                  <a:srgbClr val="FF0000"/>
                </a:solidFill>
              </a:rPr>
              <a:t>Monitoring  SEE-GRID </a:t>
            </a:r>
            <a:r>
              <a:rPr lang="en-US" sz="1600" dirty="0" err="1" smtClean="0">
                <a:solidFill>
                  <a:srgbClr val="FF0000"/>
                </a:solidFill>
              </a:rPr>
              <a:t>infrastru</a:t>
            </a:r>
            <a:r>
              <a:rPr lang="sr-Latn-CS" sz="1600" dirty="0" smtClean="0">
                <a:solidFill>
                  <a:srgbClr val="FF0000"/>
                </a:solidFill>
              </a:rPr>
              <a:t>k</a:t>
            </a:r>
            <a:r>
              <a:rPr lang="en-US" sz="1600" dirty="0" err="1" smtClean="0">
                <a:solidFill>
                  <a:srgbClr val="FF0000"/>
                </a:solidFill>
              </a:rPr>
              <a:t>ture</a:t>
            </a:r>
            <a:r>
              <a:rPr lang="en-US" sz="1600" dirty="0" smtClean="0">
                <a:solidFill>
                  <a:srgbClr val="FF0000"/>
                </a:solidFill>
              </a:rPr>
              <a:t> – </a:t>
            </a:r>
            <a:r>
              <a:rPr lang="sr-Latn-CS" sz="1600" dirty="0" smtClean="0">
                <a:solidFill>
                  <a:srgbClr val="FF0000"/>
                </a:solidFill>
              </a:rPr>
              <a:t>ETF BL </a:t>
            </a:r>
            <a:r>
              <a:rPr lang="en-US" sz="1600" dirty="0" smtClean="0"/>
              <a:t/>
            </a:r>
            <a:br>
              <a:rPr lang="en-US" sz="1600" dirty="0" smtClean="0"/>
            </a:br>
            <a:endParaRPr lang="en-US" sz="1600" dirty="0" smtClean="0"/>
          </a:p>
          <a:p>
            <a:pPr marL="776288" lvl="1" indent="-298450" defTabSz="457200">
              <a:lnSpc>
                <a:spcPct val="90000"/>
              </a:lnSpc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dirty="0" err="1" smtClean="0"/>
              <a:t>Proj</a:t>
            </a:r>
            <a:r>
              <a:rPr lang="sr-Latn-CS" dirty="0" smtClean="0"/>
              <a:t>ektom je uspostavljena osnova za naredne grid i druge projekte u oblasti  naučnih izračunavanja u BiH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7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Grid izračunavanja u BiH(2)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noFill/>
          </a:ln>
        </p:spPr>
        <p:txBody>
          <a:bodyPr/>
          <a:lstStyle/>
          <a:p>
            <a:pPr marL="357188" indent="-357188" defTabSz="457200">
              <a:lnSpc>
                <a:spcPct val="8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b="1" dirty="0" smtClean="0"/>
              <a:t>SEE-GRID-SCI</a:t>
            </a:r>
            <a:r>
              <a:rPr lang="en-US" sz="1800" b="1" dirty="0" smtClean="0"/>
              <a:t/>
            </a:r>
            <a:br>
              <a:rPr lang="en-US" sz="1800" b="1" dirty="0" smtClean="0"/>
            </a:br>
            <a:endParaRPr lang="en-US" sz="1800" b="1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800" dirty="0" smtClean="0"/>
              <a:t>Naglasak je dat</a:t>
            </a:r>
            <a:r>
              <a:rPr lang="en-US" sz="1800" dirty="0" smtClean="0"/>
              <a:t> </a:t>
            </a:r>
            <a:r>
              <a:rPr lang="en-US" sz="1800" b="1" dirty="0" smtClean="0"/>
              <a:t>regional</a:t>
            </a:r>
            <a:r>
              <a:rPr lang="sr-Latn-CS" sz="1800" b="1" dirty="0" smtClean="0"/>
              <a:t>noj</a:t>
            </a:r>
            <a:r>
              <a:rPr lang="en-US" sz="1800" b="1" dirty="0" smtClean="0"/>
              <a:t> </a:t>
            </a:r>
            <a:r>
              <a:rPr lang="sr-Latn-CS" sz="1800" b="1" dirty="0" smtClean="0"/>
              <a:t>saradnji </a:t>
            </a:r>
            <a:r>
              <a:rPr lang="en-US" sz="1800" b="1" dirty="0" smtClean="0"/>
              <a:t> </a:t>
            </a:r>
            <a:r>
              <a:rPr lang="sr-Latn-CS" sz="1800" dirty="0" smtClean="0"/>
              <a:t>u razvoju i korišćenju grid aplikacija</a:t>
            </a:r>
            <a:endParaRPr lang="en-US" sz="18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Područja</a:t>
            </a:r>
            <a:r>
              <a:rPr lang="en-US" sz="1400" dirty="0" smtClean="0"/>
              <a:t>: </a:t>
            </a:r>
            <a:r>
              <a:rPr lang="en-US" sz="1400" dirty="0" err="1" smtClean="0"/>
              <a:t>Meteorolog</a:t>
            </a:r>
            <a:r>
              <a:rPr lang="sr-Latn-CS" sz="1400" dirty="0" smtClean="0"/>
              <a:t>ija</a:t>
            </a:r>
            <a:r>
              <a:rPr lang="en-US" sz="1400" dirty="0" smtClean="0"/>
              <a:t>, </a:t>
            </a:r>
            <a:r>
              <a:rPr lang="en-US" sz="1400" dirty="0" err="1" smtClean="0"/>
              <a:t>Sei</a:t>
            </a:r>
            <a:r>
              <a:rPr lang="sr-Latn-CS" sz="1400" dirty="0" smtClean="0"/>
              <a:t>zmologija</a:t>
            </a:r>
            <a:r>
              <a:rPr lang="en-US" sz="1400" dirty="0" smtClean="0"/>
              <a:t>, </a:t>
            </a:r>
            <a:r>
              <a:rPr lang="sr-Latn-CS" sz="1400" dirty="0" smtClean="0"/>
              <a:t>Ekologija</a:t>
            </a:r>
            <a:r>
              <a:rPr lang="en-US" sz="1400" dirty="0" smtClean="0"/>
              <a:t/>
            </a:r>
            <a:br>
              <a:rPr lang="en-US" sz="1400" dirty="0" smtClean="0"/>
            </a:br>
            <a:endParaRPr lang="en-US" sz="14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800" b="1" dirty="0" err="1" smtClean="0"/>
              <a:t>Bosna</a:t>
            </a:r>
            <a:r>
              <a:rPr lang="en-US" sz="1800" b="1" dirty="0" smtClean="0"/>
              <a:t> </a:t>
            </a:r>
            <a:r>
              <a:rPr lang="sr-Latn-CS" sz="1800" b="1" dirty="0" smtClean="0"/>
              <a:t>i</a:t>
            </a:r>
            <a:r>
              <a:rPr lang="en-US" sz="1800" b="1" dirty="0" smtClean="0"/>
              <a:t> Her</a:t>
            </a:r>
            <a:r>
              <a:rPr lang="sr-Latn-CS" sz="1800" b="1" dirty="0" smtClean="0"/>
              <a:t>c</a:t>
            </a:r>
            <a:r>
              <a:rPr lang="en-US" sz="1800" b="1" dirty="0" err="1" smtClean="0"/>
              <a:t>egovina</a:t>
            </a:r>
            <a:r>
              <a:rPr lang="en-US" sz="1800" b="1" dirty="0" smtClean="0"/>
              <a:t> – </a:t>
            </a:r>
            <a:r>
              <a:rPr lang="en-US" sz="1800" b="1" dirty="0" err="1" smtClean="0"/>
              <a:t>Meteorolo</a:t>
            </a:r>
            <a:r>
              <a:rPr lang="sr-Latn-CS" sz="1800" b="1" dirty="0" smtClean="0"/>
              <a:t>ška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virtu</a:t>
            </a:r>
            <a:r>
              <a:rPr lang="sr-Latn-CS" sz="1800" b="1" dirty="0" smtClean="0"/>
              <a:t>elna</a:t>
            </a:r>
            <a:r>
              <a:rPr lang="en-US" sz="1800" b="1" dirty="0" smtClean="0"/>
              <a:t> </a:t>
            </a:r>
            <a:r>
              <a:rPr lang="en-US" sz="1800" b="1" dirty="0" err="1" smtClean="0"/>
              <a:t>organiza</a:t>
            </a:r>
            <a:r>
              <a:rPr lang="sr-Latn-CS" sz="1800" b="1" dirty="0" smtClean="0"/>
              <a:t>cija</a:t>
            </a:r>
            <a:endParaRPr lang="en-US" sz="1800" b="1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400" dirty="0" smtClean="0"/>
              <a:t>Multi-model</a:t>
            </a:r>
            <a:r>
              <a:rPr lang="sr-Latn-CS" sz="1400" dirty="0" smtClean="0"/>
              <a:t>ska</a:t>
            </a:r>
            <a:r>
              <a:rPr lang="en-US" sz="1400" dirty="0" smtClean="0"/>
              <a:t> </a:t>
            </a:r>
            <a:r>
              <a:rPr lang="sr-Latn-CS" sz="1400" dirty="0" smtClean="0"/>
              <a:t>analiza ansambla</a:t>
            </a:r>
            <a:r>
              <a:rPr lang="en-US" sz="1400" dirty="0" smtClean="0"/>
              <a:t> – regional</a:t>
            </a:r>
            <a:r>
              <a:rPr lang="sr-Latn-CS" sz="1400" dirty="0" smtClean="0"/>
              <a:t>na</a:t>
            </a:r>
            <a:r>
              <a:rPr lang="en-US" sz="1400" dirty="0" smtClean="0"/>
              <a:t> </a:t>
            </a:r>
            <a:r>
              <a:rPr lang="en-US" sz="1400" dirty="0" err="1" smtClean="0"/>
              <a:t>ap</a:t>
            </a:r>
            <a:r>
              <a:rPr lang="sr-Latn-CS" sz="1400" dirty="0" smtClean="0"/>
              <a:t>likacija</a:t>
            </a:r>
            <a:endParaRPr lang="en-US" sz="14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400" dirty="0" smtClean="0"/>
              <a:t>H</a:t>
            </a:r>
            <a:r>
              <a:rPr lang="sr-Latn-CS" sz="1400" dirty="0" smtClean="0"/>
              <a:t>idrometeorološki instituti iz</a:t>
            </a:r>
            <a:r>
              <a:rPr lang="en-US" sz="1400" dirty="0" smtClean="0"/>
              <a:t> </a:t>
            </a:r>
            <a:r>
              <a:rPr lang="en-US" sz="1400" dirty="0" err="1" smtClean="0"/>
              <a:t>Sarajev</a:t>
            </a:r>
            <a:r>
              <a:rPr lang="sr-Latn-CS" sz="1400" dirty="0" smtClean="0"/>
              <a:t>a</a:t>
            </a:r>
            <a:r>
              <a:rPr lang="en-US" sz="1400" dirty="0" smtClean="0"/>
              <a:t> </a:t>
            </a:r>
            <a:r>
              <a:rPr lang="sr-Latn-CS" sz="1400" dirty="0" smtClean="0"/>
              <a:t>i</a:t>
            </a:r>
            <a:r>
              <a:rPr lang="en-US" sz="1400" dirty="0" smtClean="0"/>
              <a:t> </a:t>
            </a:r>
            <a:r>
              <a:rPr lang="en-US" sz="1400" dirty="0" err="1" smtClean="0"/>
              <a:t>Banj</a:t>
            </a:r>
            <a:r>
              <a:rPr lang="sr-Latn-CS" sz="1400" dirty="0" smtClean="0"/>
              <a:t>e</a:t>
            </a:r>
            <a:r>
              <a:rPr lang="en-US" sz="1400" dirty="0" smtClean="0"/>
              <a:t> </a:t>
            </a:r>
            <a:r>
              <a:rPr lang="en-US" sz="1400" dirty="0" err="1" smtClean="0"/>
              <a:t>Luk</a:t>
            </a:r>
            <a:r>
              <a:rPr lang="sr-Latn-CS" sz="1400" dirty="0" smtClean="0"/>
              <a:t>e</a:t>
            </a:r>
            <a:r>
              <a:rPr lang="en-US" sz="1400" dirty="0" smtClean="0"/>
              <a:t> - WRF-ARW</a:t>
            </a:r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400" dirty="0" smtClean="0"/>
              <a:t>Grid </a:t>
            </a:r>
            <a:r>
              <a:rPr lang="en-US" sz="1400" dirty="0" err="1" smtClean="0"/>
              <a:t>ap</a:t>
            </a:r>
            <a:r>
              <a:rPr lang="sr-Latn-CS" sz="1400" dirty="0" smtClean="0"/>
              <a:t>likacija za </a:t>
            </a:r>
            <a:r>
              <a:rPr lang="en-US" sz="1400" dirty="0" smtClean="0"/>
              <a:t> </a:t>
            </a:r>
            <a:r>
              <a:rPr lang="en-US" sz="1400" b="1" dirty="0" err="1" smtClean="0"/>
              <a:t>operat</a:t>
            </a:r>
            <a:r>
              <a:rPr lang="sr-Latn-CS" sz="1400" b="1" dirty="0" smtClean="0"/>
              <a:t>ivnu prognozu vremena</a:t>
            </a:r>
            <a:r>
              <a:rPr lang="en-US" sz="1400" b="1" dirty="0" smtClean="0"/>
              <a:t> </a:t>
            </a:r>
            <a:r>
              <a:rPr lang="en-US" sz="1400" dirty="0" smtClean="0"/>
              <a:t> </a:t>
            </a:r>
            <a:r>
              <a:rPr lang="sr-Latn-CS" sz="1400" dirty="0" smtClean="0"/>
              <a:t>se koristi u svakodnevnom radu i za naprednu analiz</a:t>
            </a:r>
            <a:r>
              <a:rPr lang="en-US" sz="1400" dirty="0" smtClean="0"/>
              <a:t>u</a:t>
            </a:r>
            <a:r>
              <a:rPr lang="sr-Latn-CS" sz="1400" dirty="0" smtClean="0"/>
              <a:t> vremena</a:t>
            </a:r>
            <a:r>
              <a:rPr lang="en-US" sz="1400" dirty="0" smtClean="0"/>
              <a:t> – WRF </a:t>
            </a:r>
            <a:r>
              <a:rPr lang="sr-Latn-CS" sz="1400" dirty="0" smtClean="0"/>
              <a:t>i</a:t>
            </a:r>
            <a:r>
              <a:rPr lang="en-US" sz="1400" dirty="0" smtClean="0"/>
              <a:t> ETA</a:t>
            </a:r>
            <a:br>
              <a:rPr lang="en-US" sz="1400" dirty="0" smtClean="0"/>
            </a:br>
            <a:endParaRPr lang="en-US" sz="14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800" dirty="0" smtClean="0"/>
              <a:t>Daljni razvoj</a:t>
            </a:r>
            <a:r>
              <a:rPr lang="en-US" sz="1800" dirty="0" smtClean="0"/>
              <a:t> </a:t>
            </a:r>
            <a:r>
              <a:rPr lang="sr-Latn-CS" sz="1800" b="1" dirty="0" smtClean="0"/>
              <a:t>ključnih servisa </a:t>
            </a:r>
            <a:r>
              <a:rPr lang="sr-Latn-CS" sz="1800" dirty="0" smtClean="0"/>
              <a:t>u BiH i na regionalnom nivou </a:t>
            </a:r>
            <a:endParaRPr lang="en-US" sz="1800" b="1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Unapređenja u</a:t>
            </a:r>
            <a:r>
              <a:rPr lang="en-US" sz="1400" dirty="0" smtClean="0"/>
              <a:t> </a:t>
            </a:r>
            <a:r>
              <a:rPr lang="sr-Latn-CS" sz="1400" dirty="0" smtClean="0"/>
              <a:t>monitoringu </a:t>
            </a:r>
            <a:r>
              <a:rPr lang="en-US" sz="1400" dirty="0" smtClean="0"/>
              <a:t>regional</a:t>
            </a:r>
            <a:r>
              <a:rPr lang="sr-Latn-CS" sz="1400" dirty="0" smtClean="0"/>
              <a:t>ne </a:t>
            </a:r>
            <a:r>
              <a:rPr lang="en-US" sz="1400" dirty="0" smtClean="0"/>
              <a:t> grid </a:t>
            </a:r>
            <a:r>
              <a:rPr lang="en-US" sz="1400" dirty="0" err="1" smtClean="0"/>
              <a:t>infrastru</a:t>
            </a:r>
            <a:r>
              <a:rPr lang="sr-Latn-CS" sz="1400" dirty="0" smtClean="0"/>
              <a:t>k</a:t>
            </a:r>
            <a:r>
              <a:rPr lang="en-US" sz="1400" dirty="0" err="1" smtClean="0"/>
              <a:t>ture</a:t>
            </a:r>
            <a:r>
              <a:rPr lang="en-US" sz="1400" dirty="0" smtClean="0"/>
              <a:t> – </a:t>
            </a:r>
            <a:r>
              <a:rPr lang="sr-Latn-CS" sz="1400" dirty="0" smtClean="0"/>
              <a:t>ETF BL</a:t>
            </a:r>
            <a:endParaRPr lang="en-US" sz="14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endParaRPr lang="en-US" sz="14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800" dirty="0" smtClean="0"/>
              <a:t>Cijenjena</a:t>
            </a:r>
            <a:r>
              <a:rPr lang="en-US" sz="1800" dirty="0" smtClean="0"/>
              <a:t> </a:t>
            </a:r>
            <a:r>
              <a:rPr lang="sr-Latn-CS" sz="1800" b="1" dirty="0" smtClean="0"/>
              <a:t>podrška </a:t>
            </a:r>
            <a:r>
              <a:rPr lang="sr-Latn-CS" sz="1800" dirty="0" smtClean="0"/>
              <a:t>od Ministarstva civilnih poslova</a:t>
            </a:r>
            <a:endParaRPr lang="en-US" sz="18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Nabavljena je esencijalna oprema za funkcionisanje ključnih servisa</a:t>
            </a:r>
            <a:endParaRPr lang="en-US" sz="1400" dirty="0" smtClean="0"/>
          </a:p>
          <a:p>
            <a:endParaRPr lang="en-US" dirty="0">
              <a:solidFill>
                <a:srgbClr val="CF490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latin typeface="+mn-lt"/>
              </a:rPr>
              <a:t>&lt;Event&gt; – &lt;Place&gt; &lt;Date (DD-Month-YYYY)&gt;</a:t>
            </a:r>
            <a:r>
              <a:rPr lang="en-US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8</a:t>
            </a:fld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Grid izračunavanja u BiH(3)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 defTabSz="457200">
              <a:lnSpc>
                <a:spcPct val="80000"/>
              </a:lnSpc>
              <a:spcBef>
                <a:spcPts val="50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b="1" dirty="0" smtClean="0"/>
              <a:t>EGI-</a:t>
            </a:r>
            <a:r>
              <a:rPr lang="en-US" b="1" dirty="0" err="1" smtClean="0"/>
              <a:t>InSPIRE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endParaRPr lang="en-US" sz="2000" b="1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800" b="1" dirty="0" smtClean="0"/>
              <a:t>Joint Research Unit</a:t>
            </a:r>
            <a:r>
              <a:rPr lang="en-US" sz="1800" dirty="0" smtClean="0"/>
              <a:t> je </a:t>
            </a:r>
            <a:r>
              <a:rPr lang="en-US" sz="1800" dirty="0" err="1" smtClean="0"/>
              <a:t>usta</a:t>
            </a:r>
            <a:r>
              <a:rPr lang="sr-Latn-CS" sz="1800" dirty="0" smtClean="0"/>
              <a:t>novljena</a:t>
            </a:r>
            <a:r>
              <a:rPr lang="en-US" sz="1800" dirty="0" smtClean="0"/>
              <a:t> </a:t>
            </a:r>
            <a:r>
              <a:rPr lang="sr-Latn-CS" sz="1800" dirty="0" smtClean="0"/>
              <a:t>u toku </a:t>
            </a:r>
            <a:r>
              <a:rPr lang="en-US" sz="1800" dirty="0" smtClean="0"/>
              <a:t>SEE-GRID </a:t>
            </a:r>
            <a:r>
              <a:rPr lang="sr-Latn-CS" sz="1800" dirty="0" smtClean="0"/>
              <a:t>projekata</a:t>
            </a:r>
            <a:r>
              <a:rPr lang="en-US" sz="1800" dirty="0" smtClean="0"/>
              <a:t> </a:t>
            </a:r>
            <a:r>
              <a:rPr lang="sr-Latn-CS" sz="1800" dirty="0" smtClean="0"/>
              <a:t>putem potpisivanja “</a:t>
            </a:r>
            <a:r>
              <a:rPr lang="en-US" sz="1800" dirty="0" smtClean="0"/>
              <a:t>Memorandum of Understanding</a:t>
            </a:r>
            <a:r>
              <a:rPr lang="sr-Latn-CS" sz="1800" dirty="0" smtClean="0"/>
              <a:t>”</a:t>
            </a:r>
            <a:r>
              <a:rPr lang="en-US" sz="1800" dirty="0" smtClean="0"/>
              <a:t> </a:t>
            </a:r>
            <a:r>
              <a:rPr lang="sr-Latn-CS" sz="1800" dirty="0" smtClean="0"/>
              <a:t>od strane sedam institucija iz</a:t>
            </a:r>
            <a:r>
              <a:rPr lang="en-US" sz="1800" dirty="0" smtClean="0"/>
              <a:t> B</a:t>
            </a:r>
            <a:r>
              <a:rPr lang="sr-Latn-CS" sz="1800" dirty="0" smtClean="0"/>
              <a:t>i</a:t>
            </a:r>
            <a:r>
              <a:rPr lang="en-US" sz="1800" dirty="0" smtClean="0"/>
              <a:t>H – </a:t>
            </a:r>
            <a:r>
              <a:rPr lang="sr-Latn-CS" sz="1800" dirty="0" smtClean="0"/>
              <a:t>nastavljeno u </a:t>
            </a:r>
            <a:r>
              <a:rPr lang="en-US" sz="1800" dirty="0" smtClean="0"/>
              <a:t>EGI-</a:t>
            </a:r>
            <a:r>
              <a:rPr lang="en-US" sz="1800" dirty="0" err="1" smtClean="0"/>
              <a:t>InSPIRE</a:t>
            </a:r>
            <a:r>
              <a:rPr lang="en-US" sz="1800" dirty="0" smtClean="0"/>
              <a:t/>
            </a:r>
            <a:br>
              <a:rPr lang="en-US" sz="1800" dirty="0" smtClean="0"/>
            </a:br>
            <a:endParaRPr lang="en-US" sz="18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800" b="1" dirty="0" smtClean="0"/>
              <a:t>National Grid Initiative </a:t>
            </a:r>
            <a:r>
              <a:rPr lang="en-US" sz="1800" dirty="0" smtClean="0"/>
              <a:t>– NGI_BA – </a:t>
            </a:r>
            <a:r>
              <a:rPr lang="sr-Latn-CS" sz="1800" dirty="0" smtClean="0"/>
              <a:t>potpuno operativna</a:t>
            </a:r>
            <a:endParaRPr lang="en-US" sz="18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Svi potrebni softverski alati i servisi</a:t>
            </a:r>
            <a:r>
              <a:rPr lang="en-US" sz="1400" dirty="0" smtClean="0"/>
              <a:t> </a:t>
            </a:r>
            <a:r>
              <a:rPr lang="sr-Latn-CS" sz="1400" dirty="0" smtClean="0"/>
              <a:t>su operativni unutar i na nivou </a:t>
            </a:r>
            <a:r>
              <a:rPr lang="en-US" sz="1400" dirty="0" smtClean="0"/>
              <a:t> </a:t>
            </a:r>
            <a:r>
              <a:rPr lang="sr-Latn-CS" sz="1400" dirty="0" smtClean="0"/>
              <a:t>BiH</a:t>
            </a:r>
            <a:r>
              <a:rPr lang="en-US" sz="1400" dirty="0" smtClean="0"/>
              <a:t> </a:t>
            </a:r>
            <a:r>
              <a:rPr lang="en-US" sz="1400" dirty="0" err="1" smtClean="0"/>
              <a:t>infrastru</a:t>
            </a:r>
            <a:r>
              <a:rPr lang="sr-Latn-CS" sz="1400" dirty="0" smtClean="0"/>
              <a:t>k</a:t>
            </a:r>
            <a:r>
              <a:rPr lang="en-US" sz="1400" dirty="0" err="1" smtClean="0"/>
              <a:t>ture</a:t>
            </a:r>
            <a:endParaRPr lang="en-US" sz="14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Dio velike familije Evropskih NGI-a</a:t>
            </a:r>
            <a:endParaRPr lang="en-US" sz="14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endParaRPr lang="en-US" sz="14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en-US" sz="1800" dirty="0" err="1" smtClean="0"/>
              <a:t>Proje</a:t>
            </a:r>
            <a:r>
              <a:rPr lang="sr-Latn-CS" sz="1800" dirty="0" smtClean="0"/>
              <a:t>ktom je bio pokriven samo dio internacionalnih tekućih troškova</a:t>
            </a:r>
            <a:r>
              <a:rPr lang="en-US" sz="1800" dirty="0" smtClean="0"/>
              <a:t> </a:t>
            </a:r>
            <a:endParaRPr lang="sr-Latn-CS" sz="1800" dirty="0" smtClean="0"/>
          </a:p>
          <a:p>
            <a:pPr marL="776288" lvl="1" indent="-298450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endParaRPr lang="sr-Latn-CS" sz="18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Sve aktivnosti na BiH nivou </a:t>
            </a:r>
            <a:r>
              <a:rPr lang="en-US" sz="1400" dirty="0" smtClean="0"/>
              <a:t> </a:t>
            </a:r>
            <a:r>
              <a:rPr lang="sr-Latn-CS" sz="1400" dirty="0" smtClean="0"/>
              <a:t>zavise od lokalnih finansija </a:t>
            </a:r>
          </a:p>
          <a:p>
            <a:pPr marL="1195388" lvl="2" indent="-236538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Nedostatak stručno osposobljenih kadrova</a:t>
            </a:r>
            <a:r>
              <a:rPr lang="en-US" sz="1400" dirty="0" smtClean="0"/>
              <a:t> – </a:t>
            </a:r>
            <a:r>
              <a:rPr lang="sr-Latn-CS" sz="1400" dirty="0" smtClean="0"/>
              <a:t>“interni odliv mozgova”</a:t>
            </a:r>
            <a:endParaRPr lang="en-US" sz="1400" dirty="0" smtClean="0"/>
          </a:p>
          <a:p>
            <a:pPr marL="1195388" lvl="2" indent="-236538" defTabSz="457200">
              <a:lnSpc>
                <a:spcPct val="90000"/>
              </a:lnSpc>
              <a:spcBef>
                <a:spcPts val="450"/>
              </a:spcBef>
              <a:buFont typeface="Wingdings" pitchFamily="2" charset="2"/>
              <a:buChar char=""/>
              <a:tabLst>
                <a:tab pos="955675" algn="l"/>
                <a:tab pos="1914525" algn="l"/>
                <a:tab pos="2873375" algn="l"/>
                <a:tab pos="3832225" algn="l"/>
                <a:tab pos="4791075" algn="l"/>
                <a:tab pos="5749925" algn="l"/>
                <a:tab pos="6708775" algn="l"/>
                <a:tab pos="7667625" algn="l"/>
                <a:tab pos="8626475" algn="l"/>
                <a:tab pos="9585325" algn="l"/>
                <a:tab pos="10544175" algn="l"/>
              </a:tabLst>
            </a:pPr>
            <a:r>
              <a:rPr lang="sr-Latn-CS" sz="1400" dirty="0" smtClean="0"/>
              <a:t>Nastavak</a:t>
            </a:r>
            <a:r>
              <a:rPr lang="en-US" sz="1400" dirty="0" smtClean="0"/>
              <a:t> </a:t>
            </a:r>
            <a:r>
              <a:rPr lang="sr-Latn-CS" sz="1400" b="1" dirty="0" smtClean="0"/>
              <a:t>podrške</a:t>
            </a:r>
            <a:r>
              <a:rPr lang="en-US" sz="1400" dirty="0" smtClean="0"/>
              <a:t> </a:t>
            </a:r>
            <a:r>
              <a:rPr lang="sr-Latn-CS" sz="1400" dirty="0" smtClean="0"/>
              <a:t>od Ministarstva civilnih poslova</a:t>
            </a:r>
            <a:endParaRPr lang="en-US" sz="1400" dirty="0" smtClean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0" y="6564313"/>
            <a:ext cx="9906000" cy="293687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latin typeface="+mn-lt"/>
              </a:rPr>
              <a:t>&lt;</a:t>
            </a:r>
            <a:r>
              <a:rPr lang="sr-Latn-BA" dirty="0" smtClean="0">
                <a:latin typeface="+mn-lt"/>
              </a:rPr>
              <a:t>Digitalno kulturno naslijeđe, VI-SEEM projekat i mogućnosti saradnje</a:t>
            </a:r>
            <a:r>
              <a:rPr lang="en-US" dirty="0" smtClean="0">
                <a:latin typeface="+mn-lt"/>
              </a:rPr>
              <a:t>&gt; – &lt;</a:t>
            </a:r>
            <a:r>
              <a:rPr lang="sr-Latn-BA" dirty="0" smtClean="0">
                <a:latin typeface="+mn-lt"/>
              </a:rPr>
              <a:t>Banja Luka</a:t>
            </a:r>
            <a:r>
              <a:rPr lang="en-US" dirty="0" smtClean="0">
                <a:latin typeface="+mn-lt"/>
              </a:rPr>
              <a:t>&gt; &lt;Date (</a:t>
            </a:r>
            <a:r>
              <a:rPr lang="sr-Latn-BA" dirty="0" smtClean="0">
                <a:latin typeface="+mn-lt"/>
              </a:rPr>
              <a:t>08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Nov</a:t>
            </a:r>
            <a:r>
              <a:rPr lang="en-US" dirty="0" smtClean="0">
                <a:latin typeface="+mn-lt"/>
              </a:rPr>
              <a:t>-</a:t>
            </a:r>
            <a:r>
              <a:rPr lang="sr-Latn-BA" dirty="0" smtClean="0">
                <a:latin typeface="+mn-lt"/>
              </a:rPr>
              <a:t>2016</a:t>
            </a:r>
            <a:r>
              <a:rPr lang="en-US" dirty="0" smtClean="0">
                <a:latin typeface="+mn-lt"/>
              </a:rPr>
              <a:t>)&gt;</a:t>
            </a:r>
            <a:r>
              <a:rPr lang="en-US" dirty="0" smtClean="0"/>
              <a:t>					</a:t>
            </a:r>
            <a:fld id="{70F2B333-24EA-4DE2-9D5F-F92EB537375C}" type="slidenum">
              <a:rPr lang="el-GR" smtClean="0"/>
              <a:pPr>
                <a:defRPr/>
              </a:pPr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xmlns="" val="539907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EGRID-ppt-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5885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SEEGRID-ppt-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EEGRID-ppt-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EEGRID-ppt-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</TotalTime>
  <Words>900</Words>
  <Application>Microsoft Office PowerPoint</Application>
  <PresentationFormat>A4 Paper (210x297 mm)</PresentationFormat>
  <Paragraphs>126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SEEGRID-ppt-template</vt:lpstr>
      <vt:lpstr> VI-SEEM projekat </vt:lpstr>
      <vt:lpstr>Sadržaj</vt:lpstr>
      <vt:lpstr>Učešće UoBL,ETF u projektima: SEE FIRE i SEEREN2</vt:lpstr>
      <vt:lpstr>Šta je grid?</vt:lpstr>
      <vt:lpstr>ETFBL u grid i HPC projektima</vt:lpstr>
      <vt:lpstr>Grid izračunavanja u BiH</vt:lpstr>
      <vt:lpstr>Grid izračunavanja u BiH(1)</vt:lpstr>
      <vt:lpstr>Grid izračunavanja u BiH(2)</vt:lpstr>
      <vt:lpstr>Grid izračunavanja u BiH(3)</vt:lpstr>
      <vt:lpstr>HPC u BiH</vt:lpstr>
      <vt:lpstr>VI-SEEM projekat</vt:lpstr>
      <vt:lpstr>VI-SEEM projekat(1)</vt:lpstr>
    </vt:vector>
  </TitlesOfParts>
  <Company>edet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 &lt;Presentation Subtitle&gt;</dc:title>
  <dc:creator>nvog</dc:creator>
  <cp:lastModifiedBy>Korisnik</cp:lastModifiedBy>
  <cp:revision>188</cp:revision>
  <cp:lastPrinted>2016-01-29T13:21:48Z</cp:lastPrinted>
  <dcterms:created xsi:type="dcterms:W3CDTF">2004-04-29T08:03:52Z</dcterms:created>
  <dcterms:modified xsi:type="dcterms:W3CDTF">2016-11-07T19:46:51Z</dcterms:modified>
</cp:coreProperties>
</file>