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FFF"/>
    <a:srgbClr val="F6F8FB"/>
    <a:srgbClr val="EF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809547-6D8D-4A5D-97E1-C008FC9AD634}" type="datetimeFigureOut">
              <a:rPr lang="en-US" smtClean="0"/>
              <a:t>2016-10-20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277857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09547-6D8D-4A5D-97E1-C008FC9AD634}" type="datetimeFigureOut">
              <a:rPr lang="en-US" smtClean="0"/>
              <a:t>2016-10-20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272847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09547-6D8D-4A5D-97E1-C008FC9AD634}" type="datetimeFigureOut">
              <a:rPr lang="en-US" smtClean="0"/>
              <a:t>2016-10-20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90704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09547-6D8D-4A5D-97E1-C008FC9AD634}" type="datetimeFigureOut">
              <a:rPr lang="en-US" smtClean="0"/>
              <a:t>2016-10-20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403073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809547-6D8D-4A5D-97E1-C008FC9AD634}" type="datetimeFigureOut">
              <a:rPr lang="en-US" smtClean="0"/>
              <a:t>2016-10-20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23044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809547-6D8D-4A5D-97E1-C008FC9AD634}" type="datetimeFigureOut">
              <a:rPr lang="en-US" smtClean="0"/>
              <a:t>2016-10-20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380659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809547-6D8D-4A5D-97E1-C008FC9AD634}" type="datetimeFigureOut">
              <a:rPr lang="en-US" smtClean="0"/>
              <a:t>2016-10-20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102479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809547-6D8D-4A5D-97E1-C008FC9AD634}" type="datetimeFigureOut">
              <a:rPr lang="en-US" smtClean="0"/>
              <a:t>2016-10-20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109294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09547-6D8D-4A5D-97E1-C008FC9AD634}" type="datetimeFigureOut">
              <a:rPr lang="en-US" smtClean="0"/>
              <a:t>2016-10-20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390620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09547-6D8D-4A5D-97E1-C008FC9AD634}" type="datetimeFigureOut">
              <a:rPr lang="en-US" smtClean="0"/>
              <a:t>2016-10-20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87438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09547-6D8D-4A5D-97E1-C008FC9AD634}" type="datetimeFigureOut">
              <a:rPr lang="en-US" smtClean="0"/>
              <a:t>2016-10-20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20B13-D93F-45AB-ACA2-7F60CE9481FA}" type="slidenum">
              <a:rPr lang="en-US" smtClean="0"/>
              <a:t>‹#›</a:t>
            </a:fld>
            <a:endParaRPr lang="en-US"/>
          </a:p>
        </p:txBody>
      </p:sp>
    </p:spTree>
    <p:extLst>
      <p:ext uri="{BB962C8B-B14F-4D97-AF65-F5344CB8AC3E}">
        <p14:creationId xmlns:p14="http://schemas.microsoft.com/office/powerpoint/2010/main" val="266467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09547-6D8D-4A5D-97E1-C008FC9AD634}" type="datetimeFigureOut">
              <a:rPr lang="en-US" smtClean="0"/>
              <a:t>2016-10-20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20B13-D93F-45AB-ACA2-7F60CE9481FA}" type="slidenum">
              <a:rPr lang="en-US" smtClean="0"/>
              <a:t>‹#›</a:t>
            </a:fld>
            <a:endParaRPr lang="en-US"/>
          </a:p>
        </p:txBody>
      </p:sp>
    </p:spTree>
    <p:extLst>
      <p:ext uri="{BB962C8B-B14F-4D97-AF65-F5344CB8AC3E}">
        <p14:creationId xmlns:p14="http://schemas.microsoft.com/office/powerpoint/2010/main" val="323046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393" y="383178"/>
            <a:ext cx="10737670" cy="1111976"/>
          </a:xfrm>
          <a:solidFill>
            <a:srgbClr val="FDFFFF"/>
          </a:solidFill>
        </p:spPr>
        <p:txBody>
          <a:bodyPr numCol="1">
            <a:normAutofit/>
          </a:bodyPr>
          <a:lstStyle/>
          <a:p>
            <a:r>
              <a:rPr lang="en-US" sz="3600" dirty="0" smtClean="0">
                <a:latin typeface="Times New Roman" panose="02020603050405020304" pitchFamily="18" charset="0"/>
                <a:cs typeface="Times New Roman" panose="02020603050405020304" pitchFamily="18" charset="0"/>
              </a:rPr>
              <a:t>National Scientific Library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at Tbilisi State University</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1915886"/>
            <a:ext cx="9144000" cy="3341914"/>
          </a:xfrm>
        </p:spPr>
        <p:txBody>
          <a:bodyPr>
            <a:normAutofit/>
          </a:bodyPr>
          <a:lstStyle/>
          <a:p>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Setup and run WRF-</a:t>
            </a:r>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Chem</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model </a:t>
            </a:r>
          </a:p>
          <a:p>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over the south Caucasus domain</a:t>
            </a:r>
          </a:p>
          <a:p>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George </a:t>
            </a:r>
            <a:r>
              <a:rPr lang="en-US" sz="2800" dirty="0" err="1" smtClean="0">
                <a:latin typeface="Times New Roman" panose="02020603050405020304" pitchFamily="18" charset="0"/>
                <a:cs typeface="Times New Roman" panose="02020603050405020304" pitchFamily="18" charset="0"/>
              </a:rPr>
              <a:t>Mikuchadze</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3" y="383177"/>
            <a:ext cx="493667" cy="476250"/>
          </a:xfrm>
          <a:prstGeom prst="rect">
            <a:avLst/>
          </a:prstGeom>
        </p:spPr>
      </p:pic>
    </p:spTree>
    <p:extLst>
      <p:ext uri="{BB962C8B-B14F-4D97-AF65-F5344CB8AC3E}">
        <p14:creationId xmlns:p14="http://schemas.microsoft.com/office/powerpoint/2010/main" val="133487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3500000" scaled="1"/>
            <a:tileRect/>
          </a:gradFill>
        </p:spPr>
        <p:txBody>
          <a:bodyPr/>
          <a:lstStyle/>
          <a:p>
            <a:pPr algn="ctr"/>
            <a:r>
              <a:rPr lang="en-US" dirty="0" smtClean="0">
                <a:latin typeface="+mn-lt"/>
              </a:rPr>
              <a:t>WRF-</a:t>
            </a:r>
            <a:r>
              <a:rPr lang="en-US" dirty="0" err="1" smtClean="0">
                <a:latin typeface="+mn-lt"/>
              </a:rPr>
              <a:t>Chem</a:t>
            </a:r>
            <a:r>
              <a:rPr lang="en-US" dirty="0" smtClean="0">
                <a:latin typeface="+mn-lt"/>
              </a:rPr>
              <a:t>: Run</a:t>
            </a:r>
            <a:endParaRPr lang="en-US" dirty="0">
              <a:latin typeface="+mn-lt"/>
            </a:endParaRPr>
          </a:p>
        </p:txBody>
      </p:sp>
      <p:sp>
        <p:nvSpPr>
          <p:cNvPr id="3" name="Content Placeholder 2"/>
          <p:cNvSpPr>
            <a:spLocks noGrp="1"/>
          </p:cNvSpPr>
          <p:nvPr>
            <p:ph idx="1"/>
          </p:nvPr>
        </p:nvSpPr>
        <p:spPr/>
        <p:txBody>
          <a:bodyPr>
            <a:normAutofit/>
          </a:bodyPr>
          <a:lstStyle/>
          <a:p>
            <a:pPr>
              <a:lnSpc>
                <a:spcPct val="150000"/>
              </a:lnSpc>
            </a:pPr>
            <a:r>
              <a:rPr lang="en-US" sz="2000" dirty="0" smtClean="0"/>
              <a:t>For this case </a:t>
            </a:r>
            <a:r>
              <a:rPr lang="en-US" sz="2000" smtClean="0"/>
              <a:t>there </a:t>
            </a:r>
            <a:r>
              <a:rPr lang="en-US" sz="2000" smtClean="0"/>
              <a:t>is </a:t>
            </a:r>
            <a:r>
              <a:rPr lang="en-US" sz="2000" dirty="0" smtClean="0"/>
              <a:t>no difference between run schemes for normal WRF (ARW core) and WRF-</a:t>
            </a:r>
            <a:r>
              <a:rPr lang="en-US" sz="2000" dirty="0" err="1" smtClean="0"/>
              <a:t>Chem</a:t>
            </a:r>
            <a:r>
              <a:rPr lang="en-US" sz="2000" dirty="0" smtClean="0"/>
              <a:t>, because additional data dealing with chemistry are provided by WPS (GEOGRID.TBL has dust emission fields) as well as GFS </a:t>
            </a:r>
            <a:r>
              <a:rPr lang="en-US" sz="2000" dirty="0" err="1" smtClean="0"/>
              <a:t>grib</a:t>
            </a:r>
            <a:r>
              <a:rPr lang="en-US" sz="2000" dirty="0" smtClean="0"/>
              <a:t> files contain distributed data of mineral dust.</a:t>
            </a:r>
          </a:p>
          <a:p>
            <a:pPr>
              <a:lnSpc>
                <a:spcPct val="150000"/>
              </a:lnSpc>
            </a:pPr>
            <a:r>
              <a:rPr lang="en-US" sz="2000" dirty="0" smtClean="0"/>
              <a:t>For the post processing and visualization of results we use NCL (NCAR Command Language) and VAPOR (Visualization and Analysis Platform for Ocean, Atmosphere, and Solar Researchers).</a:t>
            </a:r>
            <a:endParaRPr lang="en-US" sz="2000" dirty="0"/>
          </a:p>
        </p:txBody>
      </p:sp>
    </p:spTree>
    <p:extLst>
      <p:ext uri="{BB962C8B-B14F-4D97-AF65-F5344CB8AC3E}">
        <p14:creationId xmlns:p14="http://schemas.microsoft.com/office/powerpoint/2010/main" val="81857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448" y="0"/>
            <a:ext cx="5869103" cy="6858000"/>
          </a:xfrm>
          <a:prstGeom prst="rect">
            <a:avLst/>
          </a:prstGeom>
        </p:spPr>
      </p:pic>
    </p:spTree>
    <p:extLst>
      <p:ext uri="{BB962C8B-B14F-4D97-AF65-F5344CB8AC3E}">
        <p14:creationId xmlns:p14="http://schemas.microsoft.com/office/powerpoint/2010/main" val="365352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3412"/>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50000" t="50000" r="50000" b="50000"/>
            </a:path>
            <a:tileRect/>
          </a:gradFill>
        </p:spPr>
        <p:txBody>
          <a:bodyPr/>
          <a:lstStyle/>
          <a:p>
            <a:pPr algn="ctr"/>
            <a:r>
              <a:rPr lang="en-US" dirty="0" smtClean="0">
                <a:effectLst/>
                <a:latin typeface="Calibri" panose="020F0502020204030204" pitchFamily="34" charset="0"/>
                <a:ea typeface="Calibri" panose="020F0502020204030204" pitchFamily="34" charset="0"/>
                <a:cs typeface="Times New Roman" panose="02020603050405020304" pitchFamily="18" charset="0"/>
              </a:rPr>
              <a:t>WRF-</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Chem</a:t>
            </a:r>
            <a:endParaRPr lang="en-US" dirty="0"/>
          </a:p>
        </p:txBody>
      </p:sp>
      <p:sp>
        <p:nvSpPr>
          <p:cNvPr id="3" name="Content Placeholder 2"/>
          <p:cNvSpPr>
            <a:spLocks noGrp="1"/>
          </p:cNvSpPr>
          <p:nvPr>
            <p:ph idx="1"/>
          </p:nvPr>
        </p:nvSpPr>
        <p:spPr>
          <a:xfrm>
            <a:off x="838200" y="1358538"/>
            <a:ext cx="10515600" cy="4818425"/>
          </a:xfrm>
        </p:spPr>
        <p:txBody>
          <a:bodyPr>
            <a:normAutofit/>
          </a:bodyPr>
          <a:lstStyle/>
          <a:p>
            <a:pPr>
              <a:lnSpc>
                <a:spcPct val="150000"/>
              </a:lnSpc>
            </a:pP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WRF-</a:t>
            </a:r>
            <a:r>
              <a:rPr lang="en-US" sz="20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Chem</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 is the Weather Research and Forecasting (WRF) model coupled with Chemistry. The model simulates the emission, transport, mixing, and chemical transformation of trace gases and aerosols simultaneously with the meteorology. The model is used for investigation of regional-scale air quality, field program analysis, and cloud-scale interactions between clouds and chemistry. It is a state-of-the-art system for simulation and prediction of weather, climate, air quality and dispersion of pollutants. </a:t>
            </a:r>
          </a:p>
          <a:p>
            <a:pPr>
              <a:lnSpc>
                <a:spcPct val="150000"/>
              </a:lnSpc>
            </a:pP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Current version of WRF-</a:t>
            </a:r>
            <a:r>
              <a:rPr lang="en-US" sz="20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Chem</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 (3.8) contains multiple parameterizations to simulate greenhouse gases, dust, fires, volcanoes, gas and aerosol chemistry (ranging from simple to more complex schemes), meteorology-chemistry interactions and so on.</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039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105" y="95250"/>
            <a:ext cx="9097789" cy="6081713"/>
          </a:xfrm>
        </p:spPr>
      </p:pic>
    </p:spTree>
    <p:extLst>
      <p:ext uri="{BB962C8B-B14F-4D97-AF65-F5344CB8AC3E}">
        <p14:creationId xmlns:p14="http://schemas.microsoft.com/office/powerpoint/2010/main" val="306914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50000" t="50000" r="50000" b="50000"/>
            </a:path>
            <a:tileRect/>
          </a:gradFill>
        </p:spPr>
        <p:txBody>
          <a:bodyPr/>
          <a:lstStyle/>
          <a:p>
            <a:pPr algn="ctr"/>
            <a:r>
              <a:rPr lang="en-US" dirty="0" smtClean="0">
                <a:effectLst/>
                <a:latin typeface="Calibri" panose="020F0502020204030204" pitchFamily="34" charset="0"/>
                <a:ea typeface="Calibri" panose="020F0502020204030204" pitchFamily="34" charset="0"/>
                <a:cs typeface="Times New Roman" panose="02020603050405020304" pitchFamily="18" charset="0"/>
              </a:rPr>
              <a:t>WRF-</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Chem</a:t>
            </a:r>
            <a:endParaRPr lang="en-US" dirty="0"/>
          </a:p>
        </p:txBody>
      </p:sp>
      <p:sp>
        <p:nvSpPr>
          <p:cNvPr id="3" name="Content Placeholder 2"/>
          <p:cNvSpPr>
            <a:spLocks noGrp="1"/>
          </p:cNvSpPr>
          <p:nvPr>
            <p:ph idx="1"/>
          </p:nvPr>
        </p:nvSpPr>
        <p:spPr>
          <a:xfrm>
            <a:off x="838200" y="1872342"/>
            <a:ext cx="10515600" cy="4406537"/>
          </a:xfrm>
        </p:spPr>
        <p:txBody>
          <a:bodyPr>
            <a:normAutofit/>
          </a:bodyPr>
          <a:lstStyle/>
          <a:p>
            <a:pPr>
              <a:lnSpc>
                <a:spcPct val="150000"/>
              </a:lnSpc>
            </a:pPr>
            <a:r>
              <a:rPr lang="en-US" sz="2000" dirty="0" smtClean="0"/>
              <a:t>We use WRF model both ARW and NMM cores since 2008 and have more than 1000 runs of it. NMM core (v3.6) is our numerical weather prediction model in National Environmental Agency of Georgia since June 2014.</a:t>
            </a:r>
          </a:p>
          <a:p>
            <a:pPr>
              <a:lnSpc>
                <a:spcPct val="150000"/>
              </a:lnSpc>
            </a:pPr>
            <a:r>
              <a:rPr lang="en-US" sz="2000" dirty="0" smtClean="0"/>
              <a:t>Since Nov 2015 we use WRF-</a:t>
            </a:r>
            <a:r>
              <a:rPr lang="en-US" sz="2000" dirty="0" err="1" smtClean="0"/>
              <a:t>Chem</a:t>
            </a:r>
            <a:r>
              <a:rPr lang="en-US" sz="2000" dirty="0" smtClean="0"/>
              <a:t> model (v3.7) for the modeling of dust erosions over the south Caucasus domain. From June 2016 we upgraded the model to the version 3.8. </a:t>
            </a:r>
            <a:endParaRPr lang="en-US" sz="2000" dirty="0"/>
          </a:p>
        </p:txBody>
      </p:sp>
    </p:spTree>
    <p:extLst>
      <p:ext uri="{BB962C8B-B14F-4D97-AF65-F5344CB8AC3E}">
        <p14:creationId xmlns:p14="http://schemas.microsoft.com/office/powerpoint/2010/main" val="408939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3500000" scaled="1"/>
            <a:tileRect/>
          </a:gradFill>
        </p:spPr>
        <p:txBody>
          <a:bodyPr/>
          <a:lstStyle/>
          <a:p>
            <a:pPr algn="ctr"/>
            <a:r>
              <a:rPr lang="en-US" dirty="0" smtClean="0">
                <a:latin typeface="+mn-lt"/>
              </a:rPr>
              <a:t>WRF-</a:t>
            </a:r>
            <a:r>
              <a:rPr lang="en-US" dirty="0" err="1" smtClean="0">
                <a:latin typeface="+mn-lt"/>
              </a:rPr>
              <a:t>Chem</a:t>
            </a:r>
            <a:r>
              <a:rPr lang="en-US" dirty="0" smtClean="0">
                <a:latin typeface="+mn-lt"/>
              </a:rPr>
              <a:t>: Download code</a:t>
            </a:r>
            <a:endParaRPr lang="en-US" dirty="0">
              <a:latin typeface="+mn-lt"/>
            </a:endParaRPr>
          </a:p>
        </p:txBody>
      </p:sp>
      <p:sp>
        <p:nvSpPr>
          <p:cNvPr id="3" name="Content Placeholder 2"/>
          <p:cNvSpPr>
            <a:spLocks noGrp="1"/>
          </p:cNvSpPr>
          <p:nvPr>
            <p:ph idx="1"/>
          </p:nvPr>
        </p:nvSpPr>
        <p:spPr>
          <a:xfrm>
            <a:off x="838200" y="1793965"/>
            <a:ext cx="10515600" cy="4679089"/>
          </a:xfrm>
        </p:spPr>
        <p:txBody>
          <a:bodyPr>
            <a:normAutofit/>
          </a:bodyPr>
          <a:lstStyle/>
          <a:p>
            <a:pPr>
              <a:lnSpc>
                <a:spcPct val="150000"/>
              </a:lnSpc>
            </a:pPr>
            <a:r>
              <a:rPr lang="en-US" sz="2000" dirty="0" smtClean="0"/>
              <a:t>For the setup of WRF-</a:t>
            </a:r>
            <a:r>
              <a:rPr lang="en-US" sz="2000" dirty="0" err="1" smtClean="0"/>
              <a:t>Chem</a:t>
            </a:r>
            <a:r>
              <a:rPr lang="en-US" sz="2000" dirty="0" smtClean="0"/>
              <a:t> one needs to download both WRF and chemistry codes from WRF web page: http://www2.mmm.ucar.edu/wrf/users/download/get_sources.html. Also the following libraries: </a:t>
            </a:r>
            <a:r>
              <a:rPr lang="en-US" sz="2000" dirty="0" err="1" smtClean="0"/>
              <a:t>NetCDF</a:t>
            </a:r>
            <a:r>
              <a:rPr lang="en-US" sz="2000" dirty="0" smtClean="0"/>
              <a:t>/HDF5, Jasper and PNG have to be installed.</a:t>
            </a:r>
          </a:p>
          <a:p>
            <a:pPr>
              <a:lnSpc>
                <a:spcPct val="150000"/>
              </a:lnSpc>
            </a:pPr>
            <a:r>
              <a:rPr lang="en-US" sz="2000" dirty="0" smtClean="0"/>
              <a:t> One has to download WRF-ARW tar file (WRFV3.8.TAR.gz) WRF-Chemistry code tar file, the same version (WRFV3-Chem-3.8.TAR.gz) and WRF Preprocessing System (WPS) tar file, also the same version (WPSV3.8.TAR.gz).</a:t>
            </a:r>
          </a:p>
          <a:p>
            <a:pPr>
              <a:lnSpc>
                <a:spcPct val="150000"/>
              </a:lnSpc>
            </a:pPr>
            <a:r>
              <a:rPr lang="en-US" sz="2000" dirty="0" smtClean="0"/>
              <a:t>Unzip tar files:  WRFV3.8.TAR.gz -&gt; WRFV3, WRF-Chemistry code tar file in WRFV3 directory WRFV3-Chem-3.8.TAR.gz -&gt; WRFV3/</a:t>
            </a:r>
            <a:r>
              <a:rPr lang="en-US" sz="2000" dirty="0" err="1" smtClean="0"/>
              <a:t>Chem</a:t>
            </a:r>
            <a:r>
              <a:rPr lang="en-US" sz="2000" dirty="0" smtClean="0"/>
              <a:t> and WPSV3.8.TAR.gz -&gt; WPS (in the directory, where WRFV3 is located).</a:t>
            </a:r>
            <a:endParaRPr lang="en-US" sz="2000" dirty="0"/>
          </a:p>
        </p:txBody>
      </p:sp>
    </p:spTree>
    <p:extLst>
      <p:ext uri="{BB962C8B-B14F-4D97-AF65-F5344CB8AC3E}">
        <p14:creationId xmlns:p14="http://schemas.microsoft.com/office/powerpoint/2010/main" val="202160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589"/>
            <a:ext cx="10515600" cy="1175658"/>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3500000" scaled="1"/>
            <a:tileRect/>
          </a:gradFill>
        </p:spPr>
        <p:txBody>
          <a:bodyPr/>
          <a:lstStyle/>
          <a:p>
            <a:pPr algn="ctr"/>
            <a:r>
              <a:rPr lang="en-US" dirty="0" smtClean="0">
                <a:latin typeface="+mn-lt"/>
              </a:rPr>
              <a:t>WRF-</a:t>
            </a:r>
            <a:r>
              <a:rPr lang="en-US" dirty="0" err="1" smtClean="0">
                <a:latin typeface="+mn-lt"/>
              </a:rPr>
              <a:t>Chem</a:t>
            </a:r>
            <a:r>
              <a:rPr lang="en-US" dirty="0" smtClean="0">
                <a:latin typeface="+mn-lt"/>
              </a:rPr>
              <a:t>: Compile code</a:t>
            </a:r>
            <a:endParaRPr lang="en-US" dirty="0">
              <a:latin typeface="+mn-lt"/>
            </a:endParaRPr>
          </a:p>
        </p:txBody>
      </p:sp>
      <p:sp>
        <p:nvSpPr>
          <p:cNvPr id="3" name="Content Placeholder 2"/>
          <p:cNvSpPr>
            <a:spLocks noGrp="1"/>
          </p:cNvSpPr>
          <p:nvPr>
            <p:ph idx="1"/>
          </p:nvPr>
        </p:nvSpPr>
        <p:spPr>
          <a:xfrm>
            <a:off x="609600" y="1454332"/>
            <a:ext cx="10744200" cy="5103222"/>
          </a:xfrm>
        </p:spPr>
        <p:txBody>
          <a:bodyPr>
            <a:normAutofit/>
          </a:bodyPr>
          <a:lstStyle/>
          <a:p>
            <a:pPr>
              <a:lnSpc>
                <a:spcPct val="150000"/>
              </a:lnSpc>
            </a:pPr>
            <a:r>
              <a:rPr lang="en-US" sz="2000" dirty="0" smtClean="0"/>
              <a:t>Set environmental variables:</a:t>
            </a:r>
          </a:p>
          <a:p>
            <a:pPr marL="0" indent="0">
              <a:lnSpc>
                <a:spcPct val="150000"/>
              </a:lnSpc>
              <a:spcBef>
                <a:spcPts val="0"/>
              </a:spcBef>
              <a:buNone/>
            </a:pPr>
            <a:r>
              <a:rPr lang="en-US" sz="2000" dirty="0" smtClean="0"/>
              <a:t>     Define which model core to build (use ARW only) - </a:t>
            </a:r>
            <a:r>
              <a:rPr lang="en-US" sz="2000" dirty="0" err="1" smtClean="0"/>
              <a:t>setenv</a:t>
            </a:r>
            <a:r>
              <a:rPr lang="en-US" sz="2000" dirty="0" smtClean="0"/>
              <a:t> EM_CORE 1 / export EM_CORE=1</a:t>
            </a:r>
          </a:p>
          <a:p>
            <a:pPr marL="0" indent="0">
              <a:lnSpc>
                <a:spcPct val="150000"/>
              </a:lnSpc>
              <a:spcBef>
                <a:spcPts val="0"/>
              </a:spcBef>
              <a:buNone/>
            </a:pPr>
            <a:r>
              <a:rPr lang="en-US" sz="2000" dirty="0" smtClean="0"/>
              <a:t>     Include Chemistry code in WRF model - </a:t>
            </a:r>
            <a:r>
              <a:rPr lang="en-US" sz="2000" dirty="0" err="1" smtClean="0"/>
              <a:t>setenv</a:t>
            </a:r>
            <a:r>
              <a:rPr lang="en-US" sz="2000" dirty="0" smtClean="0"/>
              <a:t> WRF_CHEM 1 / export WRF_CHEM=1</a:t>
            </a:r>
          </a:p>
          <a:p>
            <a:pPr marL="0" indent="0">
              <a:lnSpc>
                <a:spcPct val="100000"/>
              </a:lnSpc>
              <a:spcBef>
                <a:spcPts val="0"/>
              </a:spcBef>
              <a:buNone/>
            </a:pPr>
            <a:r>
              <a:rPr lang="en-US" sz="2000" dirty="0" smtClean="0"/>
              <a:t>     Use/(not use) Kinetic Pre-Processor (KPP) - </a:t>
            </a:r>
            <a:r>
              <a:rPr lang="en-US" sz="2000" dirty="0" err="1" smtClean="0"/>
              <a:t>setenv</a:t>
            </a:r>
            <a:r>
              <a:rPr lang="en-US" sz="2000" dirty="0" smtClean="0"/>
              <a:t> WRF_KPP 1(use) or </a:t>
            </a:r>
            <a:r>
              <a:rPr lang="en-US" sz="2000" dirty="0" err="1" smtClean="0"/>
              <a:t>setenv</a:t>
            </a:r>
            <a:r>
              <a:rPr lang="en-US" sz="2000" dirty="0" smtClean="0"/>
              <a:t> WRF_KPP 0 (no KPP)</a:t>
            </a:r>
          </a:p>
          <a:p>
            <a:pPr marL="0" indent="0">
              <a:lnSpc>
                <a:spcPct val="150000"/>
              </a:lnSpc>
              <a:spcBef>
                <a:spcPts val="0"/>
              </a:spcBef>
              <a:buNone/>
            </a:pPr>
            <a:r>
              <a:rPr lang="en-US" sz="2000" dirty="0" smtClean="0"/>
              <a:t>     </a:t>
            </a:r>
            <a:r>
              <a:rPr lang="en-US" sz="2000" dirty="0" err="1" smtClean="0"/>
              <a:t>setenv</a:t>
            </a:r>
            <a:r>
              <a:rPr lang="en-US" sz="2000" dirty="0" smtClean="0"/>
              <a:t> FLEX_LIB_DIR /</a:t>
            </a:r>
            <a:r>
              <a:rPr lang="en-US" sz="2000" dirty="0" err="1" smtClean="0"/>
              <a:t>usr</a:t>
            </a:r>
            <a:r>
              <a:rPr lang="en-US" sz="2000" dirty="0" smtClean="0"/>
              <a:t>/lib Or export FLEX_LIB_DIR=/</a:t>
            </a:r>
            <a:r>
              <a:rPr lang="en-US" sz="2000" dirty="0" err="1" smtClean="0"/>
              <a:t>usr</a:t>
            </a:r>
            <a:r>
              <a:rPr lang="en-US" sz="2000" dirty="0" smtClean="0"/>
              <a:t>/lib</a:t>
            </a:r>
          </a:p>
          <a:p>
            <a:pPr marL="0" indent="0">
              <a:lnSpc>
                <a:spcPct val="150000"/>
              </a:lnSpc>
              <a:spcBef>
                <a:spcPts val="0"/>
              </a:spcBef>
              <a:buNone/>
            </a:pPr>
            <a:r>
              <a:rPr lang="en-US" sz="2000" dirty="0" smtClean="0"/>
              <a:t>     </a:t>
            </a:r>
            <a:r>
              <a:rPr lang="en-US" sz="2000" dirty="0" err="1" smtClean="0"/>
              <a:t>setenv</a:t>
            </a:r>
            <a:r>
              <a:rPr lang="en-US" sz="2000" dirty="0" smtClean="0"/>
              <a:t> YACC  ‘/</a:t>
            </a:r>
            <a:r>
              <a:rPr lang="en-US" sz="2000" dirty="0" err="1" smtClean="0"/>
              <a:t>usr</a:t>
            </a:r>
            <a:r>
              <a:rPr lang="en-US" sz="2000" dirty="0" smtClean="0"/>
              <a:t>/bin/</a:t>
            </a:r>
            <a:r>
              <a:rPr lang="en-US" sz="2000" dirty="0" err="1" smtClean="0"/>
              <a:t>yacc</a:t>
            </a:r>
            <a:r>
              <a:rPr lang="en-US" sz="2000" dirty="0" smtClean="0"/>
              <a:t> –d’ Or export YACC= ‘/</a:t>
            </a:r>
            <a:r>
              <a:rPr lang="en-US" sz="2000" dirty="0" err="1" smtClean="0"/>
              <a:t>usr</a:t>
            </a:r>
            <a:r>
              <a:rPr lang="en-US" sz="2000" dirty="0" smtClean="0"/>
              <a:t>/bin/</a:t>
            </a:r>
            <a:r>
              <a:rPr lang="en-US" sz="2000" dirty="0" err="1" smtClean="0"/>
              <a:t>yacc</a:t>
            </a:r>
            <a:r>
              <a:rPr lang="en-US" sz="2000" dirty="0" smtClean="0"/>
              <a:t> –d’</a:t>
            </a:r>
          </a:p>
          <a:p>
            <a:pPr>
              <a:lnSpc>
                <a:spcPct val="150000"/>
              </a:lnSpc>
            </a:pPr>
            <a:r>
              <a:rPr lang="en-US" sz="2000" dirty="0" smtClean="0"/>
              <a:t>Go to the WRV3 directory; configure and issue “compile </a:t>
            </a:r>
            <a:r>
              <a:rPr lang="en-US" sz="2000" dirty="0" err="1" smtClean="0"/>
              <a:t>em_real</a:t>
            </a:r>
            <a:r>
              <a:rPr lang="en-US" sz="2000" dirty="0" smtClean="0"/>
              <a:t>” command.</a:t>
            </a:r>
          </a:p>
          <a:p>
            <a:pPr>
              <a:lnSpc>
                <a:spcPct val="150000"/>
              </a:lnSpc>
            </a:pPr>
            <a:r>
              <a:rPr lang="en-US" sz="2000" dirty="0" smtClean="0"/>
              <a:t>Check if “real.exe and wrf.exe” files are created in WRFV3/main directory.</a:t>
            </a:r>
          </a:p>
          <a:p>
            <a:pPr>
              <a:lnSpc>
                <a:spcPct val="150000"/>
              </a:lnSpc>
            </a:pPr>
            <a:r>
              <a:rPr lang="en-US" sz="2000" dirty="0" smtClean="0"/>
              <a:t>Go to the WPS directory; configure and compile Preprocessing files: mainly “geogrid.exe, ungrib.exe and metgrid.exe”. For our purpose these 3 files are quite enough.</a:t>
            </a:r>
          </a:p>
          <a:p>
            <a:pPr marL="0" indent="0">
              <a:lnSpc>
                <a:spcPct val="150000"/>
              </a:lnSpc>
              <a:spcBef>
                <a:spcPts val="0"/>
              </a:spcBef>
              <a:buNone/>
            </a:pPr>
            <a:endParaRPr lang="en-US" sz="2000" dirty="0" smtClean="0"/>
          </a:p>
          <a:p>
            <a:endParaRPr lang="en-US" sz="2000" dirty="0"/>
          </a:p>
        </p:txBody>
      </p:sp>
    </p:spTree>
    <p:extLst>
      <p:ext uri="{BB962C8B-B14F-4D97-AF65-F5344CB8AC3E}">
        <p14:creationId xmlns:p14="http://schemas.microsoft.com/office/powerpoint/2010/main" val="51674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3500000" scaled="1"/>
            <a:tileRect/>
          </a:gradFill>
        </p:spPr>
        <p:txBody>
          <a:bodyPr/>
          <a:lstStyle/>
          <a:p>
            <a:pPr algn="ctr"/>
            <a:r>
              <a:rPr lang="en-US" dirty="0" smtClean="0">
                <a:latin typeface="+mn-lt"/>
              </a:rPr>
              <a:t>WRF-</a:t>
            </a:r>
            <a:r>
              <a:rPr lang="en-US" dirty="0" err="1" smtClean="0">
                <a:latin typeface="+mn-lt"/>
              </a:rPr>
              <a:t>Chem</a:t>
            </a:r>
            <a:r>
              <a:rPr lang="en-US" dirty="0" smtClean="0">
                <a:latin typeface="+mn-lt"/>
              </a:rPr>
              <a:t>: Run</a:t>
            </a:r>
            <a:endParaRPr lang="en-US" dirty="0">
              <a:latin typeface="+mn-lt"/>
            </a:endParaRPr>
          </a:p>
        </p:txBody>
      </p:sp>
      <p:sp>
        <p:nvSpPr>
          <p:cNvPr id="3" name="Content Placeholder 2"/>
          <p:cNvSpPr>
            <a:spLocks noGrp="1"/>
          </p:cNvSpPr>
          <p:nvPr>
            <p:ph idx="1"/>
          </p:nvPr>
        </p:nvSpPr>
        <p:spPr>
          <a:xfrm>
            <a:off x="838200" y="2261054"/>
            <a:ext cx="10515600" cy="3974283"/>
          </a:xfrm>
        </p:spPr>
        <p:txBody>
          <a:bodyPr/>
          <a:lstStyle/>
          <a:p>
            <a:pPr>
              <a:lnSpc>
                <a:spcPct val="150000"/>
              </a:lnSpc>
            </a:pPr>
            <a:r>
              <a:rPr lang="en-US" sz="2000" dirty="0" smtClean="0"/>
              <a:t>WRF-</a:t>
            </a:r>
            <a:r>
              <a:rPr lang="en-US" sz="2000" dirty="0" err="1" smtClean="0"/>
              <a:t>Chem</a:t>
            </a:r>
            <a:r>
              <a:rPr lang="en-US" sz="2000" dirty="0" smtClean="0"/>
              <a:t> modeling system follows the same structure as the WRF model by consisting of these major programs:</a:t>
            </a:r>
          </a:p>
          <a:p>
            <a:pPr marL="457200" lvl="1" indent="0">
              <a:lnSpc>
                <a:spcPct val="150000"/>
              </a:lnSpc>
              <a:buNone/>
            </a:pPr>
            <a:r>
              <a:rPr lang="en-US" sz="2000" dirty="0" smtClean="0"/>
              <a:t>― The WRF Pre-Processing System (WPS)</a:t>
            </a:r>
          </a:p>
          <a:p>
            <a:pPr marL="457200" lvl="1" indent="0">
              <a:lnSpc>
                <a:spcPct val="150000"/>
              </a:lnSpc>
              <a:buNone/>
            </a:pPr>
            <a:r>
              <a:rPr lang="en-US" sz="2000" dirty="0" smtClean="0"/>
              <a:t>― WRF-</a:t>
            </a:r>
            <a:r>
              <a:rPr lang="en-US" sz="2000" dirty="0" err="1" smtClean="0"/>
              <a:t>Var</a:t>
            </a:r>
            <a:r>
              <a:rPr lang="en-US" sz="2000" dirty="0" smtClean="0"/>
              <a:t> data assimilation system</a:t>
            </a:r>
          </a:p>
          <a:p>
            <a:pPr marL="457200" lvl="1" indent="0">
              <a:lnSpc>
                <a:spcPct val="150000"/>
              </a:lnSpc>
              <a:buNone/>
            </a:pPr>
            <a:r>
              <a:rPr lang="en-US" sz="2000" dirty="0" smtClean="0"/>
              <a:t>― WRF solver (ARW core only) including chemistry</a:t>
            </a:r>
          </a:p>
          <a:p>
            <a:pPr marL="457200" lvl="1" indent="0">
              <a:lnSpc>
                <a:spcPct val="150000"/>
              </a:lnSpc>
              <a:buNone/>
            </a:pPr>
            <a:r>
              <a:rPr lang="en-US" sz="2000" dirty="0" smtClean="0"/>
              <a:t>― Post-processing and visualization tools</a:t>
            </a:r>
          </a:p>
          <a:p>
            <a:endParaRPr lang="en-US" dirty="0"/>
          </a:p>
        </p:txBody>
      </p:sp>
    </p:spTree>
    <p:extLst>
      <p:ext uri="{BB962C8B-B14F-4D97-AF65-F5344CB8AC3E}">
        <p14:creationId xmlns:p14="http://schemas.microsoft.com/office/powerpoint/2010/main" val="375466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321" y="0"/>
            <a:ext cx="7919357" cy="6858000"/>
          </a:xfrm>
          <a:prstGeom prst="rect">
            <a:avLst/>
          </a:prstGeom>
        </p:spPr>
      </p:pic>
    </p:spTree>
    <p:extLst>
      <p:ext uri="{BB962C8B-B14F-4D97-AF65-F5344CB8AC3E}">
        <p14:creationId xmlns:p14="http://schemas.microsoft.com/office/powerpoint/2010/main" val="38289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477"/>
            <a:ext cx="10515600" cy="1325563"/>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3500000" scaled="1"/>
            <a:tileRect/>
          </a:gradFill>
        </p:spPr>
        <p:txBody>
          <a:bodyPr/>
          <a:lstStyle/>
          <a:p>
            <a:pPr algn="ctr"/>
            <a:r>
              <a:rPr lang="en-US" dirty="0">
                <a:latin typeface="+mn-lt"/>
              </a:rPr>
              <a:t>WRF-</a:t>
            </a:r>
            <a:r>
              <a:rPr lang="en-US" dirty="0" err="1">
                <a:latin typeface="+mn-lt"/>
              </a:rPr>
              <a:t>Chem</a:t>
            </a:r>
            <a:r>
              <a:rPr lang="en-US" dirty="0">
                <a:latin typeface="+mn-lt"/>
              </a:rPr>
              <a:t>: Run</a:t>
            </a:r>
          </a:p>
        </p:txBody>
      </p:sp>
      <p:sp>
        <p:nvSpPr>
          <p:cNvPr id="3" name="Content Placeholder 2"/>
          <p:cNvSpPr>
            <a:spLocks noGrp="1"/>
          </p:cNvSpPr>
          <p:nvPr>
            <p:ph idx="1"/>
          </p:nvPr>
        </p:nvSpPr>
        <p:spPr>
          <a:xfrm>
            <a:off x="838200" y="1463040"/>
            <a:ext cx="10515600" cy="5111931"/>
          </a:xfrm>
        </p:spPr>
        <p:txBody>
          <a:bodyPr>
            <a:normAutofit fontScale="85000" lnSpcReduction="20000"/>
          </a:bodyPr>
          <a:lstStyle/>
          <a:p>
            <a:pPr>
              <a:lnSpc>
                <a:spcPct val="170000"/>
              </a:lnSpc>
            </a:pPr>
            <a:r>
              <a:rPr lang="en-US" sz="2000" dirty="0" smtClean="0"/>
              <a:t>To run the WRF-</a:t>
            </a:r>
            <a:r>
              <a:rPr lang="en-US" sz="2000" dirty="0" err="1" smtClean="0"/>
              <a:t>Chem</a:t>
            </a:r>
            <a:r>
              <a:rPr lang="en-US" sz="2000" dirty="0" smtClean="0"/>
              <a:t> one needs special files located in the specified directory: above mentioned files “geogrid.exe, ungrib.exe and metgrid.exe” with GEOGRID.TBL.ARW_CHEM (renamed to GEOGRID.TBL), METGRID.TBL.ARW (renamed to METGRID.TBL) and </a:t>
            </a:r>
            <a:r>
              <a:rPr lang="en-US" sz="2000" dirty="0" err="1" smtClean="0"/>
              <a:t>Vtable.GFS</a:t>
            </a:r>
            <a:r>
              <a:rPr lang="en-US" sz="2000" dirty="0" smtClean="0"/>
              <a:t> (renamed to </a:t>
            </a:r>
            <a:r>
              <a:rPr lang="en-US" sz="2000" dirty="0" err="1" smtClean="0"/>
              <a:t>Vtable</a:t>
            </a:r>
            <a:r>
              <a:rPr lang="en-US" sz="2000" dirty="0" smtClean="0"/>
              <a:t>) files in </a:t>
            </a:r>
            <a:r>
              <a:rPr lang="en-US" sz="2000" dirty="0" err="1" smtClean="0"/>
              <a:t>wpsprd</a:t>
            </a:r>
            <a:r>
              <a:rPr lang="en-US" sz="2000" dirty="0" smtClean="0"/>
              <a:t> directory for the preprocessing, and “real.exe and wrf.exe” files with appropriate configuration files in the </a:t>
            </a:r>
            <a:r>
              <a:rPr lang="en-US" sz="2000" dirty="0" err="1" smtClean="0"/>
              <a:t>wrfprd</a:t>
            </a:r>
            <a:r>
              <a:rPr lang="en-US" sz="2000" dirty="0" smtClean="0"/>
              <a:t> directory for the model run.</a:t>
            </a:r>
          </a:p>
          <a:p>
            <a:pPr>
              <a:lnSpc>
                <a:spcPct val="170000"/>
              </a:lnSpc>
            </a:pPr>
            <a:r>
              <a:rPr lang="en-US" sz="2000" dirty="0" smtClean="0"/>
              <a:t>Except these software files, description of preconfigured domain (may be with nested one) is required, which is presented in “</a:t>
            </a:r>
            <a:r>
              <a:rPr lang="en-US" sz="2000" dirty="0" err="1" smtClean="0"/>
              <a:t>namelist.wps</a:t>
            </a:r>
            <a:r>
              <a:rPr lang="en-US" sz="2000" dirty="0" smtClean="0"/>
              <a:t> and </a:t>
            </a:r>
            <a:r>
              <a:rPr lang="en-US" sz="2000" dirty="0" err="1" smtClean="0"/>
              <a:t>namelis.input</a:t>
            </a:r>
            <a:r>
              <a:rPr lang="en-US" sz="2000" dirty="0" smtClean="0"/>
              <a:t>” files.</a:t>
            </a:r>
          </a:p>
          <a:p>
            <a:pPr>
              <a:lnSpc>
                <a:spcPct val="170000"/>
              </a:lnSpc>
            </a:pPr>
            <a:r>
              <a:rPr lang="en-US" sz="2000" dirty="0" smtClean="0"/>
              <a:t>For the dust only simulation we use the following chemistry options:</a:t>
            </a:r>
          </a:p>
          <a:p>
            <a:pPr marL="457200" lvl="1" indent="0">
              <a:lnSpc>
                <a:spcPct val="170000"/>
              </a:lnSpc>
              <a:buNone/>
            </a:pPr>
            <a:r>
              <a:rPr lang="en-US" dirty="0" err="1" smtClean="0"/>
              <a:t>chem_opt</a:t>
            </a:r>
            <a:r>
              <a:rPr lang="en-US" dirty="0" smtClean="0"/>
              <a:t>	= 401,</a:t>
            </a:r>
          </a:p>
          <a:p>
            <a:pPr marL="457200" lvl="1" indent="0">
              <a:lnSpc>
                <a:spcPct val="170000"/>
              </a:lnSpc>
              <a:buNone/>
            </a:pPr>
            <a:r>
              <a:rPr lang="en-US" dirty="0" err="1" smtClean="0"/>
              <a:t>chemdt</a:t>
            </a:r>
            <a:r>
              <a:rPr lang="en-US" dirty="0" smtClean="0"/>
              <a:t>	= 5,</a:t>
            </a:r>
          </a:p>
          <a:p>
            <a:pPr marL="457200" lvl="1" indent="0">
              <a:lnSpc>
                <a:spcPct val="170000"/>
              </a:lnSpc>
              <a:buNone/>
            </a:pPr>
            <a:r>
              <a:rPr lang="en-US" dirty="0" err="1" smtClean="0"/>
              <a:t>dust_opt</a:t>
            </a:r>
            <a:r>
              <a:rPr lang="en-US" dirty="0" smtClean="0"/>
              <a:t>	= 1</a:t>
            </a:r>
          </a:p>
          <a:p>
            <a:endParaRPr lang="en-US" sz="2000" dirty="0"/>
          </a:p>
        </p:txBody>
      </p:sp>
    </p:spTree>
    <p:extLst>
      <p:ext uri="{BB962C8B-B14F-4D97-AF65-F5344CB8AC3E}">
        <p14:creationId xmlns:p14="http://schemas.microsoft.com/office/powerpoint/2010/main" val="1933225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730</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 Unicode MS</vt:lpstr>
      <vt:lpstr>Arial</vt:lpstr>
      <vt:lpstr>Calibri</vt:lpstr>
      <vt:lpstr>Calibri Light</vt:lpstr>
      <vt:lpstr>Times New Roman</vt:lpstr>
      <vt:lpstr>Office Theme</vt:lpstr>
      <vt:lpstr>National Scientific Library  at Tbilisi State University</vt:lpstr>
      <vt:lpstr>WRF-Chem</vt:lpstr>
      <vt:lpstr>PowerPoint Presentation</vt:lpstr>
      <vt:lpstr>WRF-Chem</vt:lpstr>
      <vt:lpstr>WRF-Chem: Download code</vt:lpstr>
      <vt:lpstr>WRF-Chem: Compile code</vt:lpstr>
      <vt:lpstr>WRF-Chem: Run</vt:lpstr>
      <vt:lpstr>PowerPoint Presentation</vt:lpstr>
      <vt:lpstr>WRF-Chem: Run</vt:lpstr>
      <vt:lpstr>WRF-Chem: Run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Scientific Library at Tbilisi State University</dc:title>
  <dc:creator>Gia</dc:creator>
  <cp:lastModifiedBy>Gia</cp:lastModifiedBy>
  <cp:revision>25</cp:revision>
  <dcterms:created xsi:type="dcterms:W3CDTF">2016-10-20T06:50:35Z</dcterms:created>
  <dcterms:modified xsi:type="dcterms:W3CDTF">2016-10-20T08:42:34Z</dcterms:modified>
</cp:coreProperties>
</file>