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8"/>
  </p:notesMasterIdLst>
  <p:handoutMasterIdLst>
    <p:handoutMasterId r:id="rId29"/>
  </p:handoutMasterIdLst>
  <p:sldIdLst>
    <p:sldId id="286" r:id="rId2"/>
    <p:sldId id="287" r:id="rId3"/>
    <p:sldId id="291" r:id="rId4"/>
    <p:sldId id="308" r:id="rId5"/>
    <p:sldId id="309" r:id="rId6"/>
    <p:sldId id="314" r:id="rId7"/>
    <p:sldId id="311" r:id="rId8"/>
    <p:sldId id="312" r:id="rId9"/>
    <p:sldId id="313" r:id="rId10"/>
    <p:sldId id="315" r:id="rId11"/>
    <p:sldId id="316" r:id="rId12"/>
    <p:sldId id="317" r:id="rId13"/>
    <p:sldId id="319" r:id="rId14"/>
    <p:sldId id="31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5" autoAdjust="0"/>
    <p:restoredTop sz="94373" autoAdjust="0"/>
  </p:normalViewPr>
  <p:slideViewPr>
    <p:cSldViewPr snapToGrid="0">
      <p:cViewPr>
        <p:scale>
          <a:sx n="75" d="100"/>
          <a:sy n="75" d="100"/>
        </p:scale>
        <p:origin x="-1056" y="-2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orient="horz" pos="2235"/>
        <p:guide pos="310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kern="1200" dirty="0" smtClean="0">
                <a:solidFill>
                  <a:schemeClr val="accent5"/>
                </a:solidFill>
                <a:effectLst/>
                <a:latin typeface="Arial" charset="0"/>
                <a:ea typeface="+mn-ea"/>
                <a:cs typeface="Arial" charset="0"/>
              </a:rPr>
              <a:t>VRE for regional Interdisciplinary communities in Southeast Europe and the Eastern Mediterranean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3" y="3090167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The VI-SEEM project is funded by the European Commission under the Horizon 2020 Research Infrastructures contract no. 675121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99617" cy="1125538"/>
          </a:xfr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9&lt;Event&gt; – &lt;Place&gt; &lt;Date (DD-Month-YYYY)&gt;</a:t>
            </a:r>
            <a:r>
              <a:rPr lang="en-US" dirty="0" smtClean="0"/>
              <a:t>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17" y="0"/>
            <a:ext cx="1106384" cy="11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10&lt;Event&gt; – &lt;Place&gt; &lt;Date (DD-Month-YYYY)&gt;</a:t>
            </a:r>
            <a:r>
              <a:rPr lang="en-US" dirty="0" smtClean="0"/>
              <a:t>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03486" cy="1125538"/>
          </a:xfrm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1&lt;Event&gt; – &lt;Place&gt; &lt;</a:t>
            </a:r>
            <a:r>
              <a:rPr lang="en-US" dirty="0" err="1" smtClean="0">
                <a:latin typeface="+mn-lt"/>
              </a:rPr>
              <a:t>Dasdssdsdste</a:t>
            </a:r>
            <a:r>
              <a:rPr lang="en-US" dirty="0" smtClean="0">
                <a:latin typeface="+mn-lt"/>
              </a:rPr>
              <a:t> (DD-Month-YYYY)&gt;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6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2&lt;Event&gt; – &lt;Place&gt; &lt;Date (DD-Month-YYYY)&gt;</a:t>
            </a:r>
            <a:r>
              <a:rPr lang="en-US" dirty="0" smtClean="0"/>
              <a:t>					</a:t>
            </a:r>
            <a:fld id="{0853997F-61B1-49DA-BEC2-58B8ACB154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3&lt;Event&gt; – &lt;Place&gt; &lt;Date (DD-Month-YYYY)&gt;</a:t>
            </a:r>
            <a:r>
              <a:rPr lang="en-US" dirty="0" smtClean="0"/>
              <a:t>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4&lt;Event&gt; – &lt;Place&gt; &lt;Date (DD-Month-YYYY)&gt;	</a:t>
            </a:r>
            <a:r>
              <a:rPr lang="en-US" dirty="0" smtClean="0"/>
              <a:t>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5&lt;</a:t>
            </a:r>
            <a:r>
              <a:rPr lang="en-US" dirty="0" err="1" smtClean="0">
                <a:latin typeface="+mn-lt"/>
              </a:rPr>
              <a:t>EvMIkaent</a:t>
            </a:r>
            <a:r>
              <a:rPr lang="en-US" dirty="0" smtClean="0">
                <a:latin typeface="+mn-lt"/>
              </a:rPr>
              <a:t>&gt; – &lt;Place&gt; &lt;Date (DD-Month-YYYY)&gt;</a:t>
            </a:r>
            <a:r>
              <a:rPr lang="en-US" dirty="0" smtClean="0"/>
              <a:t>				</a:t>
            </a:r>
            <a:fld id="{27FE842A-F356-44CB-A48B-DADF02F4744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6&lt;Event&gt; – &lt;Place&gt; &lt;Date (DD-Month-YYYY)&gt;	</a:t>
            </a:r>
            <a:r>
              <a:rPr lang="en-US" dirty="0" smtClean="0"/>
              <a:t>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7&lt;Event&gt; – &lt;Place&gt; &lt;Date (DD-Month-YYYY)&gt;</a:t>
            </a:r>
            <a:r>
              <a:rPr lang="en-US" dirty="0" smtClean="0"/>
              <a:t>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8&lt;Event&gt; – &lt;Place&gt; &lt;Date (DD-Month-YYYY)&gt;	</a:t>
            </a:r>
            <a:r>
              <a:rPr lang="en-US" dirty="0" smtClean="0"/>
              <a:t>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</a:t>
            </a:r>
            <a:r>
              <a:rPr lang="en-US" dirty="0" err="1" smtClean="0">
                <a:latin typeface="+mn-lt"/>
              </a:rPr>
              <a:t>dfdfdfdfdfdfd</a:t>
            </a:r>
            <a:r>
              <a:rPr lang="en-US" dirty="0" smtClean="0">
                <a:latin typeface="+mn-lt"/>
              </a:rPr>
              <a:t>&lt;Date (DD-Month-YYYY)&gt;	</a:t>
            </a:r>
            <a:r>
              <a:rPr lang="en-US" dirty="0" smtClean="0"/>
              <a:t>				</a:t>
            </a:r>
            <a:fld id="{711545AC-028C-461E-87A2-BB0A701371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po.vi-seem.e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http://dspace.org/img/data-model.gi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VI</a:t>
            </a:r>
            <a:r>
              <a:rPr lang="en-US" dirty="0"/>
              <a:t>-SEEM Data Repository</a:t>
            </a:r>
            <a:endParaRPr lang="en-US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>
          <a:xfrm>
            <a:off x="94802" y="4870305"/>
            <a:ext cx="6471368" cy="1042988"/>
          </a:xfrm>
        </p:spPr>
        <p:txBody>
          <a:bodyPr/>
          <a:lstStyle/>
          <a:p>
            <a:pPr eaLnBrk="1" hangingPunct="1"/>
            <a:r>
              <a:rPr lang="en-US" sz="2000" b="0" dirty="0" smtClean="0"/>
              <a:t>Vladimir </a:t>
            </a:r>
            <a:r>
              <a:rPr lang="en-US" sz="2000" b="0" dirty="0" err="1" smtClean="0"/>
              <a:t>Slavnić</a:t>
            </a:r>
            <a:r>
              <a:rPr lang="en-US" sz="2000" b="0" dirty="0" smtClean="0"/>
              <a:t> </a:t>
            </a:r>
          </a:p>
          <a:p>
            <a:pPr eaLnBrk="1" hangingPunct="1"/>
            <a:r>
              <a:rPr lang="en-US" sz="2000" b="0" dirty="0"/>
              <a:t>Research Assistant</a:t>
            </a:r>
          </a:p>
          <a:p>
            <a:pPr eaLnBrk="1" hangingPunct="1"/>
            <a:r>
              <a:rPr lang="en-US" sz="2000" b="0" dirty="0"/>
              <a:t>Institute of Physics Belgrade</a:t>
            </a:r>
            <a:endParaRPr lang="en-US" sz="2000" dirty="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dirty="0"/>
              <a:t>The </a:t>
            </a:r>
            <a:r>
              <a:rPr lang="en-US" dirty="0" smtClean="0"/>
              <a:t>VI-SEEM project initiative </a:t>
            </a:r>
            <a:r>
              <a:rPr lang="en-US" dirty="0"/>
              <a:t>is co-funded by the European Commission under the </a:t>
            </a:r>
            <a:r>
              <a:rPr lang="en-US" dirty="0" smtClean="0"/>
              <a:t>H2020 Research </a:t>
            </a:r>
            <a:r>
              <a:rPr lang="en-US" dirty="0"/>
              <a:t>Infrastructures contract no. </a:t>
            </a:r>
            <a:r>
              <a:rPr lang="en-US" b="1" dirty="0"/>
              <a:t>675121 </a:t>
            </a:r>
            <a:endParaRPr lang="en-US" dirty="0"/>
          </a:p>
          <a:p>
            <a:pPr defTabSz="958850"/>
            <a:endParaRPr lang="el-GR" dirty="0"/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235376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3200" dirty="0" smtClean="0"/>
              <a:t>Each </a:t>
            </a:r>
            <a:r>
              <a:rPr lang="en-US" sz="3200" dirty="0" err="1" smtClean="0"/>
              <a:t>Dspace</a:t>
            </a:r>
            <a:r>
              <a:rPr lang="en-US" sz="3200" dirty="0" smtClean="0"/>
              <a:t> </a:t>
            </a:r>
            <a:r>
              <a:rPr lang="en-US" sz="3200" dirty="0"/>
              <a:t>service is comprised of Communities – the highest level of the </a:t>
            </a:r>
            <a:r>
              <a:rPr lang="en-US" sz="3200" dirty="0" err="1"/>
              <a:t>Dspace</a:t>
            </a:r>
            <a:r>
              <a:rPr lang="en-US" sz="3200" dirty="0"/>
              <a:t> content hierarchy 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3200" dirty="0"/>
              <a:t>Communities may be: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Departments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Labs 	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Research </a:t>
            </a:r>
            <a:r>
              <a:rPr lang="en-US" sz="2800" dirty="0" err="1"/>
              <a:t>Centres</a:t>
            </a:r>
            <a:endParaRPr lang="en-US" sz="2800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Schools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3200" dirty="0"/>
              <a:t>Each community contains descriptive metadata about itself and the collections contained within it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041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dirty="0"/>
              <a:t>C</a:t>
            </a:r>
            <a:r>
              <a:rPr lang="en-GB" altLang="x-none" dirty="0" smtClean="0"/>
              <a:t>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3200" dirty="0" smtClean="0"/>
              <a:t>Each </a:t>
            </a:r>
            <a:r>
              <a:rPr lang="en-US" sz="3200" dirty="0"/>
              <a:t>community in turn have collections which contain items or files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3200" dirty="0"/>
              <a:t>Collections can belong to a single community or multiple communities (collaboration between communities may result in a shared collection)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3200" dirty="0"/>
              <a:t>As with communities, each collection contains descriptive metadata about itself and the items contained within it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103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dirty="0"/>
              <a:t>Example </a:t>
            </a:r>
            <a:r>
              <a:rPr lang="en-GB" altLang="x-none"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3200" dirty="0"/>
              <a:t>Structures may be based around </a:t>
            </a:r>
            <a:r>
              <a:rPr lang="en-US" sz="3200" dirty="0" smtClean="0"/>
              <a:t>organizational </a:t>
            </a:r>
            <a:r>
              <a:rPr lang="en-US" sz="3200" dirty="0"/>
              <a:t>units: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32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32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3200" dirty="0"/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sz="3200" dirty="0"/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sz="32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GB" altLang="x-none" sz="3200" dirty="0"/>
              <a:t>Structures are hierarchical: 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13140"/>
              </p:ext>
            </p:extLst>
          </p:nvPr>
        </p:nvGraphicFramePr>
        <p:xfrm>
          <a:off x="1614489" y="2048930"/>
          <a:ext cx="6361113" cy="22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371"/>
                <a:gridCol w="2120371"/>
                <a:gridCol w="2120371"/>
              </a:tblGrid>
              <a:tr h="46952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Community</a:t>
                      </a:r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Collection</a:t>
                      </a:r>
                      <a:endParaRPr lang="en-GB" sz="1800" dirty="0"/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Items</a:t>
                      </a:r>
                      <a:endParaRPr lang="en-GB" sz="1800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952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Life</a:t>
                      </a:r>
                      <a:r>
                        <a:rPr lang="en-GB" sz="1800" baseline="0" dirty="0" smtClean="0"/>
                        <a:t> Sciences</a:t>
                      </a:r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MD Data</a:t>
                      </a:r>
                      <a:endParaRPr lang="en-GB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Items</a:t>
                      </a:r>
                      <a:endParaRPr lang="en-GB" sz="1800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493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Climate</a:t>
                      </a:r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Future Climate Modelling</a:t>
                      </a:r>
                      <a:endParaRPr lang="en-GB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Items</a:t>
                      </a:r>
                      <a:endParaRPr lang="en-GB" sz="1800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493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Digital Cultural Heritage</a:t>
                      </a:r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Social</a:t>
                      </a:r>
                      <a:r>
                        <a:rPr lang="en-GB" sz="1800" baseline="0" dirty="0" smtClean="0"/>
                        <a:t> Sciences Library</a:t>
                      </a:r>
                      <a:endParaRPr lang="en-GB" sz="18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Items</a:t>
                      </a:r>
                      <a:endParaRPr lang="en-GB" sz="1800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14182"/>
              </p:ext>
            </p:extLst>
          </p:nvPr>
        </p:nvGraphicFramePr>
        <p:xfrm>
          <a:off x="1694388" y="5164669"/>
          <a:ext cx="65521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36"/>
                <a:gridCol w="1638036"/>
                <a:gridCol w="1638036"/>
                <a:gridCol w="1638036"/>
              </a:tblGrid>
              <a:tr h="6062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Community</a:t>
                      </a:r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Sub</a:t>
                      </a:r>
                      <a:r>
                        <a:rPr lang="en-GB" sz="1800" baseline="0" dirty="0" smtClean="0"/>
                        <a:t> Community</a:t>
                      </a:r>
                      <a:endParaRPr lang="en-GB" sz="1800" dirty="0"/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Collection</a:t>
                      </a:r>
                      <a:endParaRPr lang="en-GB" sz="1800" dirty="0"/>
                    </a:p>
                  </a:txBody>
                  <a:tcPr marL="91439" marR="914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Item</a:t>
                      </a:r>
                      <a:endParaRPr lang="en-GB" sz="1800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62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Life Sciences</a:t>
                      </a:r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Molecular</a:t>
                      </a:r>
                      <a:r>
                        <a:rPr lang="en-GB" sz="1800" baseline="0" dirty="0" smtClean="0"/>
                        <a:t> Dynamics</a:t>
                      </a:r>
                      <a:endParaRPr lang="en-GB" sz="18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Cancer Related Data</a:t>
                      </a:r>
                      <a:endParaRPr lang="en-GB" sz="1800" dirty="0"/>
                    </a:p>
                  </a:txBody>
                  <a:tcPr marL="91439" marR="9143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....</a:t>
                      </a:r>
                      <a:endParaRPr lang="en-GB" sz="1800" dirty="0"/>
                    </a:p>
                  </a:txBody>
                  <a:tcPr marL="91439" marR="9143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72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29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1304098"/>
            <a:ext cx="8771466" cy="50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413846"/>
            <a:ext cx="3268133" cy="4817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32" y="1371600"/>
            <a:ext cx="2169087" cy="49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70"/>
            <a:ext cx="9938188" cy="5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8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6" y="1219206"/>
            <a:ext cx="592082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4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" y="1236133"/>
            <a:ext cx="9464028" cy="53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1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37"/>
            <a:ext cx="9895555" cy="45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6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VI-SEEM </a:t>
            </a:r>
            <a:r>
              <a:rPr lang="en-US" sz="2800" dirty="0" smtClean="0"/>
              <a:t>Repository</a:t>
            </a:r>
            <a:endParaRPr lang="en-US" sz="2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Underlying </a:t>
            </a:r>
            <a:r>
              <a:rPr lang="en-US" sz="2800" dirty="0" smtClean="0"/>
              <a:t>Technology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Benefits of VI-SEEM </a:t>
            </a:r>
            <a:r>
              <a:rPr lang="en-US" sz="2800" dirty="0" smtClean="0"/>
              <a:t>Repo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Features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Types of data </a:t>
            </a:r>
            <a:endParaRPr lang="en-US" sz="2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Information </a:t>
            </a:r>
            <a:r>
              <a:rPr lang="en-US" sz="2800" dirty="0" smtClean="0"/>
              <a:t>Model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The </a:t>
            </a:r>
            <a:r>
              <a:rPr lang="en-US" sz="2800" dirty="0" smtClean="0"/>
              <a:t>DSPACE </a:t>
            </a:r>
            <a:r>
              <a:rPr lang="en-US" sz="2800" dirty="0"/>
              <a:t>(VI-SEEM Repo) </a:t>
            </a:r>
            <a:r>
              <a:rPr lang="en-US" sz="2800" dirty="0" smtClean="0"/>
              <a:t>Architecture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Repository </a:t>
            </a:r>
            <a:r>
              <a:rPr lang="en-US" sz="2800" dirty="0" smtClean="0"/>
              <a:t>Organization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Live Demo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endParaRPr lang="en-US" sz="2000" u="sng" dirty="0">
              <a:solidFill>
                <a:schemeClr val="accent5"/>
              </a:solidFill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990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420824"/>
            <a:ext cx="9872134" cy="50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8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15" y="1219200"/>
            <a:ext cx="5311961" cy="5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99" y="1286933"/>
            <a:ext cx="4047868" cy="51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5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84" y="1284059"/>
            <a:ext cx="4246033" cy="52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0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1663700"/>
            <a:ext cx="56515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9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76" y="1269999"/>
            <a:ext cx="4086849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42" y="1286933"/>
            <a:ext cx="406611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r>
              <a:rPr lang="en-US" dirty="0"/>
              <a:t>-SEEM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The </a:t>
            </a:r>
            <a:r>
              <a:rPr lang="en-US" sz="2800" dirty="0"/>
              <a:t>VI-SEEM Repository provides </a:t>
            </a:r>
            <a:r>
              <a:rPr lang="en-US" sz="2800" dirty="0" smtClean="0"/>
              <a:t>long </a:t>
            </a:r>
            <a:r>
              <a:rPr lang="en-US" sz="2800" dirty="0"/>
              <a:t>term data preservation, suitable for data set </a:t>
            </a:r>
            <a:r>
              <a:rPr lang="en-US" sz="2800" dirty="0" smtClean="0"/>
              <a:t>sharing</a:t>
            </a:r>
          </a:p>
          <a:p>
            <a:pPr marL="0" indent="0" eaLnBrk="1" hangingPunct="1">
              <a:buClr>
                <a:schemeClr val="accent2">
                  <a:lumMod val="75000"/>
                  <a:lumOff val="25000"/>
                </a:schemeClr>
              </a:buClr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://repo.vi-seem.eu/</a:t>
            </a:r>
            <a:r>
              <a:rPr lang="en-US" sz="2800" dirty="0"/>
              <a:t> </a:t>
            </a:r>
            <a:endParaRPr lang="en-US" sz="2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Use cases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/>
              <a:t>To store curated data sets for </a:t>
            </a:r>
            <a:r>
              <a:rPr lang="en-US" sz="2400" dirty="0" smtClean="0"/>
              <a:t>long </a:t>
            </a:r>
            <a:r>
              <a:rPr lang="en-US" sz="2400" dirty="0"/>
              <a:t>term preservation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/>
              <a:t>To share those datasets with selected collaborators or open them up to whole communities, via web interface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/>
              <a:t>To make such data sets searchable by means of associating meta data and then harvesting them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400" dirty="0"/>
              <a:t>Enables scientific communities to capture and describe digital works using a custom submission workflow module 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259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Based </a:t>
            </a:r>
            <a:r>
              <a:rPr lang="en-US" sz="2800" dirty="0"/>
              <a:t>on </a:t>
            </a:r>
            <a:r>
              <a:rPr lang="en-US" sz="2800" dirty="0" err="1" smtClean="0"/>
              <a:t>DSpace</a:t>
            </a:r>
            <a:endParaRPr lang="en-US" sz="2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err="1"/>
              <a:t>DSpace</a:t>
            </a:r>
            <a:r>
              <a:rPr lang="en-US" sz="2800" dirty="0"/>
              <a:t> is a platform that allows you to capture items in any format – in text, video, audio, and data. It distributes it over the web. It indexes your work, so users can search and retrieve your items. It preserves your digital work over the long term.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Developed by the MIT Libraries with support from the HP-MIT </a:t>
            </a:r>
            <a:r>
              <a:rPr lang="en-US" sz="2800" dirty="0" smtClean="0"/>
              <a:t>Alliance</a:t>
            </a:r>
            <a:endParaRPr lang="en-US" sz="2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/>
              <a:t>A platform to build an Institutional Repository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370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enefits </a:t>
            </a:r>
            <a:r>
              <a:rPr lang="en-US" dirty="0"/>
              <a:t>of VI-SEEM </a:t>
            </a:r>
            <a:r>
              <a:rPr lang="en-US" dirty="0" smtClean="0"/>
              <a:t>Repo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2800" dirty="0" smtClean="0"/>
              <a:t>Some </a:t>
            </a:r>
            <a:r>
              <a:rPr lang="en-US" sz="2800" dirty="0"/>
              <a:t>example benefits: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Getting your research results out quickly, to a worldwide audience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Reaching a worldwide audience through exposure to search engines such as Google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Storing reusable teaching materials that you can use with course management systems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Archiving and distributing material you would currently put on your personal website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Storing examples of students’ projects (with the students’ permission)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Showcasing students’ theses (again with permission)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Keeping track of your own publications/bibliography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Having a persistent network identifier for your work, that never changes or breaks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No more page charges for images. You can point to your images’ persistent identifiers in your published articles.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569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 smtClean="0"/>
              <a:t>User </a:t>
            </a:r>
            <a:r>
              <a:rPr lang="en-US" sz="1800" dirty="0"/>
              <a:t>Interface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Web based, for submission, end-user and System Administrators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Search and retrieval of items by browsing or searching the metadata 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Workflow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Enables differing submission workflows for communities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M</a:t>
            </a:r>
            <a:r>
              <a:rPr lang="en-US" sz="1400" dirty="0" smtClean="0"/>
              <a:t>odels </a:t>
            </a:r>
            <a:r>
              <a:rPr lang="en-US" sz="1400" dirty="0"/>
              <a:t>"e-people" who have "roles" in the workflow of a particular Community in the context of a given collection  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Open Archives Initiative (OAI)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OAI-PMH 2.0 Compatible and uses used the OCLC </a:t>
            </a:r>
            <a:r>
              <a:rPr lang="en-US" sz="1400" dirty="0" err="1"/>
              <a:t>OAICat</a:t>
            </a:r>
            <a:r>
              <a:rPr lang="en-US" sz="1400" dirty="0"/>
              <a:t> -&gt; </a:t>
            </a:r>
            <a:r>
              <a:rPr lang="en-US" sz="1400" b="1" dirty="0"/>
              <a:t>For integration with VI-SEEM Data Search platform (to be available soon</a:t>
            </a:r>
            <a:r>
              <a:rPr lang="en-US" sz="1400" dirty="0"/>
              <a:t>)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Persistent Identifiers (Handles) 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Implements CNRI handles as the persistent identifier associated with each item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Soon to be integrated with the VI-SEEM PID service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Access Control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Allows contributors to limit access to items in the repository, at both the collection and the individual item </a:t>
            </a:r>
            <a:r>
              <a:rPr lang="en-US" sz="1400" dirty="0" smtClean="0"/>
              <a:t>level</a:t>
            </a:r>
            <a:endParaRPr lang="en-US" sz="1400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b="1" dirty="0"/>
              <a:t>Integrated </a:t>
            </a:r>
            <a:r>
              <a:rPr lang="en-US" sz="1400" b="1" dirty="0" smtClean="0"/>
              <a:t>with </a:t>
            </a:r>
            <a:r>
              <a:rPr lang="en-US" sz="1400" b="1" dirty="0"/>
              <a:t>the VI-SEEM Login Service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Metadata Schema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 err="1"/>
              <a:t>Utilises</a:t>
            </a:r>
            <a:r>
              <a:rPr lang="en-US" sz="1400" dirty="0"/>
              <a:t> Qualified Dublin </a:t>
            </a:r>
            <a:r>
              <a:rPr lang="en-US" sz="1400" dirty="0" smtClean="0"/>
              <a:t>Core</a:t>
            </a:r>
            <a:endParaRPr lang="en-US" sz="14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370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in the VI-SEEM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4447645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Articles</a:t>
            </a: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Preprints, e-prints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Technical Reports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Working Papers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Conference Papers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E-theses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Audio/Video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Lecture notes, Visualizations, simulations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35021" y="1347796"/>
            <a:ext cx="444764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 smtClean="0"/>
              <a:t>Datasets </a:t>
            </a:r>
            <a:r>
              <a:rPr lang="en-US" b="0" dirty="0"/>
              <a:t>in various </a:t>
            </a:r>
            <a:r>
              <a:rPr lang="en-US" b="0" dirty="0" smtClean="0"/>
              <a:t>formats</a:t>
            </a:r>
            <a:endParaRPr lang="en-US" b="0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b="0" dirty="0"/>
              <a:t>Experimental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b="0" dirty="0"/>
              <a:t>Simulation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b="0" dirty="0"/>
              <a:t>Input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b="0" dirty="0"/>
              <a:t>Output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/>
              <a:t>Images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/>
              <a:t>Visual, scientific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/>
              <a:t>Teaching material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dirty="0"/>
              <a:t>Digitized library collections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b="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8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400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3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364727"/>
            <a:ext cx="4447645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 smtClean="0"/>
              <a:t>Communities</a:t>
            </a:r>
            <a:endParaRPr lang="en-US" sz="1800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Departments, Labs, Research Centers, Schools… 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Collections (in communities)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Distinct groupings of like items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Items (in collections)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Logical content objects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Receive persistent identifier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 err="1"/>
              <a:t>Bitstreams</a:t>
            </a:r>
            <a:r>
              <a:rPr lang="en-US" sz="1800" dirty="0"/>
              <a:t> (in items)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Individual files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Receive preservation treatment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800" dirty="0"/>
              <a:t>Versioning- Item “versions” can be 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All instances of a work in different formats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E.g. the XML, PDF, and PostScript versions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All editions of a work over time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sz="1400" dirty="0"/>
              <a:t>Metadata lists all available versions of items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20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6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600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600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sz="1600" u="sng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6" name="Picture 9" descr="Data Model Diagra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600" y="1388534"/>
            <a:ext cx="3238801" cy="45730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1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 smtClean="0"/>
              <a:t>DSpace</a:t>
            </a:r>
            <a:r>
              <a:rPr lang="en-US" dirty="0" smtClean="0"/>
              <a:t> </a:t>
            </a:r>
            <a:r>
              <a:rPr lang="en-US" dirty="0"/>
              <a:t>(VI-SEEM Repo)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VI-SEEM Life Sciences </a:t>
            </a:r>
            <a:r>
              <a:rPr lang="en-US" dirty="0" smtClean="0">
                <a:latin typeface="+mn-lt"/>
              </a:rPr>
              <a:t>Regional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raining – Belgrade, Serbia, 19-21 Oct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1696" t="24287" r="55758" b="15376"/>
          <a:stretch>
            <a:fillRect/>
          </a:stretch>
        </p:blipFill>
        <p:spPr bwMode="auto">
          <a:xfrm>
            <a:off x="672023" y="1337551"/>
            <a:ext cx="8184104" cy="510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560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EGRID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1138</Words>
  <Application>Microsoft Macintosh PowerPoint</Application>
  <PresentationFormat>A4 Paper (210x297 mm)</PresentationFormat>
  <Paragraphs>204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SEEGRID-ppt-template</vt:lpstr>
      <vt:lpstr>VI-SEEM Data Repository</vt:lpstr>
      <vt:lpstr>Agenda</vt:lpstr>
      <vt:lpstr>VI-SEEM Repository</vt:lpstr>
      <vt:lpstr>Underlying Technology</vt:lpstr>
      <vt:lpstr>Benefits of VI-SEEM Repo</vt:lpstr>
      <vt:lpstr>Features</vt:lpstr>
      <vt:lpstr>Types of data in the VI-SEEM Repository</vt:lpstr>
      <vt:lpstr>Information Model</vt:lpstr>
      <vt:lpstr>The DSpace (VI-SEEM Repo) Architecture</vt:lpstr>
      <vt:lpstr>Repository Organization</vt:lpstr>
      <vt:lpstr>Collections</vt:lpstr>
      <vt:lpstr>Example Structures</vt:lpstr>
      <vt:lpstr>Live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Vladimir Slavnic</cp:lastModifiedBy>
  <cp:revision>279</cp:revision>
  <cp:lastPrinted>2016-01-29T13:21:48Z</cp:lastPrinted>
  <dcterms:created xsi:type="dcterms:W3CDTF">2004-04-29T08:03:52Z</dcterms:created>
  <dcterms:modified xsi:type="dcterms:W3CDTF">2016-10-18T22:48:05Z</dcterms:modified>
</cp:coreProperties>
</file>