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Override PartName="/ppt/slides/slide8.xml" ContentType="application/vnd.openxmlformats-officedocument.presentationml.slide+xml"/>
  <Override PartName="/ppt/slides/slide49.xml" ContentType="application/vnd.openxmlformats-officedocument.presentationml.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6"/>
  </p:notesMasterIdLst>
  <p:sldIdLst>
    <p:sldId id="256" r:id="rId2"/>
    <p:sldId id="287" r:id="rId3"/>
    <p:sldId id="338" r:id="rId4"/>
    <p:sldId id="288" r:id="rId5"/>
    <p:sldId id="289" r:id="rId6"/>
    <p:sldId id="293" r:id="rId7"/>
    <p:sldId id="290" r:id="rId8"/>
    <p:sldId id="343" r:id="rId9"/>
    <p:sldId id="295" r:id="rId10"/>
    <p:sldId id="296" r:id="rId11"/>
    <p:sldId id="297" r:id="rId12"/>
    <p:sldId id="298" r:id="rId13"/>
    <p:sldId id="299" r:id="rId14"/>
    <p:sldId id="300" r:id="rId15"/>
    <p:sldId id="301" r:id="rId16"/>
    <p:sldId id="302" r:id="rId17"/>
    <p:sldId id="303" r:id="rId18"/>
    <p:sldId id="304" r:id="rId19"/>
    <p:sldId id="305" r:id="rId20"/>
    <p:sldId id="291" r:id="rId21"/>
    <p:sldId id="292" r:id="rId22"/>
    <p:sldId id="309" r:id="rId23"/>
    <p:sldId id="310" r:id="rId24"/>
    <p:sldId id="308" r:id="rId25"/>
    <p:sldId id="342" r:id="rId26"/>
    <p:sldId id="313" r:id="rId27"/>
    <p:sldId id="312" r:id="rId28"/>
    <p:sldId id="314" r:id="rId29"/>
    <p:sldId id="311" r:id="rId30"/>
    <p:sldId id="315" r:id="rId31"/>
    <p:sldId id="316" r:id="rId32"/>
    <p:sldId id="317" r:id="rId33"/>
    <p:sldId id="318" r:id="rId34"/>
    <p:sldId id="320" r:id="rId35"/>
    <p:sldId id="347" r:id="rId36"/>
    <p:sldId id="346" r:id="rId37"/>
    <p:sldId id="321" r:id="rId38"/>
    <p:sldId id="322" r:id="rId39"/>
    <p:sldId id="339" r:id="rId40"/>
    <p:sldId id="348" r:id="rId41"/>
    <p:sldId id="340" r:id="rId42"/>
    <p:sldId id="341" r:id="rId43"/>
    <p:sldId id="323" r:id="rId44"/>
    <p:sldId id="324" r:id="rId45"/>
    <p:sldId id="325" r:id="rId46"/>
    <p:sldId id="307" r:id="rId47"/>
    <p:sldId id="326" r:id="rId48"/>
    <p:sldId id="327" r:id="rId49"/>
    <p:sldId id="328" r:id="rId50"/>
    <p:sldId id="344" r:id="rId51"/>
    <p:sldId id="345" r:id="rId52"/>
    <p:sldId id="349" r:id="rId53"/>
    <p:sldId id="336" r:id="rId54"/>
    <p:sldId id="319" r:id="rId55"/>
    <p:sldId id="329" r:id="rId56"/>
    <p:sldId id="331" r:id="rId57"/>
    <p:sldId id="330" r:id="rId58"/>
    <p:sldId id="332" r:id="rId59"/>
    <p:sldId id="333" r:id="rId60"/>
    <p:sldId id="334" r:id="rId61"/>
    <p:sldId id="350" r:id="rId62"/>
    <p:sldId id="351" r:id="rId63"/>
    <p:sldId id="335" r:id="rId64"/>
    <p:sldId id="286" r:id="rId65"/>
  </p:sldIdLst>
  <p:sldSz cx="9144000" cy="6858000" type="screen4x3"/>
  <p:notesSz cx="6858000" cy="9144000"/>
  <p:defaultTextStyle>
    <a:defPPr>
      <a:defRPr lang="mk-M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10"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482"/>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096E56E-0997-4B54-B888-91963CD077DF}" type="datetimeFigureOut">
              <a:rPr lang="en-US" smtClean="0"/>
              <a:pPr/>
              <a:t>8/29/2016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171FC70-0572-4B60-A7D6-A1C9FA24C127}"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171FC70-0572-4B60-A7D6-A1C9FA24C127}" type="slidenum">
              <a:rPr lang="en-US" smtClean="0"/>
              <a:pPr/>
              <a:t>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98D1680F-2811-425F-A942-4C7676F33FD5}" type="datetime1">
              <a:rPr lang="mk-MK" smtClean="0"/>
              <a:pPr/>
              <a:t>29.8.2016</a:t>
            </a:fld>
            <a:endParaRPr lang="mk-MK"/>
          </a:p>
        </p:txBody>
      </p:sp>
      <p:sp>
        <p:nvSpPr>
          <p:cNvPr id="19" name="Footer Placeholder 18"/>
          <p:cNvSpPr>
            <a:spLocks noGrp="1"/>
          </p:cNvSpPr>
          <p:nvPr>
            <p:ph type="ftr" sz="quarter" idx="11"/>
          </p:nvPr>
        </p:nvSpPr>
        <p:spPr/>
        <p:txBody>
          <a:bodyPr/>
          <a:lstStyle/>
          <a:p>
            <a:r>
              <a:rPr lang="en-US" smtClean="0"/>
              <a:t>VI-SEEM Life sciences and Climate national training event, Skopje, FINKI, 2016</a:t>
            </a:r>
            <a:endParaRPr lang="mk-MK"/>
          </a:p>
        </p:txBody>
      </p:sp>
      <p:sp>
        <p:nvSpPr>
          <p:cNvPr id="27" name="Slide Number Placeholder 26"/>
          <p:cNvSpPr>
            <a:spLocks noGrp="1"/>
          </p:cNvSpPr>
          <p:nvPr>
            <p:ph type="sldNum" sz="quarter" idx="12"/>
          </p:nvPr>
        </p:nvSpPr>
        <p:spPr/>
        <p:txBody>
          <a:bodyPr/>
          <a:lstStyle/>
          <a:p>
            <a:fld id="{11C414C6-61B9-42D4-8148-B5FC85D65F0A}" type="slidenum">
              <a:rPr lang="mk-MK" smtClean="0"/>
              <a:pPr/>
              <a:t>‹#›</a:t>
            </a:fld>
            <a:endParaRPr lang="mk-MK"/>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1A78ACF-EA48-4F18-B4D9-49778A3A2792}" type="datetime1">
              <a:rPr lang="mk-MK" smtClean="0"/>
              <a:pPr/>
              <a:t>29.8.2016</a:t>
            </a:fld>
            <a:endParaRPr lang="mk-MK"/>
          </a:p>
        </p:txBody>
      </p:sp>
      <p:sp>
        <p:nvSpPr>
          <p:cNvPr id="5" name="Footer Placeholder 4"/>
          <p:cNvSpPr>
            <a:spLocks noGrp="1"/>
          </p:cNvSpPr>
          <p:nvPr>
            <p:ph type="ftr" sz="quarter" idx="11"/>
          </p:nvPr>
        </p:nvSpPr>
        <p:spPr/>
        <p:txBody>
          <a:bodyPr/>
          <a:lstStyle/>
          <a:p>
            <a:r>
              <a:rPr lang="en-US" smtClean="0"/>
              <a:t>VI-SEEM Life sciences and Climate national training event, Skopje, FINKI, 2016</a:t>
            </a:r>
            <a:endParaRPr lang="mk-MK"/>
          </a:p>
        </p:txBody>
      </p:sp>
      <p:sp>
        <p:nvSpPr>
          <p:cNvPr id="6" name="Slide Number Placeholder 5"/>
          <p:cNvSpPr>
            <a:spLocks noGrp="1"/>
          </p:cNvSpPr>
          <p:nvPr>
            <p:ph type="sldNum" sz="quarter" idx="12"/>
          </p:nvPr>
        </p:nvSpPr>
        <p:spPr/>
        <p:txBody>
          <a:bodyPr/>
          <a:lstStyle/>
          <a:p>
            <a:fld id="{11C414C6-61B9-42D4-8148-B5FC85D65F0A}" type="slidenum">
              <a:rPr lang="mk-MK" smtClean="0"/>
              <a:pPr/>
              <a:t>‹#›</a:t>
            </a:fld>
            <a:endParaRPr lang="mk-MK"/>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B95D6D2-5974-4CD6-A7AC-95DD8B1556FE}" type="datetime1">
              <a:rPr lang="mk-MK" smtClean="0"/>
              <a:pPr/>
              <a:t>29.8.2016</a:t>
            </a:fld>
            <a:endParaRPr lang="mk-MK"/>
          </a:p>
        </p:txBody>
      </p:sp>
      <p:sp>
        <p:nvSpPr>
          <p:cNvPr id="5" name="Footer Placeholder 4"/>
          <p:cNvSpPr>
            <a:spLocks noGrp="1"/>
          </p:cNvSpPr>
          <p:nvPr>
            <p:ph type="ftr" sz="quarter" idx="11"/>
          </p:nvPr>
        </p:nvSpPr>
        <p:spPr/>
        <p:txBody>
          <a:bodyPr/>
          <a:lstStyle/>
          <a:p>
            <a:r>
              <a:rPr lang="en-US" smtClean="0"/>
              <a:t>VI-SEEM Life sciences and Climate national training event, Skopje, FINKI, 2016</a:t>
            </a:r>
            <a:endParaRPr lang="mk-MK"/>
          </a:p>
        </p:txBody>
      </p:sp>
      <p:sp>
        <p:nvSpPr>
          <p:cNvPr id="6" name="Slide Number Placeholder 5"/>
          <p:cNvSpPr>
            <a:spLocks noGrp="1"/>
          </p:cNvSpPr>
          <p:nvPr>
            <p:ph type="sldNum" sz="quarter" idx="12"/>
          </p:nvPr>
        </p:nvSpPr>
        <p:spPr/>
        <p:txBody>
          <a:bodyPr/>
          <a:lstStyle/>
          <a:p>
            <a:fld id="{11C414C6-61B9-42D4-8148-B5FC85D65F0A}" type="slidenum">
              <a:rPr lang="mk-MK" smtClean="0"/>
              <a:pPr/>
              <a:t>‹#›</a:t>
            </a:fld>
            <a:endParaRPr lang="mk-MK"/>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7B40BAB-2846-441A-A59B-4D16BEB26448}" type="datetime1">
              <a:rPr lang="mk-MK" smtClean="0"/>
              <a:pPr/>
              <a:t>29.8.2016</a:t>
            </a:fld>
            <a:endParaRPr lang="mk-MK"/>
          </a:p>
        </p:txBody>
      </p:sp>
      <p:sp>
        <p:nvSpPr>
          <p:cNvPr id="5" name="Footer Placeholder 4"/>
          <p:cNvSpPr>
            <a:spLocks noGrp="1"/>
          </p:cNvSpPr>
          <p:nvPr>
            <p:ph type="ftr" sz="quarter" idx="11"/>
          </p:nvPr>
        </p:nvSpPr>
        <p:spPr/>
        <p:txBody>
          <a:bodyPr/>
          <a:lstStyle/>
          <a:p>
            <a:r>
              <a:rPr lang="en-US" smtClean="0"/>
              <a:t>VI-SEEM Life sciences and Climate national training event, Skopje, FINKI, 2016</a:t>
            </a:r>
            <a:endParaRPr lang="mk-MK"/>
          </a:p>
        </p:txBody>
      </p:sp>
      <p:sp>
        <p:nvSpPr>
          <p:cNvPr id="6" name="Slide Number Placeholder 5"/>
          <p:cNvSpPr>
            <a:spLocks noGrp="1"/>
          </p:cNvSpPr>
          <p:nvPr>
            <p:ph type="sldNum" sz="quarter" idx="12"/>
          </p:nvPr>
        </p:nvSpPr>
        <p:spPr/>
        <p:txBody>
          <a:bodyPr/>
          <a:lstStyle/>
          <a:p>
            <a:fld id="{11C414C6-61B9-42D4-8148-B5FC85D65F0A}" type="slidenum">
              <a:rPr lang="mk-MK" smtClean="0"/>
              <a:pPr/>
              <a:t>‹#›</a:t>
            </a:fld>
            <a:endParaRPr lang="mk-MK"/>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5175778F-18E5-40E5-A3E2-CC887BF5635C}" type="datetime1">
              <a:rPr lang="mk-MK" smtClean="0"/>
              <a:pPr/>
              <a:t>29.8.2016</a:t>
            </a:fld>
            <a:endParaRPr lang="mk-MK"/>
          </a:p>
        </p:txBody>
      </p:sp>
      <p:sp>
        <p:nvSpPr>
          <p:cNvPr id="5" name="Footer Placeholder 4"/>
          <p:cNvSpPr>
            <a:spLocks noGrp="1"/>
          </p:cNvSpPr>
          <p:nvPr>
            <p:ph type="ftr" sz="quarter" idx="11"/>
          </p:nvPr>
        </p:nvSpPr>
        <p:spPr/>
        <p:txBody>
          <a:bodyPr/>
          <a:lstStyle/>
          <a:p>
            <a:r>
              <a:rPr lang="en-US" smtClean="0"/>
              <a:t>VI-SEEM Life sciences and Climate national training event, Skopje, FINKI, 2016</a:t>
            </a:r>
            <a:endParaRPr lang="mk-MK"/>
          </a:p>
        </p:txBody>
      </p:sp>
      <p:sp>
        <p:nvSpPr>
          <p:cNvPr id="6" name="Slide Number Placeholder 5"/>
          <p:cNvSpPr>
            <a:spLocks noGrp="1"/>
          </p:cNvSpPr>
          <p:nvPr>
            <p:ph type="sldNum" sz="quarter" idx="12"/>
          </p:nvPr>
        </p:nvSpPr>
        <p:spPr/>
        <p:txBody>
          <a:bodyPr/>
          <a:lstStyle/>
          <a:p>
            <a:fld id="{11C414C6-61B9-42D4-8148-B5FC85D65F0A}" type="slidenum">
              <a:rPr lang="mk-MK" smtClean="0"/>
              <a:pPr/>
              <a:t>‹#›</a:t>
            </a:fld>
            <a:endParaRPr lang="mk-MK"/>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E4A3FD16-29DE-4D16-945E-48D935C55E96}" type="datetime1">
              <a:rPr lang="mk-MK" smtClean="0"/>
              <a:pPr/>
              <a:t>29.8.2016</a:t>
            </a:fld>
            <a:endParaRPr lang="mk-MK"/>
          </a:p>
        </p:txBody>
      </p:sp>
      <p:sp>
        <p:nvSpPr>
          <p:cNvPr id="6" name="Footer Placeholder 5"/>
          <p:cNvSpPr>
            <a:spLocks noGrp="1"/>
          </p:cNvSpPr>
          <p:nvPr>
            <p:ph type="ftr" sz="quarter" idx="11"/>
          </p:nvPr>
        </p:nvSpPr>
        <p:spPr/>
        <p:txBody>
          <a:bodyPr/>
          <a:lstStyle/>
          <a:p>
            <a:r>
              <a:rPr lang="en-US" smtClean="0"/>
              <a:t>VI-SEEM Life sciences and Climate national training event, Skopje, FINKI, 2016</a:t>
            </a:r>
            <a:endParaRPr lang="mk-MK"/>
          </a:p>
        </p:txBody>
      </p:sp>
      <p:sp>
        <p:nvSpPr>
          <p:cNvPr id="7" name="Slide Number Placeholder 6"/>
          <p:cNvSpPr>
            <a:spLocks noGrp="1"/>
          </p:cNvSpPr>
          <p:nvPr>
            <p:ph type="sldNum" sz="quarter" idx="12"/>
          </p:nvPr>
        </p:nvSpPr>
        <p:spPr/>
        <p:txBody>
          <a:bodyPr/>
          <a:lstStyle/>
          <a:p>
            <a:fld id="{11C414C6-61B9-42D4-8148-B5FC85D65F0A}" type="slidenum">
              <a:rPr lang="mk-MK" smtClean="0"/>
              <a:pPr/>
              <a:t>‹#›</a:t>
            </a:fld>
            <a:endParaRPr lang="mk-MK"/>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C9D8B16E-7CFD-4189-9CAA-26AB2EFCF290}" type="datetime1">
              <a:rPr lang="mk-MK" smtClean="0"/>
              <a:pPr/>
              <a:t>29.8.2016</a:t>
            </a:fld>
            <a:endParaRPr lang="mk-MK"/>
          </a:p>
        </p:txBody>
      </p:sp>
      <p:sp>
        <p:nvSpPr>
          <p:cNvPr id="8" name="Footer Placeholder 7"/>
          <p:cNvSpPr>
            <a:spLocks noGrp="1"/>
          </p:cNvSpPr>
          <p:nvPr>
            <p:ph type="ftr" sz="quarter" idx="11"/>
          </p:nvPr>
        </p:nvSpPr>
        <p:spPr/>
        <p:txBody>
          <a:bodyPr/>
          <a:lstStyle/>
          <a:p>
            <a:r>
              <a:rPr lang="en-US" smtClean="0"/>
              <a:t>VI-SEEM Life sciences and Climate national training event, Skopje, FINKI, 2016</a:t>
            </a:r>
            <a:endParaRPr lang="mk-MK"/>
          </a:p>
        </p:txBody>
      </p:sp>
      <p:sp>
        <p:nvSpPr>
          <p:cNvPr id="9" name="Slide Number Placeholder 8"/>
          <p:cNvSpPr>
            <a:spLocks noGrp="1"/>
          </p:cNvSpPr>
          <p:nvPr>
            <p:ph type="sldNum" sz="quarter" idx="12"/>
          </p:nvPr>
        </p:nvSpPr>
        <p:spPr/>
        <p:txBody>
          <a:bodyPr/>
          <a:lstStyle/>
          <a:p>
            <a:fld id="{11C414C6-61B9-42D4-8148-B5FC85D65F0A}" type="slidenum">
              <a:rPr lang="mk-MK" smtClean="0"/>
              <a:pPr/>
              <a:t>‹#›</a:t>
            </a:fld>
            <a:endParaRPr lang="mk-MK"/>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7ECA4652-37F0-42B0-AC40-2EFC545E69C4}" type="datetime1">
              <a:rPr lang="mk-MK" smtClean="0"/>
              <a:pPr/>
              <a:t>29.8.2016</a:t>
            </a:fld>
            <a:endParaRPr lang="mk-MK"/>
          </a:p>
        </p:txBody>
      </p:sp>
      <p:sp>
        <p:nvSpPr>
          <p:cNvPr id="4" name="Footer Placeholder 3"/>
          <p:cNvSpPr>
            <a:spLocks noGrp="1"/>
          </p:cNvSpPr>
          <p:nvPr>
            <p:ph type="ftr" sz="quarter" idx="11"/>
          </p:nvPr>
        </p:nvSpPr>
        <p:spPr/>
        <p:txBody>
          <a:bodyPr/>
          <a:lstStyle/>
          <a:p>
            <a:r>
              <a:rPr lang="en-US" smtClean="0"/>
              <a:t>VI-SEEM Life sciences and Climate national training event, Skopje, FINKI, 2016</a:t>
            </a:r>
            <a:endParaRPr lang="mk-MK"/>
          </a:p>
        </p:txBody>
      </p:sp>
      <p:sp>
        <p:nvSpPr>
          <p:cNvPr id="5" name="Slide Number Placeholder 4"/>
          <p:cNvSpPr>
            <a:spLocks noGrp="1"/>
          </p:cNvSpPr>
          <p:nvPr>
            <p:ph type="sldNum" sz="quarter" idx="12"/>
          </p:nvPr>
        </p:nvSpPr>
        <p:spPr/>
        <p:txBody>
          <a:bodyPr/>
          <a:lstStyle/>
          <a:p>
            <a:fld id="{11C414C6-61B9-42D4-8148-B5FC85D65F0A}" type="slidenum">
              <a:rPr lang="mk-MK" smtClean="0"/>
              <a:pPr/>
              <a:t>‹#›</a:t>
            </a:fld>
            <a:endParaRPr lang="mk-MK"/>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D407EDE-9345-4E11-A3D5-120289E9579B}" type="datetime1">
              <a:rPr lang="mk-MK" smtClean="0"/>
              <a:pPr/>
              <a:t>29.8.2016</a:t>
            </a:fld>
            <a:endParaRPr lang="mk-MK"/>
          </a:p>
        </p:txBody>
      </p:sp>
      <p:sp>
        <p:nvSpPr>
          <p:cNvPr id="3" name="Footer Placeholder 2"/>
          <p:cNvSpPr>
            <a:spLocks noGrp="1"/>
          </p:cNvSpPr>
          <p:nvPr>
            <p:ph type="ftr" sz="quarter" idx="11"/>
          </p:nvPr>
        </p:nvSpPr>
        <p:spPr/>
        <p:txBody>
          <a:bodyPr/>
          <a:lstStyle/>
          <a:p>
            <a:r>
              <a:rPr lang="en-US" smtClean="0"/>
              <a:t>VI-SEEM Life sciences and Climate national training event, Skopje, FINKI, 2016</a:t>
            </a:r>
            <a:endParaRPr lang="mk-MK"/>
          </a:p>
        </p:txBody>
      </p:sp>
      <p:sp>
        <p:nvSpPr>
          <p:cNvPr id="4" name="Slide Number Placeholder 3"/>
          <p:cNvSpPr>
            <a:spLocks noGrp="1"/>
          </p:cNvSpPr>
          <p:nvPr>
            <p:ph type="sldNum" sz="quarter" idx="12"/>
          </p:nvPr>
        </p:nvSpPr>
        <p:spPr/>
        <p:txBody>
          <a:bodyPr/>
          <a:lstStyle/>
          <a:p>
            <a:fld id="{11C414C6-61B9-42D4-8148-B5FC85D65F0A}" type="slidenum">
              <a:rPr lang="mk-MK" smtClean="0"/>
              <a:pPr/>
              <a:t>‹#›</a:t>
            </a:fld>
            <a:endParaRPr lang="mk-MK"/>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42B4A9FF-D5E0-478F-BE30-89812A0ADD47}" type="datetime1">
              <a:rPr lang="mk-MK" smtClean="0"/>
              <a:pPr/>
              <a:t>29.8.2016</a:t>
            </a:fld>
            <a:endParaRPr lang="mk-MK"/>
          </a:p>
        </p:txBody>
      </p:sp>
      <p:sp>
        <p:nvSpPr>
          <p:cNvPr id="6" name="Footer Placeholder 5"/>
          <p:cNvSpPr>
            <a:spLocks noGrp="1"/>
          </p:cNvSpPr>
          <p:nvPr>
            <p:ph type="ftr" sz="quarter" idx="11"/>
          </p:nvPr>
        </p:nvSpPr>
        <p:spPr/>
        <p:txBody>
          <a:bodyPr/>
          <a:lstStyle/>
          <a:p>
            <a:r>
              <a:rPr lang="en-US" smtClean="0"/>
              <a:t>VI-SEEM Life sciences and Climate national training event, Skopje, FINKI, 2016</a:t>
            </a:r>
            <a:endParaRPr lang="mk-MK"/>
          </a:p>
        </p:txBody>
      </p:sp>
      <p:sp>
        <p:nvSpPr>
          <p:cNvPr id="7" name="Slide Number Placeholder 6"/>
          <p:cNvSpPr>
            <a:spLocks noGrp="1"/>
          </p:cNvSpPr>
          <p:nvPr>
            <p:ph type="sldNum" sz="quarter" idx="12"/>
          </p:nvPr>
        </p:nvSpPr>
        <p:spPr/>
        <p:txBody>
          <a:bodyPr/>
          <a:lstStyle/>
          <a:p>
            <a:fld id="{11C414C6-61B9-42D4-8148-B5FC85D65F0A}" type="slidenum">
              <a:rPr lang="mk-MK" smtClean="0"/>
              <a:pPr/>
              <a:t>‹#›</a:t>
            </a:fld>
            <a:endParaRPr lang="mk-MK"/>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8E049657-9C76-47BB-BD49-F41B4740E7D3}" type="datetime1">
              <a:rPr lang="mk-MK" smtClean="0"/>
              <a:pPr/>
              <a:t>29.8.2016</a:t>
            </a:fld>
            <a:endParaRPr lang="mk-MK"/>
          </a:p>
        </p:txBody>
      </p:sp>
      <p:sp>
        <p:nvSpPr>
          <p:cNvPr id="6" name="Footer Placeholder 5"/>
          <p:cNvSpPr>
            <a:spLocks noGrp="1"/>
          </p:cNvSpPr>
          <p:nvPr>
            <p:ph type="ftr" sz="quarter" idx="11"/>
          </p:nvPr>
        </p:nvSpPr>
        <p:spPr/>
        <p:txBody>
          <a:bodyPr/>
          <a:lstStyle/>
          <a:p>
            <a:r>
              <a:rPr lang="en-US" smtClean="0"/>
              <a:t>VI-SEEM Life sciences and Climate national training event, Skopje, FINKI, 2016</a:t>
            </a:r>
            <a:endParaRPr lang="mk-MK"/>
          </a:p>
        </p:txBody>
      </p:sp>
      <p:sp>
        <p:nvSpPr>
          <p:cNvPr id="7" name="Slide Number Placeholder 6"/>
          <p:cNvSpPr>
            <a:spLocks noGrp="1"/>
          </p:cNvSpPr>
          <p:nvPr>
            <p:ph type="sldNum" sz="quarter" idx="12"/>
          </p:nvPr>
        </p:nvSpPr>
        <p:spPr>
          <a:xfrm>
            <a:off x="8077200" y="6356350"/>
            <a:ext cx="609600" cy="365125"/>
          </a:xfrm>
        </p:spPr>
        <p:txBody>
          <a:bodyPr/>
          <a:lstStyle/>
          <a:p>
            <a:fld id="{11C414C6-61B9-42D4-8148-B5FC85D65F0A}" type="slidenum">
              <a:rPr lang="mk-MK" smtClean="0"/>
              <a:pPr/>
              <a:t>‹#›</a:t>
            </a:fld>
            <a:endParaRPr lang="mk-MK"/>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DDD90DB1-1B30-4F8F-A5EA-F0DE7FADBB7F}" type="datetime1">
              <a:rPr lang="mk-MK" smtClean="0"/>
              <a:pPr/>
              <a:t>29.8.2016</a:t>
            </a:fld>
            <a:endParaRPr lang="mk-MK"/>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r>
              <a:rPr lang="en-US" smtClean="0"/>
              <a:t>VI-SEEM Life sciences and Climate national training event, Skopje, FINKI, 2016</a:t>
            </a:r>
            <a:endParaRPr lang="mk-MK"/>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11C414C6-61B9-42D4-8148-B5FC85D65F0A}" type="slidenum">
              <a:rPr lang="mk-MK" smtClean="0"/>
              <a:pPr/>
              <a:t>‹#›</a:t>
            </a:fld>
            <a:endParaRPr lang="mk-MK"/>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ljupcop@pmf.ukim.mk"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acd-ext.gsfc.nasa.gov/Projects/GEOSCCM/studies/index.html" TargetMode="External"/><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hyperlink" Target="http://acd-ext.gsfc.nasa.gov/Projects/GEOSCCM/studies/index.html" TargetMode="External"/><Relationship Id="rId1" Type="http://schemas.openxmlformats.org/officeDocument/2006/relationships/slideLayout" Target="../slideLayouts/slideLayout7.xml"/><Relationship Id="rId4" Type="http://schemas.openxmlformats.org/officeDocument/2006/relationships/image" Target="../media/image13.gif"/></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acd-ext.gsfc.nasa.gov/Projects/GEOSCCM/studies/index.html" TargetMode="Externa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acd-ext.gsfc.nasa.gov/Projects/GEOSCCM/studies/index.html" TargetMode="External"/><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acd-ext.gsfc.nasa.gov/Projects/GEOSCCM/studies/index.html" TargetMode="Externa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acd-ext.gsfc.nasa.gov/Projects/GEOSCCM/studies/index.html" TargetMode="External"/><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hyperlink" Target="http://acd-ext.gsfc.nasa.gov/Projects/GEOSCCM/studies/index.html" TargetMode="External"/><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hyperlink" Target="http://acd-ext.gsfc.nasa.gov/Projects/GEOSCCM/studies/index.html" TargetMode="External"/><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1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hyperlink" Target="http://acd-ext.gsfc.nasa.gov/Projects/GEOSCCM/studies/index.html" TargetMode="External"/><Relationship Id="rId1" Type="http://schemas.openxmlformats.org/officeDocument/2006/relationships/slideLayout" Target="../slideLayouts/slideLayout7.xml"/><Relationship Id="rId4" Type="http://schemas.openxmlformats.org/officeDocument/2006/relationships/image" Target="../media/image27.jpeg"/></Relationships>
</file>

<file path=ppt/slides/_rels/slide1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hyperlink" Target="http://acd-ext.gsfc.nasa.gov/Projects/GEOSCCM/studies/index.html" TargetMode="External"/><Relationship Id="rId1" Type="http://schemas.openxmlformats.org/officeDocument/2006/relationships/slideLayout" Target="../slideLayouts/slideLayout7.xml"/><Relationship Id="rId4" Type="http://schemas.openxmlformats.org/officeDocument/2006/relationships/image" Target="../media/image29.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30.emf"/><Relationship Id="rId1" Type="http://schemas.openxmlformats.org/officeDocument/2006/relationships/slideLayout" Target="../slideLayouts/slideLayout2.xml"/><Relationship Id="rId6" Type="http://schemas.openxmlformats.org/officeDocument/2006/relationships/image" Target="../media/image34.emf"/><Relationship Id="rId5" Type="http://schemas.openxmlformats.org/officeDocument/2006/relationships/image" Target="../media/image33.emf"/><Relationship Id="rId4" Type="http://schemas.openxmlformats.org/officeDocument/2006/relationships/image" Target="../media/image32.emf"/></Relationships>
</file>

<file path=ppt/slides/_rels/slide22.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7.xml"/><Relationship Id="rId5" Type="http://schemas.openxmlformats.org/officeDocument/2006/relationships/image" Target="../media/image43.emf"/><Relationship Id="rId4" Type="http://schemas.openxmlformats.org/officeDocument/2006/relationships/image" Target="../media/image42.png"/></Relationships>
</file>

<file path=ppt/slides/_rels/slide2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emf"/><Relationship Id="rId1" Type="http://schemas.openxmlformats.org/officeDocument/2006/relationships/slideLayout" Target="../slideLayouts/slideLayout7.xml"/><Relationship Id="rId5" Type="http://schemas.openxmlformats.org/officeDocument/2006/relationships/image" Target="../media/image47.png"/><Relationship Id="rId4" Type="http://schemas.openxmlformats.org/officeDocument/2006/relationships/image" Target="../media/image46.png"/></Relationships>
</file>

<file path=ppt/slides/_rels/slide2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8" Type="http://schemas.openxmlformats.org/officeDocument/2006/relationships/image" Target="../media/image56.gif"/><Relationship Id="rId3" Type="http://schemas.openxmlformats.org/officeDocument/2006/relationships/image" Target="../media/image51.jpeg"/><Relationship Id="rId7" Type="http://schemas.openxmlformats.org/officeDocument/2006/relationships/image" Target="../media/image55.gif"/><Relationship Id="rId2" Type="http://schemas.openxmlformats.org/officeDocument/2006/relationships/image" Target="../media/image50.jpeg"/><Relationship Id="rId1" Type="http://schemas.openxmlformats.org/officeDocument/2006/relationships/slideLayout" Target="../slideLayouts/slideLayout7.xml"/><Relationship Id="rId6" Type="http://schemas.openxmlformats.org/officeDocument/2006/relationships/image" Target="../media/image54.gif"/><Relationship Id="rId5" Type="http://schemas.openxmlformats.org/officeDocument/2006/relationships/image" Target="../media/image53.gif"/><Relationship Id="rId4" Type="http://schemas.openxmlformats.org/officeDocument/2006/relationships/image" Target="../media/image52.gif"/><Relationship Id="rId9" Type="http://schemas.openxmlformats.org/officeDocument/2006/relationships/image" Target="../media/image57.gi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39.jpeg"/><Relationship Id="rId1" Type="http://schemas.openxmlformats.org/officeDocument/2006/relationships/slideLayout" Target="../slideLayouts/slideLayout7.xml"/><Relationship Id="rId4" Type="http://schemas.openxmlformats.org/officeDocument/2006/relationships/image" Target="../media/image64.png"/></Relationships>
</file>

<file path=ppt/slides/_rels/slide35.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7.xml"/><Relationship Id="rId5" Type="http://schemas.openxmlformats.org/officeDocument/2006/relationships/image" Target="../media/image68.png"/><Relationship Id="rId4" Type="http://schemas.openxmlformats.org/officeDocument/2006/relationships/image" Target="../media/image67.png"/></Relationships>
</file>

<file path=ppt/slides/_rels/slide37.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emf"/><Relationship Id="rId1" Type="http://schemas.openxmlformats.org/officeDocument/2006/relationships/slideLayout" Target="../slideLayouts/slideLayout7.xml"/><Relationship Id="rId6" Type="http://schemas.openxmlformats.org/officeDocument/2006/relationships/image" Target="../media/image73.png"/><Relationship Id="rId5" Type="http://schemas.openxmlformats.org/officeDocument/2006/relationships/image" Target="../media/image72.png"/><Relationship Id="rId4" Type="http://schemas.openxmlformats.org/officeDocument/2006/relationships/image" Target="../media/image71.png"/></Relationships>
</file>

<file path=ppt/slides/_rels/slide38.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75.e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76.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69.emf"/><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80.emf"/><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81.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slideLayout" Target="../slideLayouts/slideLayout7.xml"/><Relationship Id="rId1" Type="http://schemas.openxmlformats.org/officeDocument/2006/relationships/video" Target="file:///C:\_kerstis_DONOT_REMOVE\_kerstis_presentation\Olika_f&#246;redrag\Slovenien-aug05\nabox.mpg" TargetMode="External"/></Relationships>
</file>

<file path=ppt/slides/_rels/slide49.xml.rels><?xml version="1.0" encoding="UTF-8" standalone="yes"?>
<Relationships xmlns="http://schemas.openxmlformats.org/package/2006/relationships"><Relationship Id="rId2" Type="http://schemas.openxmlformats.org/officeDocument/2006/relationships/image" Target="../media/image8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86.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90.emf"/><Relationship Id="rId2" Type="http://schemas.openxmlformats.org/officeDocument/2006/relationships/image" Target="../media/image89.wmf"/><Relationship Id="rId1" Type="http://schemas.openxmlformats.org/officeDocument/2006/relationships/slideLayout" Target="../slideLayouts/slideLayout7.xml"/><Relationship Id="rId4" Type="http://schemas.openxmlformats.org/officeDocument/2006/relationships/image" Target="../media/image91.emf"/></Relationships>
</file>

<file path=ppt/slides/_rels/slide54.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image" Target="../media/image92.png"/><Relationship Id="rId1" Type="http://schemas.openxmlformats.org/officeDocument/2006/relationships/slideLayout" Target="../slideLayouts/slideLayout7.xml"/><Relationship Id="rId5" Type="http://schemas.openxmlformats.org/officeDocument/2006/relationships/image" Target="../media/image95.png"/><Relationship Id="rId4" Type="http://schemas.openxmlformats.org/officeDocument/2006/relationships/image" Target="../media/image94.png"/></Relationships>
</file>

<file path=ppt/slides/_rels/slide55.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image" Target="../media/image96.png"/><Relationship Id="rId1" Type="http://schemas.openxmlformats.org/officeDocument/2006/relationships/slideLayout" Target="../slideLayouts/slideLayout7.xml"/><Relationship Id="rId5" Type="http://schemas.openxmlformats.org/officeDocument/2006/relationships/image" Target="../media/image99.png"/><Relationship Id="rId4" Type="http://schemas.openxmlformats.org/officeDocument/2006/relationships/image" Target="../media/image98.png"/></Relationships>
</file>

<file path=ppt/slides/_rels/slide56.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image" Target="../media/image100.emf"/><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102.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image" Target="../media/image103.png"/><Relationship Id="rId1" Type="http://schemas.openxmlformats.org/officeDocument/2006/relationships/slideLayout" Target="../slideLayouts/slideLayout7.xml"/><Relationship Id="rId5" Type="http://schemas.openxmlformats.org/officeDocument/2006/relationships/image" Target="../media/image106.png"/><Relationship Id="rId4" Type="http://schemas.openxmlformats.org/officeDocument/2006/relationships/image" Target="../media/image105.png"/></Relationships>
</file>

<file path=ppt/slides/_rels/slide59.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image" Target="../media/image107.png"/><Relationship Id="rId1" Type="http://schemas.openxmlformats.org/officeDocument/2006/relationships/slideLayout" Target="../slideLayouts/slideLayout7.xml"/><Relationship Id="rId6" Type="http://schemas.openxmlformats.org/officeDocument/2006/relationships/image" Target="../media/image111.png"/><Relationship Id="rId5" Type="http://schemas.openxmlformats.org/officeDocument/2006/relationships/image" Target="../media/image110.png"/><Relationship Id="rId4" Type="http://schemas.openxmlformats.org/officeDocument/2006/relationships/image" Target="../media/image109.png"/></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13.png"/><Relationship Id="rId2" Type="http://schemas.openxmlformats.org/officeDocument/2006/relationships/image" Target="../media/image112.png"/><Relationship Id="rId1" Type="http://schemas.openxmlformats.org/officeDocument/2006/relationships/slideLayout" Target="../slideLayouts/slideLayout7.xml"/><Relationship Id="rId5" Type="http://schemas.openxmlformats.org/officeDocument/2006/relationships/image" Target="../media/image115.png"/><Relationship Id="rId4" Type="http://schemas.openxmlformats.org/officeDocument/2006/relationships/image" Target="../media/image114.png"/></Relationships>
</file>

<file path=ppt/slides/_rels/slide61.xml.rels><?xml version="1.0" encoding="UTF-8" standalone="yes"?>
<Relationships xmlns="http://schemas.openxmlformats.org/package/2006/relationships"><Relationship Id="rId2" Type="http://schemas.openxmlformats.org/officeDocument/2006/relationships/image" Target="../media/image116.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117.wmf"/><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119.png"/><Relationship Id="rId2" Type="http://schemas.openxmlformats.org/officeDocument/2006/relationships/image" Target="../media/image118.png"/><Relationship Id="rId1" Type="http://schemas.openxmlformats.org/officeDocument/2006/relationships/slideLayout" Target="../slideLayouts/slideLayout7.xml"/><Relationship Id="rId5" Type="http://schemas.openxmlformats.org/officeDocument/2006/relationships/image" Target="../media/image121.png"/><Relationship Id="rId4" Type="http://schemas.openxmlformats.org/officeDocument/2006/relationships/image" Target="../media/image120.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acd-ext.gsfc.nasa.gov/Projects/GEOSCCM/studies/index.html" TargetMode="External"/><Relationship Id="rId1" Type="http://schemas.openxmlformats.org/officeDocument/2006/relationships/slideLayout" Target="../slideLayouts/slideLayout5.xml"/><Relationship Id="rId5" Type="http://schemas.openxmlformats.org/officeDocument/2006/relationships/image" Target="../media/image9.png"/><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14348" y="2214554"/>
            <a:ext cx="7772400" cy="1470025"/>
          </a:xfrm>
        </p:spPr>
        <p:txBody>
          <a:bodyPr>
            <a:noAutofit/>
          </a:bodyPr>
          <a:lstStyle/>
          <a:p>
            <a:r>
              <a:rPr lang="en-US" sz="3200" dirty="0" smtClean="0"/>
              <a:t>FROM MOLECULAR-LEVEL TO MESOSCALE MODELS IN CLIMATE SCIENCE: </a:t>
            </a:r>
            <a:br>
              <a:rPr lang="en-US" sz="3200" dirty="0" smtClean="0"/>
            </a:br>
            <a:r>
              <a:rPr lang="en-US" sz="3200" dirty="0" smtClean="0"/>
              <a:t>IN SILICO CHEMISTRY-CLIMATE MODEL DEVELOPMENTS ON HIGH PERFORMANCE COMPUTING RESOURCES</a:t>
            </a:r>
            <a:endParaRPr lang="mk-MK" sz="3200" dirty="0"/>
          </a:p>
        </p:txBody>
      </p:sp>
      <p:sp>
        <p:nvSpPr>
          <p:cNvPr id="6" name="Rectangle 3"/>
          <p:cNvSpPr txBox="1">
            <a:spLocks noChangeArrowheads="1"/>
          </p:cNvSpPr>
          <p:nvPr/>
        </p:nvSpPr>
        <p:spPr bwMode="auto">
          <a:xfrm>
            <a:off x="428596" y="4071942"/>
            <a:ext cx="8501122" cy="2000264"/>
          </a:xfrm>
          <a:prstGeom prst="rect">
            <a:avLst/>
          </a:prstGeom>
          <a:noFill/>
          <a:ln w="9525">
            <a:noFill/>
            <a:miter lim="800000"/>
            <a:headEnd/>
            <a:tailEnd/>
          </a:ln>
        </p:spPr>
        <p:txBody>
          <a:bodyPr>
            <a:normAutofit/>
          </a:bodyPr>
          <a:lstStyle/>
          <a:p>
            <a:pPr algn="ctr" fontAlgn="auto">
              <a:spcBef>
                <a:spcPct val="20000"/>
              </a:spcBef>
              <a:spcAft>
                <a:spcPts val="0"/>
              </a:spcAft>
              <a:buFont typeface="Arial" pitchFamily="34" charset="0"/>
              <a:buNone/>
              <a:defRPr/>
            </a:pPr>
            <a:r>
              <a:rPr lang="en-US" sz="2000" b="1" dirty="0" err="1" smtClean="0">
                <a:latin typeface="+mn-lt"/>
              </a:rPr>
              <a:t>Ljupčo</a:t>
            </a:r>
            <a:r>
              <a:rPr lang="en-US" sz="2000" b="1" dirty="0" smtClean="0">
                <a:latin typeface="+mn-lt"/>
              </a:rPr>
              <a:t> </a:t>
            </a:r>
            <a:r>
              <a:rPr lang="en-US" sz="2000" b="1" dirty="0" err="1" smtClean="0">
                <a:latin typeface="+mn-lt"/>
              </a:rPr>
              <a:t>Pejov</a:t>
            </a:r>
            <a:r>
              <a:rPr lang="en-US" sz="2000" b="1" dirty="0">
                <a:latin typeface="+mn-lt"/>
              </a:rPr>
              <a:t/>
            </a:r>
            <a:br>
              <a:rPr lang="en-US" sz="2000" b="1" dirty="0">
                <a:latin typeface="+mn-lt"/>
              </a:rPr>
            </a:br>
            <a:r>
              <a:rPr lang="en-US" sz="2000" b="1" dirty="0" smtClean="0">
                <a:latin typeface="+mn-lt"/>
                <a:hlinkClick r:id="rId3"/>
              </a:rPr>
              <a:t>ljupcop@pmf.ukim.mk</a:t>
            </a:r>
            <a:endParaRPr lang="en-US" sz="2000" b="1" dirty="0">
              <a:latin typeface="+mn-lt"/>
            </a:endParaRPr>
          </a:p>
          <a:p>
            <a:pPr algn="ctr" fontAlgn="auto">
              <a:spcBef>
                <a:spcPct val="20000"/>
              </a:spcBef>
              <a:spcAft>
                <a:spcPts val="0"/>
              </a:spcAft>
              <a:buFont typeface="Arial" pitchFamily="34" charset="0"/>
              <a:buNone/>
              <a:defRPr/>
            </a:pPr>
            <a:r>
              <a:rPr lang="en-US" sz="2000" dirty="0" smtClean="0">
                <a:latin typeface="+mn-lt"/>
              </a:rPr>
              <a:t>Institute </a:t>
            </a:r>
            <a:r>
              <a:rPr lang="en-US" sz="2000" dirty="0">
                <a:latin typeface="+mn-lt"/>
              </a:rPr>
              <a:t>of Chemistry, Faculty of Natural </a:t>
            </a:r>
            <a:r>
              <a:rPr lang="en-US" sz="2000" dirty="0" smtClean="0">
                <a:latin typeface="+mn-lt"/>
              </a:rPr>
              <a:t>Sciences and Mathematics, Skopje</a:t>
            </a:r>
            <a:r>
              <a:rPr lang="en-US" sz="2000" dirty="0">
                <a:latin typeface="+mn-lt"/>
              </a:rPr>
              <a:t>, Macedonia</a:t>
            </a:r>
          </a:p>
        </p:txBody>
      </p:sp>
      <p:sp>
        <p:nvSpPr>
          <p:cNvPr id="4" name="Footer Placeholder 3"/>
          <p:cNvSpPr>
            <a:spLocks noGrp="1"/>
          </p:cNvSpPr>
          <p:nvPr>
            <p:ph type="ftr" sz="quarter" idx="11"/>
          </p:nvPr>
        </p:nvSpPr>
        <p:spPr>
          <a:xfrm>
            <a:off x="1403648" y="6356350"/>
            <a:ext cx="7272808" cy="365125"/>
          </a:xfrm>
        </p:spPr>
        <p:txBody>
          <a:bodyPr/>
          <a:lstStyle/>
          <a:p>
            <a:r>
              <a:rPr lang="en-US" sz="1600" dirty="0" smtClean="0"/>
              <a:t>VI-SEEM Life sciences and Climate national training event, Skopje, FINKI, 2016</a:t>
            </a:r>
            <a:endParaRPr lang="mk-MK" sz="16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VI-SEEM Life sciences and Climate national training event, Skopje, FINKI, 2016</a:t>
            </a:r>
            <a:endParaRPr lang="mk-MK"/>
          </a:p>
        </p:txBody>
      </p:sp>
      <p:sp>
        <p:nvSpPr>
          <p:cNvPr id="3" name="Title 1"/>
          <p:cNvSpPr txBox="1">
            <a:spLocks/>
          </p:cNvSpPr>
          <p:nvPr/>
        </p:nvSpPr>
        <p:spPr>
          <a:xfrm>
            <a:off x="467544" y="404664"/>
            <a:ext cx="8229600" cy="1143000"/>
          </a:xfrm>
          <a:prstGeom prst="rect">
            <a:avLst/>
          </a:prstGeom>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5000" b="1" i="0" u="none" strike="noStrike" kern="1200" cap="none" spc="0" normalizeH="0" baseline="0" noProof="0" dirty="0" smtClean="0">
                <a:ln>
                  <a:noFill/>
                </a:ln>
                <a:solidFill>
                  <a:schemeClr val="tx2"/>
                </a:solidFill>
                <a:effectLst/>
                <a:uLnTx/>
                <a:uFillTx/>
                <a:latin typeface="+mj-lt"/>
                <a:ea typeface="+mj-ea"/>
                <a:cs typeface="+mj-cs"/>
              </a:rPr>
              <a:t>CCMI-Global issues</a:t>
            </a:r>
            <a:endParaRPr kumimoji="0" lang="en-US" sz="5000" b="0" i="0" u="none" strike="noStrike" kern="1200" cap="none" spc="0" normalizeH="0" baseline="0" noProof="0" dirty="0">
              <a:ln>
                <a:noFill/>
              </a:ln>
              <a:solidFill>
                <a:schemeClr val="tx2"/>
              </a:solidFill>
              <a:effectLst/>
              <a:uLnTx/>
              <a:uFillTx/>
              <a:latin typeface="+mj-lt"/>
              <a:ea typeface="+mj-ea"/>
              <a:cs typeface="+mj-cs"/>
            </a:endParaRPr>
          </a:p>
        </p:txBody>
      </p:sp>
      <p:sp>
        <p:nvSpPr>
          <p:cNvPr id="4" name="Content Placeholder 4"/>
          <p:cNvSpPr txBox="1">
            <a:spLocks/>
          </p:cNvSpPr>
          <p:nvPr/>
        </p:nvSpPr>
        <p:spPr>
          <a:xfrm>
            <a:off x="467544" y="1916832"/>
            <a:ext cx="4040188" cy="4392488"/>
          </a:xfrm>
          <a:prstGeom prst="rect">
            <a:avLst/>
          </a:prstGeom>
        </p:spPr>
        <p:txBody>
          <a:bodyPr>
            <a:normAutofit fontScale="92500" lnSpcReduction="10000"/>
          </a:bodyPr>
          <a:lstStyle/>
          <a:p>
            <a:pPr marL="274320" indent="-274320">
              <a:spcBef>
                <a:spcPct val="20000"/>
              </a:spcBef>
              <a:buClr>
                <a:schemeClr val="accent3"/>
              </a:buClr>
              <a:buSzPct val="95000"/>
              <a:buFont typeface="Wingdings 2"/>
              <a:buChar char=""/>
            </a:pPr>
            <a:r>
              <a:rPr lang="en-US" sz="2800" b="1" dirty="0" smtClean="0">
                <a:hlinkClick r:id="rId2"/>
              </a:rPr>
              <a:t>Implications of CO bias in Chemistry-Climate Models </a:t>
            </a:r>
            <a:endParaRPr lang="en-US" sz="2800" b="1" dirty="0" smtClean="0"/>
          </a:p>
          <a:p>
            <a:pPr marL="274320" indent="-274320">
              <a:spcBef>
                <a:spcPct val="20000"/>
              </a:spcBef>
              <a:buClr>
                <a:schemeClr val="accent3"/>
              </a:buClr>
              <a:buSzPct val="95000"/>
              <a:buFont typeface="Wingdings 2"/>
              <a:buChar char=""/>
            </a:pPr>
            <a:endParaRPr lang="en-US" sz="2800" b="1" dirty="0" smtClean="0"/>
          </a:p>
          <a:p>
            <a:pPr marL="274320" indent="-274320">
              <a:spcBef>
                <a:spcPct val="20000"/>
              </a:spcBef>
              <a:buClr>
                <a:schemeClr val="accent3"/>
              </a:buClr>
              <a:buSzPct val="95000"/>
              <a:buFont typeface="Wingdings 2"/>
              <a:buChar char=""/>
            </a:pPr>
            <a:endParaRPr lang="en-US" sz="2800" b="1" dirty="0" smtClean="0"/>
          </a:p>
          <a:p>
            <a:pPr marL="274320" indent="-274320">
              <a:spcBef>
                <a:spcPct val="20000"/>
              </a:spcBef>
              <a:buClr>
                <a:schemeClr val="accent3"/>
              </a:buClr>
              <a:buSzPct val="95000"/>
              <a:buFont typeface="Wingdings 2"/>
              <a:buChar char=""/>
            </a:pPr>
            <a:r>
              <a:rPr lang="en-US" sz="2800" b="1" dirty="0" smtClean="0">
                <a:hlinkClick r:id="rId2"/>
              </a:rPr>
              <a:t>Air-Mass Origin in the Arctic. Part I: Seasonality and Part II: Response to Increases in Greenhouse Gases </a:t>
            </a:r>
            <a:endParaRPr lang="en-US" sz="2800" b="1" dirty="0" smtClean="0"/>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endParaRPr kumimoji="0" lang="en-US" sz="2600" b="0" i="0" u="none" strike="noStrike" kern="1200" cap="none" spc="0" normalizeH="0" baseline="0" noProof="0" dirty="0">
              <a:ln>
                <a:noFill/>
              </a:ln>
              <a:solidFill>
                <a:schemeClr val="tx1"/>
              </a:solidFill>
              <a:effectLst/>
              <a:uLnTx/>
              <a:uFillTx/>
              <a:latin typeface="+mn-lt"/>
              <a:ea typeface="+mn-ea"/>
              <a:cs typeface="+mn-cs"/>
            </a:endParaRPr>
          </a:p>
        </p:txBody>
      </p:sp>
      <p:pic>
        <p:nvPicPr>
          <p:cNvPr id="5" name="Picture 4" descr="NCCS_merra_flood93_spechud.sm.jpg"/>
          <p:cNvPicPr>
            <a:picLocks noChangeAspect="1"/>
          </p:cNvPicPr>
          <p:nvPr/>
        </p:nvPicPr>
        <p:blipFill>
          <a:blip r:embed="rId3" cstate="print"/>
          <a:stretch>
            <a:fillRect/>
          </a:stretch>
        </p:blipFill>
        <p:spPr>
          <a:xfrm>
            <a:off x="6084168" y="1988840"/>
            <a:ext cx="1737221" cy="1314052"/>
          </a:xfrm>
          <a:prstGeom prst="rect">
            <a:avLst/>
          </a:prstGeom>
        </p:spPr>
      </p:pic>
      <p:pic>
        <p:nvPicPr>
          <p:cNvPr id="6" name="Picture 5" descr="93778main_smokestack_sm.jpg"/>
          <p:cNvPicPr>
            <a:picLocks noChangeAspect="1"/>
          </p:cNvPicPr>
          <p:nvPr/>
        </p:nvPicPr>
        <p:blipFill>
          <a:blip r:embed="rId4" cstate="print"/>
          <a:stretch>
            <a:fillRect/>
          </a:stretch>
        </p:blipFill>
        <p:spPr>
          <a:xfrm>
            <a:off x="6300192" y="4149080"/>
            <a:ext cx="1333872" cy="1871126"/>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VI-SEEM Life sciences and Climate national training event, Skopje, FINKI, 2016</a:t>
            </a:r>
            <a:endParaRPr lang="mk-MK"/>
          </a:p>
        </p:txBody>
      </p:sp>
      <p:sp>
        <p:nvSpPr>
          <p:cNvPr id="3" name="Title 1"/>
          <p:cNvSpPr txBox="1">
            <a:spLocks/>
          </p:cNvSpPr>
          <p:nvPr/>
        </p:nvSpPr>
        <p:spPr>
          <a:xfrm>
            <a:off x="467544" y="404664"/>
            <a:ext cx="8229600" cy="1143000"/>
          </a:xfrm>
          <a:prstGeom prst="rect">
            <a:avLst/>
          </a:prstGeom>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5000" b="1" i="0" u="none" strike="noStrike" kern="1200" cap="none" spc="0" normalizeH="0" baseline="0" noProof="0" dirty="0" smtClean="0">
                <a:ln>
                  <a:noFill/>
                </a:ln>
                <a:solidFill>
                  <a:schemeClr val="tx2"/>
                </a:solidFill>
                <a:effectLst/>
                <a:uLnTx/>
                <a:uFillTx/>
                <a:latin typeface="+mj-lt"/>
                <a:ea typeface="+mj-ea"/>
                <a:cs typeface="+mj-cs"/>
              </a:rPr>
              <a:t>CCMI-Global issues</a:t>
            </a:r>
            <a:endParaRPr kumimoji="0" lang="en-US" sz="5000" b="0" i="0" u="none" strike="noStrike" kern="1200" cap="none" spc="0" normalizeH="0" baseline="0" noProof="0" dirty="0">
              <a:ln>
                <a:noFill/>
              </a:ln>
              <a:solidFill>
                <a:schemeClr val="tx2"/>
              </a:solidFill>
              <a:effectLst/>
              <a:uLnTx/>
              <a:uFillTx/>
              <a:latin typeface="+mj-lt"/>
              <a:ea typeface="+mj-ea"/>
              <a:cs typeface="+mj-cs"/>
            </a:endParaRPr>
          </a:p>
        </p:txBody>
      </p:sp>
      <p:sp>
        <p:nvSpPr>
          <p:cNvPr id="4" name="Content Placeholder 4"/>
          <p:cNvSpPr txBox="1">
            <a:spLocks/>
          </p:cNvSpPr>
          <p:nvPr/>
        </p:nvSpPr>
        <p:spPr>
          <a:xfrm>
            <a:off x="467544" y="1556792"/>
            <a:ext cx="4040188" cy="4392488"/>
          </a:xfrm>
          <a:prstGeom prst="rect">
            <a:avLst/>
          </a:prstGeom>
        </p:spPr>
        <p:txBody>
          <a:bodyPr>
            <a:normAutofit/>
          </a:bodyPr>
          <a:lstStyle/>
          <a:p>
            <a:pPr marL="274320" indent="-274320">
              <a:spcBef>
                <a:spcPct val="20000"/>
              </a:spcBef>
              <a:buClr>
                <a:schemeClr val="accent3"/>
              </a:buClr>
              <a:buSzPct val="95000"/>
              <a:buFont typeface="Wingdings 2"/>
              <a:buChar char=""/>
            </a:pPr>
            <a:r>
              <a:rPr lang="en-US" sz="2600" b="1" dirty="0" smtClean="0">
                <a:hlinkClick r:id="rId2"/>
              </a:rPr>
              <a:t>Air-mass origin in the tropical lower stratosphere: The influence of Asian boundary layer air</a:t>
            </a:r>
            <a:r>
              <a:rPr lang="en-US" sz="2800" b="1" dirty="0" smtClean="0">
                <a:hlinkClick r:id="rId2"/>
              </a:rPr>
              <a:t> </a:t>
            </a:r>
            <a:endParaRPr lang="en-US" sz="2800" b="1" dirty="0" smtClean="0"/>
          </a:p>
          <a:p>
            <a:pPr marL="274320" indent="-274320">
              <a:spcBef>
                <a:spcPct val="20000"/>
              </a:spcBef>
              <a:buClr>
                <a:schemeClr val="accent3"/>
              </a:buClr>
              <a:buSzPct val="95000"/>
              <a:buFont typeface="Wingdings 2"/>
              <a:buChar char=""/>
            </a:pPr>
            <a:endParaRPr lang="en-US" sz="2800" b="1" dirty="0" smtClean="0"/>
          </a:p>
          <a:p>
            <a:pPr marL="274320" indent="-274320">
              <a:spcBef>
                <a:spcPct val="20000"/>
              </a:spcBef>
              <a:buClr>
                <a:schemeClr val="accent3"/>
              </a:buClr>
              <a:buSzPct val="95000"/>
              <a:buFont typeface="Wingdings 2"/>
              <a:buChar char=""/>
            </a:pPr>
            <a:r>
              <a:rPr lang="en-US" sz="2600" b="1" dirty="0" smtClean="0">
                <a:hlinkClick r:id="rId2"/>
              </a:rPr>
              <a:t>The Atmospheric Chemistry of Nitrous Oxide and its Changing Lifetime</a:t>
            </a:r>
            <a:endParaRPr lang="en-US" sz="2600" b="1" dirty="0" smtClean="0"/>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endParaRPr kumimoji="0" lang="en-US" sz="2600" b="0" i="0" u="none" strike="noStrike" kern="1200" cap="none" spc="0" normalizeH="0" baseline="0" noProof="0" dirty="0">
              <a:ln>
                <a:noFill/>
              </a:ln>
              <a:solidFill>
                <a:schemeClr val="tx1"/>
              </a:solidFill>
              <a:effectLst/>
              <a:uLnTx/>
              <a:uFillTx/>
              <a:latin typeface="+mn-lt"/>
              <a:ea typeface="+mn-ea"/>
              <a:cs typeface="+mn-cs"/>
            </a:endParaRPr>
          </a:p>
        </p:txBody>
      </p:sp>
      <p:pic>
        <p:nvPicPr>
          <p:cNvPr id="5" name="Picture 4" descr="delhi.gif"/>
          <p:cNvPicPr>
            <a:picLocks noChangeAspect="1"/>
          </p:cNvPicPr>
          <p:nvPr/>
        </p:nvPicPr>
        <p:blipFill>
          <a:blip r:embed="rId3" cstate="print"/>
          <a:stretch>
            <a:fillRect/>
          </a:stretch>
        </p:blipFill>
        <p:spPr>
          <a:xfrm>
            <a:off x="6228184" y="1916832"/>
            <a:ext cx="1549896" cy="1549896"/>
          </a:xfrm>
          <a:prstGeom prst="rect">
            <a:avLst/>
          </a:prstGeom>
        </p:spPr>
      </p:pic>
      <p:pic>
        <p:nvPicPr>
          <p:cNvPr id="6" name="Picture 5" descr="Nitrous_Molecule_small.gif"/>
          <p:cNvPicPr>
            <a:picLocks noChangeAspect="1"/>
          </p:cNvPicPr>
          <p:nvPr/>
        </p:nvPicPr>
        <p:blipFill>
          <a:blip r:embed="rId4" cstate="print"/>
          <a:stretch>
            <a:fillRect/>
          </a:stretch>
        </p:blipFill>
        <p:spPr>
          <a:xfrm>
            <a:off x="6337918" y="4365103"/>
            <a:ext cx="1296145" cy="1008113"/>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VI-SEEM Life sciences and Climate national training event, Skopje, FINKI, 2016</a:t>
            </a:r>
            <a:endParaRPr lang="mk-MK"/>
          </a:p>
        </p:txBody>
      </p:sp>
      <p:sp>
        <p:nvSpPr>
          <p:cNvPr id="3" name="Title 1"/>
          <p:cNvSpPr txBox="1">
            <a:spLocks/>
          </p:cNvSpPr>
          <p:nvPr/>
        </p:nvSpPr>
        <p:spPr>
          <a:xfrm>
            <a:off x="467544" y="404664"/>
            <a:ext cx="8229600" cy="1143000"/>
          </a:xfrm>
          <a:prstGeom prst="rect">
            <a:avLst/>
          </a:prstGeom>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5000" b="1" i="0" u="none" strike="noStrike" kern="1200" cap="none" spc="0" normalizeH="0" baseline="0" noProof="0" dirty="0" smtClean="0">
                <a:ln>
                  <a:noFill/>
                </a:ln>
                <a:solidFill>
                  <a:schemeClr val="tx2"/>
                </a:solidFill>
                <a:effectLst/>
                <a:uLnTx/>
                <a:uFillTx/>
                <a:latin typeface="+mj-lt"/>
                <a:ea typeface="+mj-ea"/>
                <a:cs typeface="+mj-cs"/>
              </a:rPr>
              <a:t>CCMI-Global issues</a:t>
            </a:r>
            <a:endParaRPr kumimoji="0" lang="en-US" sz="5000" b="0" i="0" u="none" strike="noStrike" kern="1200" cap="none" spc="0" normalizeH="0" baseline="0" noProof="0" dirty="0">
              <a:ln>
                <a:noFill/>
              </a:ln>
              <a:solidFill>
                <a:schemeClr val="tx2"/>
              </a:solidFill>
              <a:effectLst/>
              <a:uLnTx/>
              <a:uFillTx/>
              <a:latin typeface="+mj-lt"/>
              <a:ea typeface="+mj-ea"/>
              <a:cs typeface="+mj-cs"/>
            </a:endParaRPr>
          </a:p>
        </p:txBody>
      </p:sp>
      <p:sp>
        <p:nvSpPr>
          <p:cNvPr id="4" name="Content Placeholder 4"/>
          <p:cNvSpPr txBox="1">
            <a:spLocks/>
          </p:cNvSpPr>
          <p:nvPr/>
        </p:nvSpPr>
        <p:spPr>
          <a:xfrm>
            <a:off x="467544" y="1556792"/>
            <a:ext cx="4040188" cy="4392488"/>
          </a:xfrm>
          <a:prstGeom prst="rect">
            <a:avLst/>
          </a:prstGeom>
        </p:spPr>
        <p:txBody>
          <a:bodyPr>
            <a:normAutofit/>
          </a:bodyPr>
          <a:lstStyle/>
          <a:p>
            <a:pPr marL="274320" indent="-274320">
              <a:spcBef>
                <a:spcPct val="20000"/>
              </a:spcBef>
              <a:buClr>
                <a:schemeClr val="accent3"/>
              </a:buClr>
              <a:buSzPct val="95000"/>
              <a:buFont typeface="Wingdings 2"/>
              <a:buChar char=""/>
            </a:pPr>
            <a:r>
              <a:rPr lang="en-US" sz="2800" b="1" dirty="0" smtClean="0">
                <a:hlinkClick r:id="rId2"/>
              </a:rPr>
              <a:t>Modeling Effects of </a:t>
            </a:r>
            <a:r>
              <a:rPr lang="en-US" sz="2800" b="1" dirty="0" err="1" smtClean="0">
                <a:hlinkClick r:id="rId2"/>
              </a:rPr>
              <a:t>Geoenginnering</a:t>
            </a:r>
            <a:r>
              <a:rPr lang="en-US" sz="2800" b="1" dirty="0" smtClean="0">
                <a:hlinkClick r:id="rId2"/>
              </a:rPr>
              <a:t> on Stratospheric Ozone</a:t>
            </a:r>
            <a:endParaRPr lang="en-US" sz="2800" b="1" dirty="0" smtClean="0"/>
          </a:p>
          <a:p>
            <a:pPr marL="274320" indent="-274320">
              <a:spcBef>
                <a:spcPct val="20000"/>
              </a:spcBef>
              <a:buClr>
                <a:schemeClr val="accent3"/>
              </a:buClr>
              <a:buSzPct val="95000"/>
            </a:pPr>
            <a:r>
              <a:rPr lang="en-US" sz="2800" b="1" dirty="0" smtClean="0">
                <a:hlinkClick r:id="rId2"/>
              </a:rPr>
              <a:t> </a:t>
            </a:r>
            <a:endParaRPr lang="en-US" sz="2800" b="1" dirty="0" smtClean="0"/>
          </a:p>
          <a:p>
            <a:pPr marL="274320" indent="-274320">
              <a:spcBef>
                <a:spcPct val="20000"/>
              </a:spcBef>
              <a:buClr>
                <a:schemeClr val="accent3"/>
              </a:buClr>
              <a:buSzPct val="95000"/>
              <a:buFont typeface="Wingdings 2"/>
              <a:buChar char=""/>
            </a:pPr>
            <a:endParaRPr lang="en-US" sz="2800" b="1" dirty="0" smtClean="0"/>
          </a:p>
          <a:p>
            <a:pPr marL="274320" indent="-274320">
              <a:spcBef>
                <a:spcPct val="20000"/>
              </a:spcBef>
              <a:buClr>
                <a:schemeClr val="accent3"/>
              </a:buClr>
              <a:buSzPct val="95000"/>
              <a:buFont typeface="Wingdings 2"/>
              <a:buChar char=""/>
            </a:pPr>
            <a:r>
              <a:rPr lang="en-US" sz="2800" b="1" dirty="0" smtClean="0">
                <a:hlinkClick r:id="rId2"/>
              </a:rPr>
              <a:t>Improvements in Modeling Ozone and Application to a New Scenario</a:t>
            </a:r>
            <a:endParaRPr lang="en-US" sz="2800" b="1" dirty="0" smtClean="0"/>
          </a:p>
          <a:p>
            <a:pPr marL="274320" indent="-274320">
              <a:spcBef>
                <a:spcPct val="20000"/>
              </a:spcBef>
              <a:buClr>
                <a:schemeClr val="accent3"/>
              </a:buClr>
              <a:buSzPct val="95000"/>
              <a:buFont typeface="Wingdings 2"/>
              <a:buChar char=""/>
            </a:pPr>
            <a:endParaRPr lang="en-US" sz="2600" b="1" dirty="0" smtClean="0"/>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endParaRPr kumimoji="0" lang="en-US" sz="2600" b="0" i="0" u="none" strike="noStrike" kern="1200" cap="none" spc="0" normalizeH="0" baseline="0" noProof="0" dirty="0">
              <a:ln>
                <a:noFill/>
              </a:ln>
              <a:solidFill>
                <a:schemeClr val="tx1"/>
              </a:solidFill>
              <a:effectLst/>
              <a:uLnTx/>
              <a:uFillTx/>
              <a:latin typeface="+mn-lt"/>
              <a:ea typeface="+mn-ea"/>
              <a:cs typeface="+mn-cs"/>
            </a:endParaRPr>
          </a:p>
        </p:txBody>
      </p:sp>
      <p:pic>
        <p:nvPicPr>
          <p:cNvPr id="5" name="Picture 4" descr="home_geoengineering.jpg"/>
          <p:cNvPicPr>
            <a:picLocks noChangeAspect="1"/>
          </p:cNvPicPr>
          <p:nvPr/>
        </p:nvPicPr>
        <p:blipFill>
          <a:blip r:embed="rId3" cstate="print"/>
          <a:stretch>
            <a:fillRect/>
          </a:stretch>
        </p:blipFill>
        <p:spPr>
          <a:xfrm>
            <a:off x="6372200" y="1628800"/>
            <a:ext cx="1885301" cy="1152128"/>
          </a:xfrm>
          <a:prstGeom prst="rect">
            <a:avLst/>
          </a:prstGeom>
        </p:spPr>
      </p:pic>
      <p:pic>
        <p:nvPicPr>
          <p:cNvPr id="6" name="Picture 5" descr="ozone.png"/>
          <p:cNvPicPr>
            <a:picLocks noChangeAspect="1"/>
          </p:cNvPicPr>
          <p:nvPr/>
        </p:nvPicPr>
        <p:blipFill>
          <a:blip r:embed="rId4" cstate="print"/>
          <a:stretch>
            <a:fillRect/>
          </a:stretch>
        </p:blipFill>
        <p:spPr>
          <a:xfrm>
            <a:off x="6516216" y="4221088"/>
            <a:ext cx="1764196" cy="1008112"/>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VI-SEEM Life sciences and Climate national training event, Skopje, FINKI, 2016</a:t>
            </a:r>
            <a:endParaRPr lang="mk-MK"/>
          </a:p>
        </p:txBody>
      </p:sp>
      <p:sp>
        <p:nvSpPr>
          <p:cNvPr id="3" name="Title 1"/>
          <p:cNvSpPr txBox="1">
            <a:spLocks/>
          </p:cNvSpPr>
          <p:nvPr/>
        </p:nvSpPr>
        <p:spPr>
          <a:xfrm>
            <a:off x="467544" y="404664"/>
            <a:ext cx="8229600" cy="1143000"/>
          </a:xfrm>
          <a:prstGeom prst="rect">
            <a:avLst/>
          </a:prstGeom>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5000" b="1" i="0" u="none" strike="noStrike" kern="1200" cap="none" spc="0" normalizeH="0" baseline="0" noProof="0" dirty="0" smtClean="0">
                <a:ln>
                  <a:noFill/>
                </a:ln>
                <a:solidFill>
                  <a:schemeClr val="tx2"/>
                </a:solidFill>
                <a:effectLst/>
                <a:uLnTx/>
                <a:uFillTx/>
                <a:latin typeface="+mj-lt"/>
                <a:ea typeface="+mj-ea"/>
                <a:cs typeface="+mj-cs"/>
              </a:rPr>
              <a:t>CCMI-Global issues</a:t>
            </a:r>
            <a:endParaRPr kumimoji="0" lang="en-US" sz="5000" b="0" i="0" u="none" strike="noStrike" kern="1200" cap="none" spc="0" normalizeH="0" baseline="0" noProof="0" dirty="0">
              <a:ln>
                <a:noFill/>
              </a:ln>
              <a:solidFill>
                <a:schemeClr val="tx2"/>
              </a:solidFill>
              <a:effectLst/>
              <a:uLnTx/>
              <a:uFillTx/>
              <a:latin typeface="+mj-lt"/>
              <a:ea typeface="+mj-ea"/>
              <a:cs typeface="+mj-cs"/>
            </a:endParaRPr>
          </a:p>
        </p:txBody>
      </p:sp>
      <p:sp>
        <p:nvSpPr>
          <p:cNvPr id="4" name="Content Placeholder 4"/>
          <p:cNvSpPr txBox="1">
            <a:spLocks/>
          </p:cNvSpPr>
          <p:nvPr/>
        </p:nvSpPr>
        <p:spPr>
          <a:xfrm>
            <a:off x="467544" y="1556792"/>
            <a:ext cx="4040188" cy="4392488"/>
          </a:xfrm>
          <a:prstGeom prst="rect">
            <a:avLst/>
          </a:prstGeom>
        </p:spPr>
        <p:txBody>
          <a:bodyPr>
            <a:normAutofit/>
          </a:bodyPr>
          <a:lstStyle/>
          <a:p>
            <a:pPr marL="274320" indent="-274320">
              <a:spcBef>
                <a:spcPct val="20000"/>
              </a:spcBef>
              <a:buClr>
                <a:schemeClr val="accent3"/>
              </a:buClr>
              <a:buSzPct val="95000"/>
              <a:buFont typeface="Wingdings 2"/>
              <a:buChar char=""/>
            </a:pPr>
            <a:r>
              <a:rPr lang="en-US" sz="2800" b="1" dirty="0" smtClean="0">
                <a:hlinkClick r:id="rId2"/>
              </a:rPr>
              <a:t>North Pacific Sea Surface Temperatures Affect the Arctic Winter Climate</a:t>
            </a:r>
            <a:endParaRPr lang="en-US" sz="2800" b="1" dirty="0" smtClean="0"/>
          </a:p>
          <a:p>
            <a:pPr marL="274320" indent="-274320">
              <a:spcBef>
                <a:spcPct val="20000"/>
              </a:spcBef>
              <a:buClr>
                <a:schemeClr val="accent3"/>
              </a:buClr>
              <a:buSzPct val="95000"/>
            </a:pPr>
            <a:r>
              <a:rPr lang="en-US" sz="2800" b="1" dirty="0" smtClean="0">
                <a:hlinkClick r:id="rId2"/>
              </a:rPr>
              <a:t> </a:t>
            </a:r>
            <a:endParaRPr lang="en-US" sz="2800" b="1" dirty="0" smtClean="0"/>
          </a:p>
          <a:p>
            <a:pPr marL="274320" indent="-274320">
              <a:spcBef>
                <a:spcPct val="20000"/>
              </a:spcBef>
              <a:buClr>
                <a:schemeClr val="accent3"/>
              </a:buClr>
              <a:buSzPct val="95000"/>
              <a:buFont typeface="Wingdings 2"/>
              <a:buChar char=""/>
            </a:pPr>
            <a:r>
              <a:rPr lang="en-US" sz="2800" b="1" dirty="0" smtClean="0">
                <a:hlinkClick r:id="rId2"/>
              </a:rPr>
              <a:t>Atmospheric Response to the 11-year Solar Cycle</a:t>
            </a:r>
            <a:endParaRPr lang="en-US" sz="2800" b="1" dirty="0" smtClean="0"/>
          </a:p>
          <a:p>
            <a:pPr marL="274320" indent="-274320">
              <a:spcBef>
                <a:spcPct val="20000"/>
              </a:spcBef>
              <a:buClr>
                <a:schemeClr val="accent3"/>
              </a:buClr>
              <a:buSzPct val="95000"/>
              <a:buFont typeface="Wingdings 2"/>
              <a:buChar char=""/>
            </a:pPr>
            <a:endParaRPr lang="en-US" sz="2800" b="1" dirty="0" smtClean="0"/>
          </a:p>
          <a:p>
            <a:pPr marL="274320" indent="-274320">
              <a:spcBef>
                <a:spcPct val="20000"/>
              </a:spcBef>
              <a:buClr>
                <a:schemeClr val="accent3"/>
              </a:buClr>
              <a:buSzPct val="95000"/>
              <a:buFont typeface="Wingdings 2"/>
              <a:buChar char=""/>
            </a:pPr>
            <a:endParaRPr lang="en-US" sz="2600" b="1" dirty="0" smtClean="0"/>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endParaRPr kumimoji="0" lang="en-US" sz="2600" b="0" i="0" u="none" strike="noStrike" kern="1200" cap="none" spc="0" normalizeH="0" baseline="0" noProof="0" dirty="0">
              <a:ln>
                <a:noFill/>
              </a:ln>
              <a:solidFill>
                <a:schemeClr val="tx1"/>
              </a:solidFill>
              <a:effectLst/>
              <a:uLnTx/>
              <a:uFillTx/>
              <a:latin typeface="+mn-lt"/>
              <a:ea typeface="+mn-ea"/>
              <a:cs typeface="+mn-cs"/>
            </a:endParaRPr>
          </a:p>
        </p:txBody>
      </p:sp>
      <p:pic>
        <p:nvPicPr>
          <p:cNvPr id="5" name="Picture 4" descr="home_arctic_winter.jpg"/>
          <p:cNvPicPr>
            <a:picLocks noChangeAspect="1"/>
          </p:cNvPicPr>
          <p:nvPr/>
        </p:nvPicPr>
        <p:blipFill>
          <a:blip r:embed="rId3" cstate="print"/>
          <a:stretch>
            <a:fillRect/>
          </a:stretch>
        </p:blipFill>
        <p:spPr>
          <a:xfrm>
            <a:off x="6012160" y="1556792"/>
            <a:ext cx="1728192" cy="1728192"/>
          </a:xfrm>
          <a:prstGeom prst="rect">
            <a:avLst/>
          </a:prstGeom>
        </p:spPr>
      </p:pic>
      <p:pic>
        <p:nvPicPr>
          <p:cNvPr id="6" name="Picture 5" descr="home_solar_flare.jpg"/>
          <p:cNvPicPr>
            <a:picLocks noChangeAspect="1"/>
          </p:cNvPicPr>
          <p:nvPr/>
        </p:nvPicPr>
        <p:blipFill>
          <a:blip r:embed="rId4" cstate="print"/>
          <a:stretch>
            <a:fillRect/>
          </a:stretch>
        </p:blipFill>
        <p:spPr>
          <a:xfrm>
            <a:off x="6156176" y="4005064"/>
            <a:ext cx="1530846" cy="1530846"/>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VI-SEEM Life sciences and Climate national training event, Skopje, FINKI, 2016</a:t>
            </a:r>
            <a:endParaRPr lang="mk-MK"/>
          </a:p>
        </p:txBody>
      </p:sp>
      <p:sp>
        <p:nvSpPr>
          <p:cNvPr id="3" name="Title 1"/>
          <p:cNvSpPr txBox="1">
            <a:spLocks/>
          </p:cNvSpPr>
          <p:nvPr/>
        </p:nvSpPr>
        <p:spPr>
          <a:xfrm>
            <a:off x="467544" y="404664"/>
            <a:ext cx="8229600" cy="1143000"/>
          </a:xfrm>
          <a:prstGeom prst="rect">
            <a:avLst/>
          </a:prstGeom>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5000" b="1" i="0" u="none" strike="noStrike" kern="1200" cap="none" spc="0" normalizeH="0" baseline="0" noProof="0" dirty="0" smtClean="0">
                <a:ln>
                  <a:noFill/>
                </a:ln>
                <a:solidFill>
                  <a:schemeClr val="tx2"/>
                </a:solidFill>
                <a:effectLst/>
                <a:uLnTx/>
                <a:uFillTx/>
                <a:latin typeface="+mj-lt"/>
                <a:ea typeface="+mj-ea"/>
                <a:cs typeface="+mj-cs"/>
              </a:rPr>
              <a:t>CCMI-Global issues</a:t>
            </a:r>
            <a:endParaRPr kumimoji="0" lang="en-US" sz="5000" b="0" i="0" u="none" strike="noStrike" kern="1200" cap="none" spc="0" normalizeH="0" baseline="0" noProof="0" dirty="0">
              <a:ln>
                <a:noFill/>
              </a:ln>
              <a:solidFill>
                <a:schemeClr val="tx2"/>
              </a:solidFill>
              <a:effectLst/>
              <a:uLnTx/>
              <a:uFillTx/>
              <a:latin typeface="+mj-lt"/>
              <a:ea typeface="+mj-ea"/>
              <a:cs typeface="+mj-cs"/>
            </a:endParaRPr>
          </a:p>
        </p:txBody>
      </p:sp>
      <p:sp>
        <p:nvSpPr>
          <p:cNvPr id="4" name="Content Placeholder 4"/>
          <p:cNvSpPr txBox="1">
            <a:spLocks/>
          </p:cNvSpPr>
          <p:nvPr/>
        </p:nvSpPr>
        <p:spPr>
          <a:xfrm>
            <a:off x="467544" y="1556792"/>
            <a:ext cx="4040188" cy="4392488"/>
          </a:xfrm>
          <a:prstGeom prst="rect">
            <a:avLst/>
          </a:prstGeom>
        </p:spPr>
        <p:txBody>
          <a:bodyPr>
            <a:normAutofit/>
          </a:bodyPr>
          <a:lstStyle/>
          <a:p>
            <a:pPr marL="274320" indent="-274320">
              <a:spcBef>
                <a:spcPct val="20000"/>
              </a:spcBef>
              <a:buClr>
                <a:schemeClr val="accent3"/>
              </a:buClr>
              <a:buSzPct val="95000"/>
              <a:buFont typeface="Wingdings 2"/>
              <a:buChar char=""/>
            </a:pPr>
            <a:r>
              <a:rPr lang="en-US" sz="2800" b="1" dirty="0" smtClean="0">
                <a:hlinkClick r:id="rId2"/>
              </a:rPr>
              <a:t>The Effect of Volcanic Eruptions on the Stratosphere</a:t>
            </a:r>
            <a:endParaRPr lang="en-US" sz="2800" b="1" dirty="0" smtClean="0"/>
          </a:p>
          <a:p>
            <a:pPr marL="274320" indent="-274320">
              <a:spcBef>
                <a:spcPct val="20000"/>
              </a:spcBef>
              <a:buClr>
                <a:schemeClr val="accent3"/>
              </a:buClr>
              <a:buSzPct val="95000"/>
            </a:pPr>
            <a:r>
              <a:rPr lang="en-US" sz="2800" b="1" dirty="0" smtClean="0">
                <a:hlinkClick r:id="rId2"/>
              </a:rPr>
              <a:t> </a:t>
            </a:r>
            <a:endParaRPr lang="en-US" sz="2800" b="1" dirty="0" smtClean="0"/>
          </a:p>
          <a:p>
            <a:pPr marL="274320" indent="-274320">
              <a:spcBef>
                <a:spcPct val="20000"/>
              </a:spcBef>
              <a:buClr>
                <a:schemeClr val="accent3"/>
              </a:buClr>
              <a:buSzPct val="95000"/>
              <a:buFont typeface="Wingdings 2"/>
              <a:buChar char=""/>
            </a:pPr>
            <a:r>
              <a:rPr lang="en-US" sz="2800" b="1" dirty="0" smtClean="0">
                <a:hlinkClick r:id="rId2"/>
              </a:rPr>
              <a:t>Unusual Dynamical Conditions in the Arctic Stratosphere in March 2011</a:t>
            </a:r>
            <a:endParaRPr lang="en-US" sz="2800" b="1" dirty="0" smtClean="0"/>
          </a:p>
          <a:p>
            <a:pPr marL="274320" indent="-274320">
              <a:spcBef>
                <a:spcPct val="20000"/>
              </a:spcBef>
              <a:buClr>
                <a:schemeClr val="accent3"/>
              </a:buClr>
              <a:buSzPct val="95000"/>
            </a:pPr>
            <a:endParaRPr lang="en-US" sz="2800" b="1" dirty="0" smtClean="0"/>
          </a:p>
          <a:p>
            <a:pPr marL="274320" indent="-274320">
              <a:spcBef>
                <a:spcPct val="20000"/>
              </a:spcBef>
              <a:buClr>
                <a:schemeClr val="accent3"/>
              </a:buClr>
              <a:buSzPct val="95000"/>
              <a:buFont typeface="Wingdings 2"/>
              <a:buChar char=""/>
            </a:pPr>
            <a:endParaRPr lang="en-US" sz="2800" b="1" dirty="0" smtClean="0"/>
          </a:p>
          <a:p>
            <a:pPr marL="274320" indent="-274320">
              <a:spcBef>
                <a:spcPct val="20000"/>
              </a:spcBef>
              <a:buClr>
                <a:schemeClr val="accent3"/>
              </a:buClr>
              <a:buSzPct val="95000"/>
              <a:buFont typeface="Wingdings 2"/>
              <a:buChar char=""/>
            </a:pPr>
            <a:endParaRPr lang="en-US" sz="2600" b="1" dirty="0" smtClean="0"/>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endParaRPr kumimoji="0" lang="en-US" sz="2600" b="0" i="0" u="none" strike="noStrike" kern="1200" cap="none" spc="0" normalizeH="0" baseline="0" noProof="0" dirty="0">
              <a:ln>
                <a:noFill/>
              </a:ln>
              <a:solidFill>
                <a:schemeClr val="tx1"/>
              </a:solidFill>
              <a:effectLst/>
              <a:uLnTx/>
              <a:uFillTx/>
              <a:latin typeface="+mn-lt"/>
              <a:ea typeface="+mn-ea"/>
              <a:cs typeface="+mn-cs"/>
            </a:endParaRPr>
          </a:p>
        </p:txBody>
      </p:sp>
      <p:pic>
        <p:nvPicPr>
          <p:cNvPr id="5" name="Picture 4" descr="home_mtpinatubo.jpg.png"/>
          <p:cNvPicPr>
            <a:picLocks noChangeAspect="1"/>
          </p:cNvPicPr>
          <p:nvPr/>
        </p:nvPicPr>
        <p:blipFill>
          <a:blip r:embed="rId3" cstate="print"/>
          <a:stretch>
            <a:fillRect/>
          </a:stretch>
        </p:blipFill>
        <p:spPr>
          <a:xfrm>
            <a:off x="6372200" y="1484784"/>
            <a:ext cx="1536961" cy="1536961"/>
          </a:xfrm>
          <a:prstGeom prst="rect">
            <a:avLst/>
          </a:prstGeom>
        </p:spPr>
      </p:pic>
      <p:pic>
        <p:nvPicPr>
          <p:cNvPr id="6" name="Picture 5" descr="home_dyn_conditions.jpg.png"/>
          <p:cNvPicPr>
            <a:picLocks noChangeAspect="1"/>
          </p:cNvPicPr>
          <p:nvPr/>
        </p:nvPicPr>
        <p:blipFill>
          <a:blip r:embed="rId4" cstate="print"/>
          <a:stretch>
            <a:fillRect/>
          </a:stretch>
        </p:blipFill>
        <p:spPr>
          <a:xfrm>
            <a:off x="6372200" y="3789040"/>
            <a:ext cx="1464953" cy="1464953"/>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VI-SEEM Life sciences and Climate national training event, Skopje, FINKI, 2016</a:t>
            </a:r>
            <a:endParaRPr lang="mk-MK"/>
          </a:p>
        </p:txBody>
      </p:sp>
      <p:sp>
        <p:nvSpPr>
          <p:cNvPr id="3" name="Title 1"/>
          <p:cNvSpPr txBox="1">
            <a:spLocks/>
          </p:cNvSpPr>
          <p:nvPr/>
        </p:nvSpPr>
        <p:spPr>
          <a:xfrm>
            <a:off x="467544" y="404664"/>
            <a:ext cx="8229600" cy="1143000"/>
          </a:xfrm>
          <a:prstGeom prst="rect">
            <a:avLst/>
          </a:prstGeom>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5000" b="1" i="0" u="none" strike="noStrike" kern="1200" cap="none" spc="0" normalizeH="0" baseline="0" noProof="0" dirty="0" smtClean="0">
                <a:ln>
                  <a:noFill/>
                </a:ln>
                <a:solidFill>
                  <a:schemeClr val="tx2"/>
                </a:solidFill>
                <a:effectLst/>
                <a:uLnTx/>
                <a:uFillTx/>
                <a:latin typeface="+mj-lt"/>
                <a:ea typeface="+mj-ea"/>
                <a:cs typeface="+mj-cs"/>
              </a:rPr>
              <a:t>CCMI-Global issues</a:t>
            </a:r>
            <a:endParaRPr kumimoji="0" lang="en-US" sz="5000" b="0" i="0" u="none" strike="noStrike" kern="1200" cap="none" spc="0" normalizeH="0" baseline="0" noProof="0" dirty="0">
              <a:ln>
                <a:noFill/>
              </a:ln>
              <a:solidFill>
                <a:schemeClr val="tx2"/>
              </a:solidFill>
              <a:effectLst/>
              <a:uLnTx/>
              <a:uFillTx/>
              <a:latin typeface="+mj-lt"/>
              <a:ea typeface="+mj-ea"/>
              <a:cs typeface="+mj-cs"/>
            </a:endParaRPr>
          </a:p>
        </p:txBody>
      </p:sp>
      <p:sp>
        <p:nvSpPr>
          <p:cNvPr id="4" name="Content Placeholder 4"/>
          <p:cNvSpPr txBox="1">
            <a:spLocks/>
          </p:cNvSpPr>
          <p:nvPr/>
        </p:nvSpPr>
        <p:spPr>
          <a:xfrm>
            <a:off x="467544" y="1556792"/>
            <a:ext cx="4040188" cy="4392488"/>
          </a:xfrm>
          <a:prstGeom prst="rect">
            <a:avLst/>
          </a:prstGeom>
        </p:spPr>
        <p:txBody>
          <a:bodyPr>
            <a:normAutofit fontScale="92500" lnSpcReduction="20000"/>
          </a:bodyPr>
          <a:lstStyle/>
          <a:p>
            <a:pPr marL="274320" indent="-274320">
              <a:spcBef>
                <a:spcPct val="20000"/>
              </a:spcBef>
              <a:buClr>
                <a:schemeClr val="accent3"/>
              </a:buClr>
              <a:buSzPct val="95000"/>
              <a:buFont typeface="Wingdings 2"/>
              <a:buChar char=""/>
            </a:pPr>
            <a:r>
              <a:rPr lang="en-US" sz="2800" b="1" dirty="0" smtClean="0">
                <a:hlinkClick r:id="rId2"/>
              </a:rPr>
              <a:t>Ozone and Reactive Nitrogen in Arctic Free </a:t>
            </a:r>
            <a:r>
              <a:rPr lang="en-US" sz="2800" b="1" dirty="0" err="1" smtClean="0">
                <a:hlinkClick r:id="rId2"/>
              </a:rPr>
              <a:t>Troposhere</a:t>
            </a:r>
            <a:r>
              <a:rPr lang="en-US" sz="2800" b="1" dirty="0" smtClean="0">
                <a:hlinkClick r:id="rId2"/>
              </a:rPr>
              <a:t> Determined Primarily by Stratospheric Influx</a:t>
            </a:r>
            <a:endParaRPr lang="en-US" sz="2800" b="1" dirty="0" smtClean="0"/>
          </a:p>
          <a:p>
            <a:pPr marL="274320" indent="-274320">
              <a:spcBef>
                <a:spcPct val="20000"/>
              </a:spcBef>
              <a:buClr>
                <a:schemeClr val="accent3"/>
              </a:buClr>
              <a:buSzPct val="95000"/>
              <a:buFont typeface="Wingdings 2"/>
              <a:buChar char=""/>
            </a:pPr>
            <a:endParaRPr lang="en-US" sz="2800" b="1" dirty="0" smtClean="0"/>
          </a:p>
          <a:p>
            <a:pPr marL="274320" indent="-274320">
              <a:spcBef>
                <a:spcPct val="20000"/>
              </a:spcBef>
              <a:buClr>
                <a:schemeClr val="accent3"/>
              </a:buClr>
              <a:buSzPct val="95000"/>
            </a:pPr>
            <a:r>
              <a:rPr lang="en-US" sz="2800" b="1" dirty="0" smtClean="0">
                <a:hlinkClick r:id="rId2"/>
              </a:rPr>
              <a:t> </a:t>
            </a:r>
            <a:endParaRPr lang="en-US" sz="2800" b="1" dirty="0" smtClean="0"/>
          </a:p>
          <a:p>
            <a:pPr marL="274320" indent="-274320">
              <a:spcBef>
                <a:spcPct val="20000"/>
              </a:spcBef>
              <a:buClr>
                <a:schemeClr val="accent3"/>
              </a:buClr>
              <a:buSzPct val="95000"/>
              <a:buFont typeface="Wingdings 2"/>
              <a:buChar char=""/>
            </a:pPr>
            <a:r>
              <a:rPr lang="en-US" sz="2800" b="1" dirty="0" smtClean="0">
                <a:hlinkClick r:id="rId2"/>
              </a:rPr>
              <a:t>The Response of Tropical </a:t>
            </a:r>
            <a:r>
              <a:rPr lang="en-US" sz="2800" b="1" dirty="0" err="1" smtClean="0">
                <a:hlinkClick r:id="rId2"/>
              </a:rPr>
              <a:t>Tropospheric</a:t>
            </a:r>
            <a:r>
              <a:rPr lang="en-US" sz="2800" b="1" dirty="0" smtClean="0">
                <a:hlinkClick r:id="rId2"/>
              </a:rPr>
              <a:t> Ozone to El Nino Southern Oscillation (ENSO)</a:t>
            </a:r>
            <a:endParaRPr lang="en-US" sz="2800" b="1" dirty="0" smtClean="0"/>
          </a:p>
          <a:p>
            <a:pPr marL="274320" indent="-274320">
              <a:spcBef>
                <a:spcPct val="20000"/>
              </a:spcBef>
              <a:buClr>
                <a:schemeClr val="accent3"/>
              </a:buClr>
              <a:buSzPct val="95000"/>
              <a:buFont typeface="Wingdings 2"/>
              <a:buChar char=""/>
            </a:pPr>
            <a:endParaRPr lang="en-US" sz="2800" b="1" dirty="0" smtClean="0"/>
          </a:p>
          <a:p>
            <a:pPr marL="274320" indent="-274320">
              <a:spcBef>
                <a:spcPct val="20000"/>
              </a:spcBef>
              <a:buClr>
                <a:schemeClr val="accent3"/>
              </a:buClr>
              <a:buSzPct val="95000"/>
            </a:pPr>
            <a:endParaRPr lang="en-US" sz="2800" b="1" dirty="0" smtClean="0"/>
          </a:p>
          <a:p>
            <a:pPr marL="274320" indent="-274320">
              <a:spcBef>
                <a:spcPct val="20000"/>
              </a:spcBef>
              <a:buClr>
                <a:schemeClr val="accent3"/>
              </a:buClr>
              <a:buSzPct val="95000"/>
              <a:buFont typeface="Wingdings 2"/>
              <a:buChar char=""/>
            </a:pPr>
            <a:endParaRPr lang="en-US" sz="2800" b="1" dirty="0" smtClean="0"/>
          </a:p>
          <a:p>
            <a:pPr marL="274320" indent="-274320">
              <a:spcBef>
                <a:spcPct val="20000"/>
              </a:spcBef>
              <a:buClr>
                <a:schemeClr val="accent3"/>
              </a:buClr>
              <a:buSzPct val="95000"/>
              <a:buFont typeface="Wingdings 2"/>
              <a:buChar char=""/>
            </a:pPr>
            <a:endParaRPr lang="en-US" sz="2600" b="1" dirty="0" smtClean="0"/>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endParaRPr kumimoji="0" lang="en-US" sz="2600" b="0" i="0" u="none" strike="noStrike" kern="1200" cap="none" spc="0" normalizeH="0" baseline="0" noProof="0" dirty="0">
              <a:ln>
                <a:noFill/>
              </a:ln>
              <a:solidFill>
                <a:schemeClr val="tx1"/>
              </a:solidFill>
              <a:effectLst/>
              <a:uLnTx/>
              <a:uFillTx/>
              <a:latin typeface="+mn-lt"/>
              <a:ea typeface="+mn-ea"/>
              <a:cs typeface="+mn-cs"/>
            </a:endParaRPr>
          </a:p>
        </p:txBody>
      </p:sp>
      <p:pic>
        <p:nvPicPr>
          <p:cNvPr id="5" name="Picture 4" descr="home_ozone_nitrogen.jpg.png"/>
          <p:cNvPicPr>
            <a:picLocks noChangeAspect="1"/>
          </p:cNvPicPr>
          <p:nvPr/>
        </p:nvPicPr>
        <p:blipFill>
          <a:blip r:embed="rId3" cstate="print"/>
          <a:stretch>
            <a:fillRect/>
          </a:stretch>
        </p:blipFill>
        <p:spPr>
          <a:xfrm>
            <a:off x="6372200" y="1700808"/>
            <a:ext cx="1320937" cy="1320937"/>
          </a:xfrm>
          <a:prstGeom prst="rect">
            <a:avLst/>
          </a:prstGeom>
        </p:spPr>
      </p:pic>
      <p:pic>
        <p:nvPicPr>
          <p:cNvPr id="6" name="Picture 5" descr="home_enso.jpg"/>
          <p:cNvPicPr>
            <a:picLocks noChangeAspect="1"/>
          </p:cNvPicPr>
          <p:nvPr/>
        </p:nvPicPr>
        <p:blipFill>
          <a:blip r:embed="rId4" cstate="print"/>
          <a:stretch>
            <a:fillRect/>
          </a:stretch>
        </p:blipFill>
        <p:spPr>
          <a:xfrm>
            <a:off x="6460704" y="4149080"/>
            <a:ext cx="1298326" cy="1224136"/>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VI-SEEM Life sciences and Climate national training event, Skopje, FINKI, 2016</a:t>
            </a:r>
            <a:endParaRPr lang="mk-MK"/>
          </a:p>
        </p:txBody>
      </p:sp>
      <p:sp>
        <p:nvSpPr>
          <p:cNvPr id="3" name="Title 1"/>
          <p:cNvSpPr txBox="1">
            <a:spLocks/>
          </p:cNvSpPr>
          <p:nvPr/>
        </p:nvSpPr>
        <p:spPr>
          <a:xfrm>
            <a:off x="467544" y="404664"/>
            <a:ext cx="8229600" cy="1143000"/>
          </a:xfrm>
          <a:prstGeom prst="rect">
            <a:avLst/>
          </a:prstGeom>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5000" b="1" i="0" u="none" strike="noStrike" kern="1200" cap="none" spc="0" normalizeH="0" baseline="0" noProof="0" dirty="0" smtClean="0">
                <a:ln>
                  <a:noFill/>
                </a:ln>
                <a:solidFill>
                  <a:schemeClr val="tx2"/>
                </a:solidFill>
                <a:effectLst/>
                <a:uLnTx/>
                <a:uFillTx/>
                <a:latin typeface="+mj-lt"/>
                <a:ea typeface="+mj-ea"/>
                <a:cs typeface="+mj-cs"/>
              </a:rPr>
              <a:t>CCMI-Global issues</a:t>
            </a:r>
            <a:endParaRPr kumimoji="0" lang="en-US" sz="5000" b="0" i="0" u="none" strike="noStrike" kern="1200" cap="none" spc="0" normalizeH="0" baseline="0" noProof="0" dirty="0">
              <a:ln>
                <a:noFill/>
              </a:ln>
              <a:solidFill>
                <a:schemeClr val="tx2"/>
              </a:solidFill>
              <a:effectLst/>
              <a:uLnTx/>
              <a:uFillTx/>
              <a:latin typeface="+mj-lt"/>
              <a:ea typeface="+mj-ea"/>
              <a:cs typeface="+mj-cs"/>
            </a:endParaRPr>
          </a:p>
        </p:txBody>
      </p:sp>
      <p:sp>
        <p:nvSpPr>
          <p:cNvPr id="4" name="Content Placeholder 4"/>
          <p:cNvSpPr txBox="1">
            <a:spLocks/>
          </p:cNvSpPr>
          <p:nvPr/>
        </p:nvSpPr>
        <p:spPr>
          <a:xfrm>
            <a:off x="467544" y="1556792"/>
            <a:ext cx="4040188" cy="4392488"/>
          </a:xfrm>
          <a:prstGeom prst="rect">
            <a:avLst/>
          </a:prstGeom>
        </p:spPr>
        <p:txBody>
          <a:bodyPr>
            <a:normAutofit/>
          </a:bodyPr>
          <a:lstStyle/>
          <a:p>
            <a:pPr marL="274320" indent="-274320">
              <a:spcBef>
                <a:spcPct val="20000"/>
              </a:spcBef>
              <a:buClr>
                <a:schemeClr val="accent3"/>
              </a:buClr>
              <a:buSzPct val="95000"/>
              <a:buFont typeface="Wingdings 2"/>
              <a:buChar char=""/>
            </a:pPr>
            <a:r>
              <a:rPr lang="en-US" sz="2800" b="1" dirty="0" smtClean="0">
                <a:hlinkClick r:id="rId2"/>
              </a:rPr>
              <a:t>Ozone Hole and Southern Hemisphere Circulation Change</a:t>
            </a:r>
            <a:endParaRPr lang="en-US" sz="2800" b="1" dirty="0" smtClean="0"/>
          </a:p>
          <a:p>
            <a:pPr marL="274320" indent="-274320">
              <a:spcBef>
                <a:spcPct val="20000"/>
              </a:spcBef>
              <a:buClr>
                <a:schemeClr val="accent3"/>
              </a:buClr>
              <a:buSzPct val="95000"/>
              <a:buFont typeface="Wingdings 2"/>
              <a:buChar char=""/>
            </a:pPr>
            <a:endParaRPr lang="en-US" sz="2800" b="1" dirty="0" smtClean="0"/>
          </a:p>
          <a:p>
            <a:pPr marL="274320" indent="-274320">
              <a:spcBef>
                <a:spcPct val="20000"/>
              </a:spcBef>
              <a:buClr>
                <a:schemeClr val="accent3"/>
              </a:buClr>
              <a:buSzPct val="95000"/>
            </a:pPr>
            <a:r>
              <a:rPr lang="en-US" sz="2800" b="1" dirty="0" smtClean="0">
                <a:hlinkClick r:id="rId2"/>
              </a:rPr>
              <a:t> </a:t>
            </a:r>
            <a:endParaRPr lang="en-US" sz="2800" b="1" dirty="0" smtClean="0"/>
          </a:p>
          <a:p>
            <a:pPr marL="274320" indent="-274320">
              <a:spcBef>
                <a:spcPct val="20000"/>
              </a:spcBef>
              <a:buClr>
                <a:schemeClr val="accent3"/>
              </a:buClr>
              <a:buSzPct val="95000"/>
              <a:buFont typeface="Wingdings 2"/>
              <a:buChar char=""/>
            </a:pPr>
            <a:r>
              <a:rPr lang="en-US" sz="2800" b="1" dirty="0" smtClean="0">
                <a:hlinkClick r:id="rId2"/>
              </a:rPr>
              <a:t>Investigations of Aerosol Impacts on Climate</a:t>
            </a:r>
            <a:endParaRPr lang="en-US" sz="2800" b="1" dirty="0" smtClean="0"/>
          </a:p>
          <a:p>
            <a:pPr marL="274320" indent="-274320">
              <a:spcBef>
                <a:spcPct val="20000"/>
              </a:spcBef>
              <a:buClr>
                <a:schemeClr val="accent3"/>
              </a:buClr>
              <a:buSzPct val="95000"/>
              <a:buFont typeface="Wingdings 2"/>
              <a:buChar char=""/>
            </a:pPr>
            <a:endParaRPr lang="en-US" sz="2800" b="1" dirty="0" smtClean="0"/>
          </a:p>
          <a:p>
            <a:pPr marL="274320" indent="-274320">
              <a:spcBef>
                <a:spcPct val="20000"/>
              </a:spcBef>
              <a:buClr>
                <a:schemeClr val="accent3"/>
              </a:buClr>
              <a:buSzPct val="95000"/>
              <a:buFont typeface="Wingdings 2"/>
              <a:buChar char=""/>
            </a:pPr>
            <a:endParaRPr lang="en-US" sz="2800" b="1" dirty="0" smtClean="0"/>
          </a:p>
          <a:p>
            <a:pPr marL="274320" indent="-274320">
              <a:spcBef>
                <a:spcPct val="20000"/>
              </a:spcBef>
              <a:buClr>
                <a:schemeClr val="accent3"/>
              </a:buClr>
              <a:buSzPct val="95000"/>
            </a:pPr>
            <a:endParaRPr lang="en-US" sz="2800" b="1" dirty="0" smtClean="0"/>
          </a:p>
          <a:p>
            <a:pPr marL="274320" indent="-274320">
              <a:spcBef>
                <a:spcPct val="20000"/>
              </a:spcBef>
              <a:buClr>
                <a:schemeClr val="accent3"/>
              </a:buClr>
              <a:buSzPct val="95000"/>
              <a:buFont typeface="Wingdings 2"/>
              <a:buChar char=""/>
            </a:pPr>
            <a:endParaRPr lang="en-US" sz="2800" b="1" dirty="0" smtClean="0"/>
          </a:p>
          <a:p>
            <a:pPr marL="274320" indent="-274320">
              <a:spcBef>
                <a:spcPct val="20000"/>
              </a:spcBef>
              <a:buClr>
                <a:schemeClr val="accent3"/>
              </a:buClr>
              <a:buSzPct val="95000"/>
              <a:buFont typeface="Wingdings 2"/>
              <a:buChar char=""/>
            </a:pPr>
            <a:endParaRPr lang="en-US" sz="2600" b="1" dirty="0" smtClean="0"/>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endParaRPr kumimoji="0" lang="en-US" sz="2600" b="0" i="0" u="none" strike="noStrike" kern="1200" cap="none" spc="0" normalizeH="0" baseline="0" noProof="0" dirty="0">
              <a:ln>
                <a:noFill/>
              </a:ln>
              <a:solidFill>
                <a:schemeClr val="tx1"/>
              </a:solidFill>
              <a:effectLst/>
              <a:uLnTx/>
              <a:uFillTx/>
              <a:latin typeface="+mn-lt"/>
              <a:ea typeface="+mn-ea"/>
              <a:cs typeface="+mn-cs"/>
            </a:endParaRPr>
          </a:p>
        </p:txBody>
      </p:sp>
      <p:pic>
        <p:nvPicPr>
          <p:cNvPr id="5" name="Picture 4" descr="home_jetstream.jpg"/>
          <p:cNvPicPr>
            <a:picLocks noChangeAspect="1"/>
          </p:cNvPicPr>
          <p:nvPr/>
        </p:nvPicPr>
        <p:blipFill>
          <a:blip r:embed="rId3" cstate="print"/>
          <a:stretch>
            <a:fillRect/>
          </a:stretch>
        </p:blipFill>
        <p:spPr>
          <a:xfrm>
            <a:off x="5958830" y="1628800"/>
            <a:ext cx="1584176" cy="1584176"/>
          </a:xfrm>
          <a:prstGeom prst="rect">
            <a:avLst/>
          </a:prstGeom>
        </p:spPr>
      </p:pic>
      <p:pic>
        <p:nvPicPr>
          <p:cNvPr id="6" name="Picture 5" descr="home_aerosol.jpg"/>
          <p:cNvPicPr>
            <a:picLocks noChangeAspect="1"/>
          </p:cNvPicPr>
          <p:nvPr/>
        </p:nvPicPr>
        <p:blipFill>
          <a:blip r:embed="rId4" cstate="print"/>
          <a:stretch>
            <a:fillRect/>
          </a:stretch>
        </p:blipFill>
        <p:spPr>
          <a:xfrm>
            <a:off x="6156176" y="4365104"/>
            <a:ext cx="1152128" cy="1152128"/>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VI-SEEM Life sciences and Climate national training event, Skopje, FINKI, 2016</a:t>
            </a:r>
            <a:endParaRPr lang="mk-MK"/>
          </a:p>
        </p:txBody>
      </p:sp>
      <p:sp>
        <p:nvSpPr>
          <p:cNvPr id="3" name="Title 1"/>
          <p:cNvSpPr txBox="1">
            <a:spLocks/>
          </p:cNvSpPr>
          <p:nvPr/>
        </p:nvSpPr>
        <p:spPr>
          <a:xfrm>
            <a:off x="467544" y="404664"/>
            <a:ext cx="8229600" cy="1143000"/>
          </a:xfrm>
          <a:prstGeom prst="rect">
            <a:avLst/>
          </a:prstGeom>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5000" b="1" i="0" u="none" strike="noStrike" kern="1200" cap="none" spc="0" normalizeH="0" baseline="0" noProof="0" dirty="0" smtClean="0">
                <a:ln>
                  <a:noFill/>
                </a:ln>
                <a:solidFill>
                  <a:schemeClr val="tx2"/>
                </a:solidFill>
                <a:effectLst/>
                <a:uLnTx/>
                <a:uFillTx/>
                <a:latin typeface="+mj-lt"/>
                <a:ea typeface="+mj-ea"/>
                <a:cs typeface="+mj-cs"/>
              </a:rPr>
              <a:t>CCMI-Global issues</a:t>
            </a:r>
            <a:endParaRPr kumimoji="0" lang="en-US" sz="5000" b="0" i="0" u="none" strike="noStrike" kern="1200" cap="none" spc="0" normalizeH="0" baseline="0" noProof="0" dirty="0">
              <a:ln>
                <a:noFill/>
              </a:ln>
              <a:solidFill>
                <a:schemeClr val="tx2"/>
              </a:solidFill>
              <a:effectLst/>
              <a:uLnTx/>
              <a:uFillTx/>
              <a:latin typeface="+mj-lt"/>
              <a:ea typeface="+mj-ea"/>
              <a:cs typeface="+mj-cs"/>
            </a:endParaRPr>
          </a:p>
        </p:txBody>
      </p:sp>
      <p:sp>
        <p:nvSpPr>
          <p:cNvPr id="4" name="Content Placeholder 4"/>
          <p:cNvSpPr txBox="1">
            <a:spLocks/>
          </p:cNvSpPr>
          <p:nvPr/>
        </p:nvSpPr>
        <p:spPr>
          <a:xfrm>
            <a:off x="467544" y="1556792"/>
            <a:ext cx="4040188" cy="4392488"/>
          </a:xfrm>
          <a:prstGeom prst="rect">
            <a:avLst/>
          </a:prstGeom>
        </p:spPr>
        <p:txBody>
          <a:bodyPr>
            <a:normAutofit/>
          </a:bodyPr>
          <a:lstStyle/>
          <a:p>
            <a:pPr marL="274320" indent="-274320">
              <a:spcBef>
                <a:spcPct val="20000"/>
              </a:spcBef>
              <a:buClr>
                <a:schemeClr val="accent3"/>
              </a:buClr>
              <a:buSzPct val="95000"/>
              <a:buFont typeface="Wingdings 2"/>
              <a:buChar char=""/>
            </a:pPr>
            <a:r>
              <a:rPr lang="en-US" sz="2800" b="1" dirty="0" smtClean="0">
                <a:hlinkClick r:id="rId2"/>
              </a:rPr>
              <a:t>Investigations of 21st Century Ozone</a:t>
            </a:r>
            <a:endParaRPr lang="en-US" sz="2800" b="1" dirty="0" smtClean="0"/>
          </a:p>
          <a:p>
            <a:pPr marL="274320" indent="-274320">
              <a:spcBef>
                <a:spcPct val="20000"/>
              </a:spcBef>
              <a:buClr>
                <a:schemeClr val="accent3"/>
              </a:buClr>
              <a:buSzPct val="95000"/>
              <a:buFont typeface="Wingdings 2"/>
              <a:buChar char=""/>
            </a:pPr>
            <a:endParaRPr lang="en-US" sz="2800" b="1" dirty="0" smtClean="0"/>
          </a:p>
          <a:p>
            <a:pPr marL="274320" indent="-274320">
              <a:spcBef>
                <a:spcPct val="20000"/>
              </a:spcBef>
              <a:buClr>
                <a:schemeClr val="accent3"/>
              </a:buClr>
              <a:buSzPct val="95000"/>
            </a:pPr>
            <a:r>
              <a:rPr lang="en-US" sz="2800" b="1" dirty="0" smtClean="0">
                <a:hlinkClick r:id="rId2"/>
              </a:rPr>
              <a:t> </a:t>
            </a:r>
            <a:endParaRPr lang="en-US" sz="2800" b="1" dirty="0" smtClean="0"/>
          </a:p>
          <a:p>
            <a:pPr marL="274320" indent="-274320">
              <a:spcBef>
                <a:spcPct val="20000"/>
              </a:spcBef>
              <a:buClr>
                <a:schemeClr val="accent3"/>
              </a:buClr>
              <a:buSzPct val="95000"/>
              <a:buFont typeface="Wingdings 2"/>
              <a:buChar char=""/>
            </a:pPr>
            <a:r>
              <a:rPr lang="en-US" sz="2800" b="1" dirty="0" smtClean="0">
                <a:hlinkClick r:id="rId2"/>
              </a:rPr>
              <a:t>Long-term Changes in Stratospheric Circulation</a:t>
            </a:r>
            <a:endParaRPr lang="en-US" sz="2800" b="1" dirty="0" smtClean="0"/>
          </a:p>
          <a:p>
            <a:pPr marL="274320" indent="-274320">
              <a:spcBef>
                <a:spcPct val="20000"/>
              </a:spcBef>
              <a:buClr>
                <a:schemeClr val="accent3"/>
              </a:buClr>
              <a:buSzPct val="95000"/>
              <a:buFont typeface="Wingdings 2"/>
              <a:buChar char=""/>
            </a:pPr>
            <a:endParaRPr lang="en-US" sz="2800" b="1" dirty="0" smtClean="0"/>
          </a:p>
          <a:p>
            <a:pPr marL="274320" indent="-274320">
              <a:spcBef>
                <a:spcPct val="20000"/>
              </a:spcBef>
              <a:buClr>
                <a:schemeClr val="accent3"/>
              </a:buClr>
              <a:buSzPct val="95000"/>
              <a:buFont typeface="Wingdings 2"/>
              <a:buChar char=""/>
            </a:pPr>
            <a:endParaRPr lang="en-US" sz="2800" b="1" dirty="0" smtClean="0"/>
          </a:p>
          <a:p>
            <a:pPr marL="274320" indent="-274320">
              <a:spcBef>
                <a:spcPct val="20000"/>
              </a:spcBef>
              <a:buClr>
                <a:schemeClr val="accent3"/>
              </a:buClr>
              <a:buSzPct val="95000"/>
              <a:buFont typeface="Wingdings 2"/>
              <a:buChar char=""/>
            </a:pPr>
            <a:endParaRPr lang="en-US" sz="2800" b="1" dirty="0" smtClean="0"/>
          </a:p>
          <a:p>
            <a:pPr marL="274320" indent="-274320">
              <a:spcBef>
                <a:spcPct val="20000"/>
              </a:spcBef>
              <a:buClr>
                <a:schemeClr val="accent3"/>
              </a:buClr>
              <a:buSzPct val="95000"/>
            </a:pPr>
            <a:endParaRPr lang="en-US" sz="2800" b="1" dirty="0" smtClean="0"/>
          </a:p>
          <a:p>
            <a:pPr marL="274320" indent="-274320">
              <a:spcBef>
                <a:spcPct val="20000"/>
              </a:spcBef>
              <a:buClr>
                <a:schemeClr val="accent3"/>
              </a:buClr>
              <a:buSzPct val="95000"/>
              <a:buFont typeface="Wingdings 2"/>
              <a:buChar char=""/>
            </a:pPr>
            <a:endParaRPr lang="en-US" sz="2800" b="1" dirty="0" smtClean="0"/>
          </a:p>
          <a:p>
            <a:pPr marL="274320" indent="-274320">
              <a:spcBef>
                <a:spcPct val="20000"/>
              </a:spcBef>
              <a:buClr>
                <a:schemeClr val="accent3"/>
              </a:buClr>
              <a:buSzPct val="95000"/>
              <a:buFont typeface="Wingdings 2"/>
              <a:buChar char=""/>
            </a:pPr>
            <a:endParaRPr lang="en-US" sz="2600" b="1" dirty="0" smtClean="0"/>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endParaRPr kumimoji="0" lang="en-US" sz="2600" b="0" i="0" u="none" strike="noStrike" kern="1200" cap="none" spc="0" normalizeH="0" baseline="0" noProof="0" dirty="0">
              <a:ln>
                <a:noFill/>
              </a:ln>
              <a:solidFill>
                <a:schemeClr val="tx1"/>
              </a:solidFill>
              <a:effectLst/>
              <a:uLnTx/>
              <a:uFillTx/>
              <a:latin typeface="+mn-lt"/>
              <a:ea typeface="+mn-ea"/>
              <a:cs typeface="+mn-cs"/>
            </a:endParaRPr>
          </a:p>
        </p:txBody>
      </p:sp>
      <p:pic>
        <p:nvPicPr>
          <p:cNvPr id="5" name="Picture 4" descr="home_ozone.jpg"/>
          <p:cNvPicPr>
            <a:picLocks noChangeAspect="1"/>
          </p:cNvPicPr>
          <p:nvPr/>
        </p:nvPicPr>
        <p:blipFill>
          <a:blip r:embed="rId3" cstate="print"/>
          <a:stretch>
            <a:fillRect/>
          </a:stretch>
        </p:blipFill>
        <p:spPr>
          <a:xfrm>
            <a:off x="6246862" y="1628800"/>
            <a:ext cx="1368152" cy="1368152"/>
          </a:xfrm>
          <a:prstGeom prst="rect">
            <a:avLst/>
          </a:prstGeom>
        </p:spPr>
      </p:pic>
      <p:pic>
        <p:nvPicPr>
          <p:cNvPr id="6" name="Picture 5" descr="home_circulation.jpg"/>
          <p:cNvPicPr>
            <a:picLocks noChangeAspect="1"/>
          </p:cNvPicPr>
          <p:nvPr/>
        </p:nvPicPr>
        <p:blipFill>
          <a:blip r:embed="rId4" cstate="print"/>
          <a:stretch>
            <a:fillRect/>
          </a:stretch>
        </p:blipFill>
        <p:spPr>
          <a:xfrm>
            <a:off x="6228184" y="3933056"/>
            <a:ext cx="1501090" cy="1115095"/>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VI-SEEM Life sciences and Climate national training event, Skopje, FINKI, 2016</a:t>
            </a:r>
            <a:endParaRPr lang="mk-MK"/>
          </a:p>
        </p:txBody>
      </p:sp>
      <p:sp>
        <p:nvSpPr>
          <p:cNvPr id="3" name="Title 1"/>
          <p:cNvSpPr txBox="1">
            <a:spLocks/>
          </p:cNvSpPr>
          <p:nvPr/>
        </p:nvSpPr>
        <p:spPr>
          <a:xfrm>
            <a:off x="467544" y="404664"/>
            <a:ext cx="8229600" cy="1143000"/>
          </a:xfrm>
          <a:prstGeom prst="rect">
            <a:avLst/>
          </a:prstGeom>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5000" b="1" i="0" u="none" strike="noStrike" kern="1200" cap="none" spc="0" normalizeH="0" baseline="0" noProof="0" dirty="0" smtClean="0">
                <a:ln>
                  <a:noFill/>
                </a:ln>
                <a:solidFill>
                  <a:schemeClr val="tx2"/>
                </a:solidFill>
                <a:effectLst/>
                <a:uLnTx/>
                <a:uFillTx/>
                <a:latin typeface="+mj-lt"/>
                <a:ea typeface="+mj-ea"/>
                <a:cs typeface="+mj-cs"/>
              </a:rPr>
              <a:t>CCMI-Global issues</a:t>
            </a:r>
            <a:endParaRPr kumimoji="0" lang="en-US" sz="5000" b="0" i="0" u="none" strike="noStrike" kern="1200" cap="none" spc="0" normalizeH="0" baseline="0" noProof="0" dirty="0">
              <a:ln>
                <a:noFill/>
              </a:ln>
              <a:solidFill>
                <a:schemeClr val="tx2"/>
              </a:solidFill>
              <a:effectLst/>
              <a:uLnTx/>
              <a:uFillTx/>
              <a:latin typeface="+mj-lt"/>
              <a:ea typeface="+mj-ea"/>
              <a:cs typeface="+mj-cs"/>
            </a:endParaRPr>
          </a:p>
        </p:txBody>
      </p:sp>
      <p:sp>
        <p:nvSpPr>
          <p:cNvPr id="4" name="Content Placeholder 4"/>
          <p:cNvSpPr txBox="1">
            <a:spLocks/>
          </p:cNvSpPr>
          <p:nvPr/>
        </p:nvSpPr>
        <p:spPr>
          <a:xfrm>
            <a:off x="467544" y="1556792"/>
            <a:ext cx="4040188" cy="4392488"/>
          </a:xfrm>
          <a:prstGeom prst="rect">
            <a:avLst/>
          </a:prstGeom>
        </p:spPr>
        <p:txBody>
          <a:bodyPr>
            <a:normAutofit/>
          </a:bodyPr>
          <a:lstStyle/>
          <a:p>
            <a:pPr marL="274320" indent="-274320">
              <a:spcBef>
                <a:spcPct val="20000"/>
              </a:spcBef>
              <a:buClr>
                <a:schemeClr val="accent3"/>
              </a:buClr>
              <a:buSzPct val="95000"/>
              <a:buFont typeface="Wingdings 2"/>
              <a:buChar char=""/>
            </a:pPr>
            <a:r>
              <a:rPr lang="en-US" sz="2800" b="1" dirty="0" smtClean="0">
                <a:hlinkClick r:id="rId2"/>
              </a:rPr>
              <a:t>Investigation of Stratospheric Water Vapor</a:t>
            </a:r>
            <a:endParaRPr lang="en-US" sz="2800" b="1" dirty="0" smtClean="0"/>
          </a:p>
          <a:p>
            <a:pPr marL="274320" indent="-274320">
              <a:spcBef>
                <a:spcPct val="20000"/>
              </a:spcBef>
              <a:buClr>
                <a:schemeClr val="accent3"/>
              </a:buClr>
              <a:buSzPct val="95000"/>
              <a:buFont typeface="Wingdings 2"/>
              <a:buChar char=""/>
            </a:pPr>
            <a:endParaRPr lang="en-US" sz="2800" b="1" dirty="0" smtClean="0"/>
          </a:p>
          <a:p>
            <a:pPr marL="274320" indent="-274320">
              <a:spcBef>
                <a:spcPct val="20000"/>
              </a:spcBef>
              <a:buClr>
                <a:schemeClr val="accent3"/>
              </a:buClr>
              <a:buSzPct val="95000"/>
            </a:pPr>
            <a:r>
              <a:rPr lang="en-US" sz="2800" b="1" dirty="0" smtClean="0">
                <a:hlinkClick r:id="rId2"/>
              </a:rPr>
              <a:t> </a:t>
            </a:r>
            <a:endParaRPr lang="en-US" sz="2800" b="1" dirty="0" smtClean="0"/>
          </a:p>
          <a:p>
            <a:pPr marL="274320" indent="-274320">
              <a:spcBef>
                <a:spcPct val="20000"/>
              </a:spcBef>
              <a:buClr>
                <a:schemeClr val="accent3"/>
              </a:buClr>
              <a:buSzPct val="95000"/>
              <a:buFont typeface="Wingdings 2"/>
              <a:buChar char=""/>
            </a:pPr>
            <a:r>
              <a:rPr lang="en-US" sz="2800" b="1" dirty="0" smtClean="0">
                <a:hlinkClick r:id="rId2"/>
              </a:rPr>
              <a:t>Stratospheric Ozone in the post-CFC Era</a:t>
            </a:r>
            <a:endParaRPr lang="en-US" sz="2800" b="1" dirty="0" smtClean="0"/>
          </a:p>
          <a:p>
            <a:pPr marL="274320" indent="-274320">
              <a:spcBef>
                <a:spcPct val="20000"/>
              </a:spcBef>
              <a:buClr>
                <a:schemeClr val="accent3"/>
              </a:buClr>
              <a:buSzPct val="95000"/>
              <a:buFont typeface="Wingdings 2"/>
              <a:buChar char=""/>
            </a:pPr>
            <a:endParaRPr lang="en-US" sz="2800" b="1" dirty="0" smtClean="0"/>
          </a:p>
          <a:p>
            <a:pPr marL="274320" indent="-274320">
              <a:spcBef>
                <a:spcPct val="20000"/>
              </a:spcBef>
              <a:buClr>
                <a:schemeClr val="accent3"/>
              </a:buClr>
              <a:buSzPct val="95000"/>
              <a:buFont typeface="Wingdings 2"/>
              <a:buChar char=""/>
            </a:pPr>
            <a:endParaRPr lang="en-US" sz="2800" b="1" dirty="0" smtClean="0"/>
          </a:p>
          <a:p>
            <a:pPr marL="274320" indent="-274320">
              <a:spcBef>
                <a:spcPct val="20000"/>
              </a:spcBef>
              <a:buClr>
                <a:schemeClr val="accent3"/>
              </a:buClr>
              <a:buSzPct val="95000"/>
              <a:buFont typeface="Wingdings 2"/>
              <a:buChar char=""/>
            </a:pPr>
            <a:endParaRPr lang="en-US" sz="2800" b="1" dirty="0" smtClean="0"/>
          </a:p>
          <a:p>
            <a:pPr marL="274320" indent="-274320">
              <a:spcBef>
                <a:spcPct val="20000"/>
              </a:spcBef>
              <a:buClr>
                <a:schemeClr val="accent3"/>
              </a:buClr>
              <a:buSzPct val="95000"/>
            </a:pPr>
            <a:endParaRPr lang="en-US" sz="2800" b="1" dirty="0" smtClean="0"/>
          </a:p>
          <a:p>
            <a:pPr marL="274320" indent="-274320">
              <a:spcBef>
                <a:spcPct val="20000"/>
              </a:spcBef>
              <a:buClr>
                <a:schemeClr val="accent3"/>
              </a:buClr>
              <a:buSzPct val="95000"/>
              <a:buFont typeface="Wingdings 2"/>
              <a:buChar char=""/>
            </a:pPr>
            <a:endParaRPr lang="en-US" sz="2800" b="1" dirty="0" smtClean="0"/>
          </a:p>
          <a:p>
            <a:pPr marL="274320" indent="-274320">
              <a:spcBef>
                <a:spcPct val="20000"/>
              </a:spcBef>
              <a:buClr>
                <a:schemeClr val="accent3"/>
              </a:buClr>
              <a:buSzPct val="95000"/>
              <a:buFont typeface="Wingdings 2"/>
              <a:buChar char=""/>
            </a:pPr>
            <a:endParaRPr lang="en-US" sz="2600" b="1" dirty="0" smtClean="0"/>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endParaRPr kumimoji="0" lang="en-US" sz="2600" b="0" i="0" u="none" strike="noStrike" kern="1200" cap="none" spc="0" normalizeH="0" baseline="0" noProof="0" dirty="0">
              <a:ln>
                <a:noFill/>
              </a:ln>
              <a:solidFill>
                <a:schemeClr val="tx1"/>
              </a:solidFill>
              <a:effectLst/>
              <a:uLnTx/>
              <a:uFillTx/>
              <a:latin typeface="+mn-lt"/>
              <a:ea typeface="+mn-ea"/>
              <a:cs typeface="+mn-cs"/>
            </a:endParaRPr>
          </a:p>
        </p:txBody>
      </p:sp>
      <p:pic>
        <p:nvPicPr>
          <p:cNvPr id="5" name="Picture 4" descr="home_watervapor.jpg"/>
          <p:cNvPicPr>
            <a:picLocks noChangeAspect="1"/>
          </p:cNvPicPr>
          <p:nvPr/>
        </p:nvPicPr>
        <p:blipFill>
          <a:blip r:embed="rId3" cstate="print"/>
          <a:stretch>
            <a:fillRect/>
          </a:stretch>
        </p:blipFill>
        <p:spPr>
          <a:xfrm>
            <a:off x="5868144" y="1484784"/>
            <a:ext cx="1728192" cy="1728192"/>
          </a:xfrm>
          <a:prstGeom prst="rect">
            <a:avLst/>
          </a:prstGeom>
        </p:spPr>
      </p:pic>
      <p:pic>
        <p:nvPicPr>
          <p:cNvPr id="6" name="Picture 5" descr="home_ozone_difference.jpg"/>
          <p:cNvPicPr>
            <a:picLocks noChangeAspect="1"/>
          </p:cNvPicPr>
          <p:nvPr/>
        </p:nvPicPr>
        <p:blipFill>
          <a:blip r:embed="rId4" cstate="print"/>
          <a:stretch>
            <a:fillRect/>
          </a:stretch>
        </p:blipFill>
        <p:spPr>
          <a:xfrm>
            <a:off x="5868144" y="3789039"/>
            <a:ext cx="1710190" cy="1954503"/>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VI-SEEM Life sciences and Climate national training event, Skopje, FINKI, 2016</a:t>
            </a:r>
            <a:endParaRPr lang="mk-MK"/>
          </a:p>
        </p:txBody>
      </p:sp>
      <p:sp>
        <p:nvSpPr>
          <p:cNvPr id="3" name="Title 1"/>
          <p:cNvSpPr txBox="1">
            <a:spLocks/>
          </p:cNvSpPr>
          <p:nvPr/>
        </p:nvSpPr>
        <p:spPr>
          <a:xfrm>
            <a:off x="467544" y="404664"/>
            <a:ext cx="8229600" cy="1143000"/>
          </a:xfrm>
          <a:prstGeom prst="rect">
            <a:avLst/>
          </a:prstGeom>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5000" b="1" i="0" u="none" strike="noStrike" kern="1200" cap="none" spc="0" normalizeH="0" baseline="0" noProof="0" dirty="0" smtClean="0">
                <a:ln>
                  <a:noFill/>
                </a:ln>
                <a:solidFill>
                  <a:schemeClr val="tx2"/>
                </a:solidFill>
                <a:effectLst/>
                <a:uLnTx/>
                <a:uFillTx/>
                <a:latin typeface="+mj-lt"/>
                <a:ea typeface="+mj-ea"/>
                <a:cs typeface="+mj-cs"/>
              </a:rPr>
              <a:t>CCMI-Global issues</a:t>
            </a:r>
            <a:endParaRPr kumimoji="0" lang="en-US" sz="5000" b="0" i="0" u="none" strike="noStrike" kern="1200" cap="none" spc="0" normalizeH="0" baseline="0" noProof="0" dirty="0">
              <a:ln>
                <a:noFill/>
              </a:ln>
              <a:solidFill>
                <a:schemeClr val="tx2"/>
              </a:solidFill>
              <a:effectLst/>
              <a:uLnTx/>
              <a:uFillTx/>
              <a:latin typeface="+mj-lt"/>
              <a:ea typeface="+mj-ea"/>
              <a:cs typeface="+mj-cs"/>
            </a:endParaRPr>
          </a:p>
        </p:txBody>
      </p:sp>
      <p:sp>
        <p:nvSpPr>
          <p:cNvPr id="4" name="Content Placeholder 4"/>
          <p:cNvSpPr txBox="1">
            <a:spLocks/>
          </p:cNvSpPr>
          <p:nvPr/>
        </p:nvSpPr>
        <p:spPr>
          <a:xfrm>
            <a:off x="467544" y="1556792"/>
            <a:ext cx="4040188" cy="4392488"/>
          </a:xfrm>
          <a:prstGeom prst="rect">
            <a:avLst/>
          </a:prstGeom>
        </p:spPr>
        <p:txBody>
          <a:bodyPr>
            <a:normAutofit lnSpcReduction="10000"/>
          </a:bodyPr>
          <a:lstStyle/>
          <a:p>
            <a:pPr marL="274320" indent="-274320">
              <a:spcBef>
                <a:spcPct val="20000"/>
              </a:spcBef>
              <a:buClr>
                <a:schemeClr val="accent3"/>
              </a:buClr>
              <a:buSzPct val="95000"/>
              <a:buFont typeface="Wingdings 2"/>
              <a:buChar char=""/>
            </a:pPr>
            <a:r>
              <a:rPr lang="en-US" sz="2800" b="1" dirty="0" smtClean="0">
                <a:hlinkClick r:id="rId2"/>
              </a:rPr>
              <a:t>Future Temperature Trends in the Antarctic Stratosphere</a:t>
            </a:r>
            <a:endParaRPr lang="en-US" sz="2800" b="1" dirty="0" smtClean="0"/>
          </a:p>
          <a:p>
            <a:pPr marL="274320" indent="-274320">
              <a:spcBef>
                <a:spcPct val="20000"/>
              </a:spcBef>
              <a:buClr>
                <a:schemeClr val="accent3"/>
              </a:buClr>
              <a:buSzPct val="95000"/>
              <a:buFont typeface="Wingdings 2"/>
              <a:buChar char=""/>
            </a:pPr>
            <a:endParaRPr lang="en-US" sz="2800" b="1" dirty="0" smtClean="0"/>
          </a:p>
          <a:p>
            <a:pPr marL="274320" indent="-274320">
              <a:spcBef>
                <a:spcPct val="20000"/>
              </a:spcBef>
              <a:buClr>
                <a:schemeClr val="accent3"/>
              </a:buClr>
              <a:buSzPct val="95000"/>
            </a:pPr>
            <a:r>
              <a:rPr lang="en-US" sz="2800" b="1" dirty="0" smtClean="0">
                <a:hlinkClick r:id="rId2"/>
              </a:rPr>
              <a:t> </a:t>
            </a:r>
            <a:endParaRPr lang="en-US" sz="2800" b="1" dirty="0" smtClean="0"/>
          </a:p>
          <a:p>
            <a:pPr marL="274320" indent="-274320">
              <a:spcBef>
                <a:spcPct val="20000"/>
              </a:spcBef>
              <a:buClr>
                <a:schemeClr val="accent3"/>
              </a:buClr>
              <a:buSzPct val="95000"/>
              <a:buFont typeface="Wingdings 2"/>
              <a:buChar char=""/>
            </a:pPr>
            <a:r>
              <a:rPr lang="en-US" sz="2800" b="1" dirty="0" smtClean="0">
                <a:hlinkClick r:id="rId2"/>
              </a:rPr>
              <a:t>Impacts of El Nino Events on the Antarctic Stratosphere</a:t>
            </a:r>
            <a:endParaRPr lang="en-US" sz="2800" b="1" dirty="0" smtClean="0"/>
          </a:p>
          <a:p>
            <a:pPr marL="274320" indent="-274320">
              <a:spcBef>
                <a:spcPct val="20000"/>
              </a:spcBef>
              <a:buClr>
                <a:schemeClr val="accent3"/>
              </a:buClr>
              <a:buSzPct val="95000"/>
              <a:buFont typeface="Wingdings 2"/>
              <a:buChar char=""/>
            </a:pPr>
            <a:endParaRPr lang="en-US" sz="2800" b="1" dirty="0" smtClean="0"/>
          </a:p>
          <a:p>
            <a:pPr marL="274320" indent="-274320">
              <a:spcBef>
                <a:spcPct val="20000"/>
              </a:spcBef>
              <a:buClr>
                <a:schemeClr val="accent3"/>
              </a:buClr>
              <a:buSzPct val="95000"/>
              <a:buFont typeface="Wingdings 2"/>
              <a:buChar char=""/>
            </a:pPr>
            <a:endParaRPr lang="en-US" sz="2800" b="1" dirty="0" smtClean="0"/>
          </a:p>
          <a:p>
            <a:pPr marL="274320" indent="-274320">
              <a:spcBef>
                <a:spcPct val="20000"/>
              </a:spcBef>
              <a:buClr>
                <a:schemeClr val="accent3"/>
              </a:buClr>
              <a:buSzPct val="95000"/>
              <a:buFont typeface="Wingdings 2"/>
              <a:buChar char=""/>
            </a:pPr>
            <a:endParaRPr lang="en-US" sz="2800" b="1" dirty="0" smtClean="0"/>
          </a:p>
          <a:p>
            <a:pPr marL="274320" indent="-274320">
              <a:spcBef>
                <a:spcPct val="20000"/>
              </a:spcBef>
              <a:buClr>
                <a:schemeClr val="accent3"/>
              </a:buClr>
              <a:buSzPct val="95000"/>
              <a:buFont typeface="Wingdings 2"/>
              <a:buChar char=""/>
            </a:pPr>
            <a:endParaRPr lang="en-US" sz="2800" b="1" dirty="0" smtClean="0"/>
          </a:p>
          <a:p>
            <a:pPr marL="274320" indent="-274320">
              <a:spcBef>
                <a:spcPct val="20000"/>
              </a:spcBef>
              <a:buClr>
                <a:schemeClr val="accent3"/>
              </a:buClr>
              <a:buSzPct val="95000"/>
            </a:pPr>
            <a:endParaRPr lang="en-US" sz="2800" b="1" dirty="0" smtClean="0"/>
          </a:p>
          <a:p>
            <a:pPr marL="274320" indent="-274320">
              <a:spcBef>
                <a:spcPct val="20000"/>
              </a:spcBef>
              <a:buClr>
                <a:schemeClr val="accent3"/>
              </a:buClr>
              <a:buSzPct val="95000"/>
              <a:buFont typeface="Wingdings 2"/>
              <a:buChar char=""/>
            </a:pPr>
            <a:endParaRPr lang="en-US" sz="2800" b="1" dirty="0" smtClean="0"/>
          </a:p>
          <a:p>
            <a:pPr marL="274320" indent="-274320">
              <a:spcBef>
                <a:spcPct val="20000"/>
              </a:spcBef>
              <a:buClr>
                <a:schemeClr val="accent3"/>
              </a:buClr>
              <a:buSzPct val="95000"/>
              <a:buFont typeface="Wingdings 2"/>
              <a:buChar char=""/>
            </a:pPr>
            <a:endParaRPr lang="en-US" sz="2600" b="1" dirty="0" smtClean="0"/>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endParaRPr kumimoji="0" lang="en-US" sz="2600" b="0" i="0" u="none" strike="noStrike" kern="1200" cap="none" spc="0" normalizeH="0" baseline="0" noProof="0" dirty="0">
              <a:ln>
                <a:noFill/>
              </a:ln>
              <a:solidFill>
                <a:schemeClr val="tx1"/>
              </a:solidFill>
              <a:effectLst/>
              <a:uLnTx/>
              <a:uFillTx/>
              <a:latin typeface="+mn-lt"/>
              <a:ea typeface="+mn-ea"/>
              <a:cs typeface="+mn-cs"/>
            </a:endParaRPr>
          </a:p>
        </p:txBody>
      </p:sp>
      <p:pic>
        <p:nvPicPr>
          <p:cNvPr id="5" name="Picture 4" descr="home_antarctica.jpg"/>
          <p:cNvPicPr>
            <a:picLocks noChangeAspect="1"/>
          </p:cNvPicPr>
          <p:nvPr/>
        </p:nvPicPr>
        <p:blipFill>
          <a:blip r:embed="rId3" cstate="print"/>
          <a:stretch>
            <a:fillRect/>
          </a:stretch>
        </p:blipFill>
        <p:spPr>
          <a:xfrm>
            <a:off x="5796136" y="1916832"/>
            <a:ext cx="1715935" cy="1152128"/>
          </a:xfrm>
          <a:prstGeom prst="rect">
            <a:avLst/>
          </a:prstGeom>
        </p:spPr>
      </p:pic>
      <p:pic>
        <p:nvPicPr>
          <p:cNvPr id="6" name="Picture 5" descr="home_antarctica_elnino.jpg"/>
          <p:cNvPicPr>
            <a:picLocks noChangeAspect="1"/>
          </p:cNvPicPr>
          <p:nvPr/>
        </p:nvPicPr>
        <p:blipFill>
          <a:blip r:embed="rId4" cstate="print"/>
          <a:stretch>
            <a:fillRect/>
          </a:stretch>
        </p:blipFill>
        <p:spPr>
          <a:xfrm>
            <a:off x="5868144" y="4149080"/>
            <a:ext cx="1530846" cy="1530846"/>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836712"/>
            <a:ext cx="8229600" cy="1143000"/>
          </a:xfrm>
        </p:spPr>
        <p:txBody>
          <a:bodyPr>
            <a:normAutofit fontScale="90000"/>
          </a:bodyPr>
          <a:lstStyle/>
          <a:p>
            <a:r>
              <a:rPr lang="en-US" dirty="0" smtClean="0"/>
              <a:t>CLIMATE SCIENCE AND ATMOSPHERIC CHEMISTRY – FROM FRUSTRATION TO SCIENCE</a:t>
            </a:r>
            <a:endParaRPr lang="en-US" dirty="0"/>
          </a:p>
        </p:txBody>
      </p:sp>
      <p:sp>
        <p:nvSpPr>
          <p:cNvPr id="3" name="Content Placeholder 2"/>
          <p:cNvSpPr>
            <a:spLocks noGrp="1"/>
          </p:cNvSpPr>
          <p:nvPr>
            <p:ph idx="1"/>
          </p:nvPr>
        </p:nvSpPr>
        <p:spPr/>
        <p:txBody>
          <a:bodyPr>
            <a:normAutofit lnSpcReduction="10000"/>
          </a:bodyPr>
          <a:lstStyle/>
          <a:p>
            <a:r>
              <a:rPr lang="en-US" dirty="0" smtClean="0"/>
              <a:t>BACK IN 1996</a:t>
            </a:r>
          </a:p>
          <a:p>
            <a:r>
              <a:rPr lang="en-US" dirty="0" smtClean="0"/>
              <a:t>MAKE A STATE-OF-THE-ART (NONSTANDARD) QUANTUM MECHANICAL COMPUTATION ON A FUNDAMENTAL CHEMICAL SYSTEM</a:t>
            </a:r>
          </a:p>
          <a:p>
            <a:r>
              <a:rPr lang="en-US" dirty="0" smtClean="0"/>
              <a:t>WRITE A SCIENTIFIC PAPER</a:t>
            </a:r>
          </a:p>
          <a:p>
            <a:r>
              <a:rPr lang="en-US" dirty="0" smtClean="0"/>
              <a:t>RELEVANCE?</a:t>
            </a:r>
          </a:p>
          <a:p>
            <a:r>
              <a:rPr lang="en-US" dirty="0" smtClean="0"/>
              <a:t>MAKE THE SAME TYPE OF CALCULATION ON A SIMPLE RADICAL, RELEVANT TO ATMOSPHERIC CHEMISTRY</a:t>
            </a:r>
          </a:p>
          <a:p>
            <a:r>
              <a:rPr lang="en-US" dirty="0" smtClean="0"/>
              <a:t>PUBLISHED IN NO TIME</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VI-SEEM Climate – our contributions</a:t>
            </a:r>
            <a:endParaRPr lang="en-US" dirty="0"/>
          </a:p>
        </p:txBody>
      </p:sp>
      <p:sp>
        <p:nvSpPr>
          <p:cNvPr id="3" name="Content Placeholder 2"/>
          <p:cNvSpPr>
            <a:spLocks noGrp="1"/>
          </p:cNvSpPr>
          <p:nvPr>
            <p:ph idx="1"/>
          </p:nvPr>
        </p:nvSpPr>
        <p:spPr/>
        <p:txBody>
          <a:bodyPr>
            <a:normAutofit fontScale="92500"/>
          </a:bodyPr>
          <a:lstStyle/>
          <a:p>
            <a:r>
              <a:rPr lang="en-GB" dirty="0" smtClean="0"/>
              <a:t>Essentially all of the processes taking place in the atmosphere involve molecular clusters in which molecular species interact either by </a:t>
            </a:r>
            <a:r>
              <a:rPr lang="en-GB" dirty="0" err="1" smtClean="0"/>
              <a:t>noncovalent</a:t>
            </a:r>
            <a:r>
              <a:rPr lang="en-GB" dirty="0" smtClean="0"/>
              <a:t> intermolecular forces, or undergo reactive transformations. </a:t>
            </a:r>
          </a:p>
          <a:p>
            <a:r>
              <a:rPr lang="en-GB" dirty="0" smtClean="0"/>
              <a:t>To help complement the global models in climate science, the research activities that we propose will focus on the dynamics of </a:t>
            </a:r>
            <a:r>
              <a:rPr lang="en-GB" dirty="0" err="1" smtClean="0"/>
              <a:t>noncovalently</a:t>
            </a:r>
            <a:r>
              <a:rPr lang="en-GB" dirty="0" smtClean="0"/>
              <a:t> bonded molecular clusters, but also clusters in which molecular constituents could undergo certain chemical transformations, under the realistically encountered condition within various parts of the atmosphere. </a:t>
            </a:r>
            <a:endParaRPr lang="en-US" dirty="0"/>
          </a:p>
        </p:txBody>
      </p:sp>
      <p:sp>
        <p:nvSpPr>
          <p:cNvPr id="4" name="Footer Placeholder 3"/>
          <p:cNvSpPr>
            <a:spLocks noGrp="1"/>
          </p:cNvSpPr>
          <p:nvPr>
            <p:ph type="ftr" sz="quarter" idx="11"/>
          </p:nvPr>
        </p:nvSpPr>
        <p:spPr/>
        <p:txBody>
          <a:bodyPr/>
          <a:lstStyle/>
          <a:p>
            <a:r>
              <a:rPr lang="en-US" smtClean="0"/>
              <a:t>VI-SEEM Life sciences and Climate national training event, Skopje, FINKI, 2016</a:t>
            </a:r>
            <a:endParaRPr lang="mk-MK"/>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0"/>
            <a:ext cx="8676456" cy="836712"/>
          </a:xfrm>
        </p:spPr>
        <p:txBody>
          <a:bodyPr>
            <a:normAutofit fontScale="90000"/>
          </a:bodyPr>
          <a:lstStyle/>
          <a:p>
            <a:r>
              <a:rPr lang="en-US" b="1" dirty="0" smtClean="0"/>
              <a:t>VI-SEEM Climate – our contributions</a:t>
            </a:r>
            <a:endParaRPr lang="en-US" dirty="0"/>
          </a:p>
        </p:txBody>
      </p:sp>
      <p:sp>
        <p:nvSpPr>
          <p:cNvPr id="3" name="Content Placeholder 2"/>
          <p:cNvSpPr>
            <a:spLocks noGrp="1"/>
          </p:cNvSpPr>
          <p:nvPr>
            <p:ph idx="1"/>
          </p:nvPr>
        </p:nvSpPr>
        <p:spPr>
          <a:xfrm>
            <a:off x="467544" y="908720"/>
            <a:ext cx="8229600" cy="701432"/>
          </a:xfrm>
        </p:spPr>
        <p:txBody>
          <a:bodyPr/>
          <a:lstStyle/>
          <a:p>
            <a:r>
              <a:rPr lang="en-US" dirty="0" smtClean="0"/>
              <a:t>A simple “undergraduate level” example</a:t>
            </a:r>
            <a:endParaRPr lang="en-US" dirty="0"/>
          </a:p>
        </p:txBody>
      </p:sp>
      <p:sp>
        <p:nvSpPr>
          <p:cNvPr id="4" name="Footer Placeholder 3"/>
          <p:cNvSpPr>
            <a:spLocks noGrp="1"/>
          </p:cNvSpPr>
          <p:nvPr>
            <p:ph type="ftr" sz="quarter" idx="11"/>
          </p:nvPr>
        </p:nvSpPr>
        <p:spPr>
          <a:xfrm>
            <a:off x="5791200" y="6492875"/>
            <a:ext cx="3352800" cy="365125"/>
          </a:xfrm>
        </p:spPr>
        <p:txBody>
          <a:bodyPr/>
          <a:lstStyle/>
          <a:p>
            <a:r>
              <a:rPr lang="en-US" dirty="0" smtClean="0"/>
              <a:t>VI-SEEM Life sciences and Climate national training event, Skopje, FINKI, 2016</a:t>
            </a:r>
            <a:endParaRPr lang="mk-MK" dirty="0"/>
          </a:p>
        </p:txBody>
      </p:sp>
      <p:pic>
        <p:nvPicPr>
          <p:cNvPr id="1031" name="Picture 7"/>
          <p:cNvPicPr>
            <a:picLocks noChangeAspect="1" noChangeArrowheads="1"/>
          </p:cNvPicPr>
          <p:nvPr/>
        </p:nvPicPr>
        <p:blipFill>
          <a:blip r:embed="rId2" cstate="print"/>
          <a:srcRect/>
          <a:stretch>
            <a:fillRect/>
          </a:stretch>
        </p:blipFill>
        <p:spPr bwMode="auto">
          <a:xfrm>
            <a:off x="5724128" y="2132856"/>
            <a:ext cx="3165723" cy="3474574"/>
          </a:xfrm>
          <a:prstGeom prst="rect">
            <a:avLst/>
          </a:prstGeom>
          <a:noFill/>
          <a:ln w="9525">
            <a:noFill/>
            <a:miter lim="800000"/>
            <a:headEnd/>
            <a:tailEnd/>
          </a:ln>
          <a:effectLst/>
        </p:spPr>
      </p:pic>
      <p:pic>
        <p:nvPicPr>
          <p:cNvPr id="1032" name="Picture 8"/>
          <p:cNvPicPr>
            <a:picLocks noChangeAspect="1" noChangeArrowheads="1"/>
          </p:cNvPicPr>
          <p:nvPr/>
        </p:nvPicPr>
        <p:blipFill>
          <a:blip r:embed="rId3" cstate="print"/>
          <a:srcRect/>
          <a:stretch>
            <a:fillRect/>
          </a:stretch>
        </p:blipFill>
        <p:spPr bwMode="auto">
          <a:xfrm>
            <a:off x="251520" y="2276872"/>
            <a:ext cx="5972344" cy="936104"/>
          </a:xfrm>
          <a:prstGeom prst="rect">
            <a:avLst/>
          </a:prstGeom>
          <a:noFill/>
          <a:ln w="9525">
            <a:noFill/>
            <a:miter lim="800000"/>
            <a:headEnd/>
            <a:tailEnd/>
          </a:ln>
          <a:effectLst/>
        </p:spPr>
      </p:pic>
      <p:pic>
        <p:nvPicPr>
          <p:cNvPr id="1033" name="Picture 9"/>
          <p:cNvPicPr>
            <a:picLocks noChangeAspect="1" noChangeArrowheads="1"/>
          </p:cNvPicPr>
          <p:nvPr/>
        </p:nvPicPr>
        <p:blipFill>
          <a:blip r:embed="rId4" cstate="print"/>
          <a:srcRect/>
          <a:stretch>
            <a:fillRect/>
          </a:stretch>
        </p:blipFill>
        <p:spPr bwMode="auto">
          <a:xfrm>
            <a:off x="1403648" y="3284984"/>
            <a:ext cx="2948252" cy="1008112"/>
          </a:xfrm>
          <a:prstGeom prst="rect">
            <a:avLst/>
          </a:prstGeom>
          <a:noFill/>
          <a:ln w="9525">
            <a:noFill/>
            <a:miter lim="800000"/>
            <a:headEnd/>
            <a:tailEnd/>
          </a:ln>
          <a:effectLst/>
        </p:spPr>
      </p:pic>
      <p:pic>
        <p:nvPicPr>
          <p:cNvPr id="1034" name="Picture 10"/>
          <p:cNvPicPr>
            <a:picLocks noChangeAspect="1" noChangeArrowheads="1"/>
          </p:cNvPicPr>
          <p:nvPr/>
        </p:nvPicPr>
        <p:blipFill>
          <a:blip r:embed="rId5" cstate="print"/>
          <a:srcRect/>
          <a:stretch>
            <a:fillRect/>
          </a:stretch>
        </p:blipFill>
        <p:spPr bwMode="auto">
          <a:xfrm>
            <a:off x="1835696" y="4509120"/>
            <a:ext cx="2537082" cy="1008112"/>
          </a:xfrm>
          <a:prstGeom prst="rect">
            <a:avLst/>
          </a:prstGeom>
          <a:noFill/>
          <a:ln w="9525">
            <a:noFill/>
            <a:miter lim="800000"/>
            <a:headEnd/>
            <a:tailEnd/>
          </a:ln>
          <a:effectLst/>
        </p:spPr>
      </p:pic>
      <p:pic>
        <p:nvPicPr>
          <p:cNvPr id="1035" name="Picture 11"/>
          <p:cNvPicPr>
            <a:picLocks noChangeAspect="1" noChangeArrowheads="1"/>
          </p:cNvPicPr>
          <p:nvPr/>
        </p:nvPicPr>
        <p:blipFill>
          <a:blip r:embed="rId6" cstate="print"/>
          <a:srcRect/>
          <a:stretch>
            <a:fillRect/>
          </a:stretch>
        </p:blipFill>
        <p:spPr bwMode="auto">
          <a:xfrm>
            <a:off x="514204" y="1628800"/>
            <a:ext cx="5528864" cy="504056"/>
          </a:xfrm>
          <a:prstGeom prst="rect">
            <a:avLst/>
          </a:prstGeom>
          <a:noFill/>
          <a:ln w="9525">
            <a:noFill/>
            <a:miter lim="800000"/>
            <a:headEnd/>
            <a:tailEnd/>
          </a:ln>
          <a:effec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VI-SEEM Life sciences and Climate national training event, Skopje, FINKI, 2016</a:t>
            </a:r>
            <a:endParaRPr lang="mk-MK"/>
          </a:p>
        </p:txBody>
      </p:sp>
      <p:sp>
        <p:nvSpPr>
          <p:cNvPr id="3" name="Title 1"/>
          <p:cNvSpPr txBox="1">
            <a:spLocks/>
          </p:cNvSpPr>
          <p:nvPr/>
        </p:nvSpPr>
        <p:spPr>
          <a:xfrm>
            <a:off x="467544" y="188640"/>
            <a:ext cx="8229600" cy="1143000"/>
          </a:xfrm>
          <a:prstGeom prst="rect">
            <a:avLst/>
          </a:prstGeom>
        </p:spPr>
        <p:txBody>
          <a:bodyPr>
            <a:normAutofit fontScale="82500" lnSpcReduction="1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5000" b="1" i="0" u="none" strike="noStrike" kern="1200" cap="none" spc="0" normalizeH="0" baseline="0" noProof="0" dirty="0" smtClean="0">
                <a:ln>
                  <a:noFill/>
                </a:ln>
                <a:solidFill>
                  <a:schemeClr val="tx2"/>
                </a:solidFill>
                <a:effectLst/>
                <a:uLnTx/>
                <a:uFillTx/>
                <a:latin typeface="+mj-lt"/>
                <a:ea typeface="+mj-ea"/>
                <a:cs typeface="+mj-cs"/>
              </a:rPr>
              <a:t>VI-SEEM Climate – our contributions</a:t>
            </a:r>
            <a:endParaRPr kumimoji="0" lang="en-US" sz="5000" b="0" i="0" u="none" strike="noStrike" kern="1200" cap="none" spc="0" normalizeH="0" baseline="0" noProof="0" dirty="0">
              <a:ln>
                <a:noFill/>
              </a:ln>
              <a:solidFill>
                <a:schemeClr val="tx2"/>
              </a:solidFill>
              <a:effectLst/>
              <a:uLnTx/>
              <a:uFillTx/>
              <a:latin typeface="+mj-lt"/>
              <a:ea typeface="+mj-ea"/>
              <a:cs typeface="+mj-cs"/>
            </a:endParaRPr>
          </a:p>
        </p:txBody>
      </p:sp>
      <p:sp>
        <p:nvSpPr>
          <p:cNvPr id="4" name="Content Placeholder 2"/>
          <p:cNvSpPr txBox="1">
            <a:spLocks/>
          </p:cNvSpPr>
          <p:nvPr/>
        </p:nvSpPr>
        <p:spPr>
          <a:xfrm>
            <a:off x="467544" y="908720"/>
            <a:ext cx="8229600" cy="701432"/>
          </a:xfrm>
          <a:prstGeom prst="rect">
            <a:avLst/>
          </a:prstGeom>
        </p:spPr>
        <p:txBody>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A simple “undergraduate level” example</a:t>
            </a:r>
            <a:endParaRPr kumimoji="0" lang="en-US" sz="2600" b="0" i="0" u="none" strike="noStrike" kern="1200" cap="none" spc="0" normalizeH="0" baseline="0" noProof="0" dirty="0">
              <a:ln>
                <a:noFill/>
              </a:ln>
              <a:solidFill>
                <a:schemeClr val="tx1"/>
              </a:solidFill>
              <a:effectLst/>
              <a:uLnTx/>
              <a:uFillTx/>
              <a:latin typeface="+mn-lt"/>
              <a:ea typeface="+mn-ea"/>
              <a:cs typeface="+mn-cs"/>
            </a:endParaRPr>
          </a:p>
        </p:txBody>
      </p:sp>
      <p:pic>
        <p:nvPicPr>
          <p:cNvPr id="2050" name="Picture 2"/>
          <p:cNvPicPr>
            <a:picLocks noChangeAspect="1" noChangeArrowheads="1"/>
          </p:cNvPicPr>
          <p:nvPr/>
        </p:nvPicPr>
        <p:blipFill>
          <a:blip r:embed="rId2" cstate="print"/>
          <a:srcRect/>
          <a:stretch>
            <a:fillRect/>
          </a:stretch>
        </p:blipFill>
        <p:spPr bwMode="auto">
          <a:xfrm>
            <a:off x="1043608" y="1916832"/>
            <a:ext cx="7083027" cy="3168352"/>
          </a:xfrm>
          <a:prstGeom prst="rect">
            <a:avLst/>
          </a:prstGeom>
          <a:noFill/>
          <a:ln w="9525">
            <a:noFill/>
            <a:miter lim="800000"/>
            <a:headEnd/>
            <a:tailEnd/>
          </a:ln>
          <a:effec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VI-SEEM Life sciences and Climate national training event, Skopje, FINKI, 2016</a:t>
            </a:r>
            <a:endParaRPr lang="mk-MK"/>
          </a:p>
        </p:txBody>
      </p:sp>
      <p:pic>
        <p:nvPicPr>
          <p:cNvPr id="3074" name="Picture 2"/>
          <p:cNvPicPr>
            <a:picLocks noChangeAspect="1" noChangeArrowheads="1"/>
          </p:cNvPicPr>
          <p:nvPr/>
        </p:nvPicPr>
        <p:blipFill>
          <a:blip r:embed="rId2" cstate="print"/>
          <a:srcRect/>
          <a:stretch>
            <a:fillRect/>
          </a:stretch>
        </p:blipFill>
        <p:spPr bwMode="auto">
          <a:xfrm>
            <a:off x="2483767" y="1603374"/>
            <a:ext cx="3493171" cy="4547043"/>
          </a:xfrm>
          <a:prstGeom prst="rect">
            <a:avLst/>
          </a:prstGeom>
          <a:noFill/>
          <a:ln w="9525">
            <a:noFill/>
            <a:miter lim="800000"/>
            <a:headEnd/>
            <a:tailEnd/>
          </a:ln>
          <a:effectLst/>
        </p:spPr>
      </p:pic>
      <p:sp>
        <p:nvSpPr>
          <p:cNvPr id="4" name="Title 1"/>
          <p:cNvSpPr txBox="1">
            <a:spLocks/>
          </p:cNvSpPr>
          <p:nvPr/>
        </p:nvSpPr>
        <p:spPr>
          <a:xfrm>
            <a:off x="467544" y="188640"/>
            <a:ext cx="8229600" cy="1143000"/>
          </a:xfrm>
          <a:prstGeom prst="rect">
            <a:avLst/>
          </a:prstGeom>
        </p:spPr>
        <p:txBody>
          <a:bodyPr>
            <a:normAutofit fontScale="82500" lnSpcReduction="1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5000" b="1" i="0" u="none" strike="noStrike" kern="1200" cap="none" spc="0" normalizeH="0" baseline="0" noProof="0" dirty="0" smtClean="0">
                <a:ln>
                  <a:noFill/>
                </a:ln>
                <a:solidFill>
                  <a:schemeClr val="tx2"/>
                </a:solidFill>
                <a:effectLst/>
                <a:uLnTx/>
                <a:uFillTx/>
                <a:latin typeface="+mj-lt"/>
                <a:ea typeface="+mj-ea"/>
                <a:cs typeface="+mj-cs"/>
              </a:rPr>
              <a:t>VI-SEEM Climate – our contributions</a:t>
            </a:r>
            <a:endParaRPr kumimoji="0" lang="en-US" sz="5000" b="0" i="0" u="none" strike="noStrike" kern="1200" cap="none" spc="0" normalizeH="0" baseline="0" noProof="0" dirty="0">
              <a:ln>
                <a:noFill/>
              </a:ln>
              <a:solidFill>
                <a:schemeClr val="tx2"/>
              </a:solidFill>
              <a:effectLst/>
              <a:uLnTx/>
              <a:uFillTx/>
              <a:latin typeface="+mj-lt"/>
              <a:ea typeface="+mj-ea"/>
              <a:cs typeface="+mj-cs"/>
            </a:endParaRPr>
          </a:p>
        </p:txBody>
      </p:sp>
      <p:sp>
        <p:nvSpPr>
          <p:cNvPr id="5" name="Content Placeholder 2"/>
          <p:cNvSpPr txBox="1">
            <a:spLocks/>
          </p:cNvSpPr>
          <p:nvPr/>
        </p:nvSpPr>
        <p:spPr>
          <a:xfrm>
            <a:off x="467544" y="908720"/>
            <a:ext cx="8229600" cy="701432"/>
          </a:xfrm>
          <a:prstGeom prst="rect">
            <a:avLst/>
          </a:prstGeom>
        </p:spPr>
        <p:txBody>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A simple “undergraduate level” example</a:t>
            </a:r>
            <a:endParaRPr kumimoji="0" lang="en-US" sz="26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VI-SEEM Life sciences and Climate national training event, Skopje, FINKI, 2016</a:t>
            </a:r>
            <a:endParaRPr lang="mk-MK"/>
          </a:p>
        </p:txBody>
      </p:sp>
      <p:sp>
        <p:nvSpPr>
          <p:cNvPr id="3" name="Title 3"/>
          <p:cNvSpPr txBox="1">
            <a:spLocks/>
          </p:cNvSpPr>
          <p:nvPr/>
        </p:nvSpPr>
        <p:spPr>
          <a:xfrm>
            <a:off x="539552" y="0"/>
            <a:ext cx="8229600" cy="1143000"/>
          </a:xfrm>
          <a:prstGeom prst="rect">
            <a:avLst/>
          </a:prstGeom>
        </p:spPr>
        <p:txBody>
          <a:bodyPr>
            <a:normAutofit fontScale="9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5000" b="1" i="0" u="none" strike="noStrike" kern="1200" cap="none" spc="0" normalizeH="0" baseline="0" noProof="0" dirty="0" smtClean="0">
                <a:ln>
                  <a:noFill/>
                </a:ln>
                <a:solidFill>
                  <a:schemeClr val="tx2"/>
                </a:solidFill>
                <a:effectLst/>
                <a:uLnTx/>
                <a:uFillTx/>
                <a:latin typeface="+mj-lt"/>
                <a:ea typeface="+mj-ea"/>
                <a:cs typeface="+mj-cs"/>
              </a:rPr>
              <a:t>VI-SEEM Climate – our research</a:t>
            </a:r>
            <a:endParaRPr kumimoji="0" lang="en-US" sz="5000" b="0" i="0" u="none" strike="noStrike" kern="1200" cap="none" spc="0" normalizeH="0" baseline="0" noProof="0" dirty="0">
              <a:ln>
                <a:noFill/>
              </a:ln>
              <a:solidFill>
                <a:schemeClr val="tx2"/>
              </a:solidFill>
              <a:effectLst/>
              <a:uLnTx/>
              <a:uFillTx/>
              <a:latin typeface="+mj-lt"/>
              <a:ea typeface="+mj-ea"/>
              <a:cs typeface="+mj-cs"/>
            </a:endParaRPr>
          </a:p>
        </p:txBody>
      </p:sp>
      <p:sp>
        <p:nvSpPr>
          <p:cNvPr id="4" name="Content Placeholder 4"/>
          <p:cNvSpPr txBox="1">
            <a:spLocks/>
          </p:cNvSpPr>
          <p:nvPr/>
        </p:nvSpPr>
        <p:spPr>
          <a:xfrm>
            <a:off x="457200" y="1196752"/>
            <a:ext cx="8229600" cy="1152128"/>
          </a:xfrm>
          <a:prstGeom prst="rect">
            <a:avLst/>
          </a:prstGeom>
        </p:spPr>
        <p:txBody>
          <a:bodyPr>
            <a:normAutofit/>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kumimoji="0" lang="en-GB" sz="2600" b="0" i="0" u="none" strike="noStrike" kern="1200" cap="none" spc="0" normalizeH="0" baseline="0" noProof="0" dirty="0" smtClean="0">
                <a:ln>
                  <a:noFill/>
                </a:ln>
                <a:solidFill>
                  <a:schemeClr val="tx1"/>
                </a:solidFill>
                <a:effectLst/>
                <a:uLnTx/>
                <a:uFillTx/>
                <a:latin typeface="+mn-lt"/>
                <a:ea typeface="+mn-ea"/>
                <a:cs typeface="+mn-cs"/>
              </a:rPr>
              <a:t>Molecular “fingerprints” – identifying molecular species in</a:t>
            </a:r>
            <a:r>
              <a:rPr kumimoji="0" lang="en-GB" sz="2600" b="0" i="0" u="none" strike="noStrike" kern="1200" cap="none" spc="0" normalizeH="0" noProof="0" dirty="0" smtClean="0">
                <a:ln>
                  <a:noFill/>
                </a:ln>
                <a:solidFill>
                  <a:schemeClr val="tx1"/>
                </a:solidFill>
                <a:effectLst/>
                <a:uLnTx/>
                <a:uFillTx/>
                <a:latin typeface="+mn-lt"/>
                <a:ea typeface="+mn-ea"/>
                <a:cs typeface="+mn-cs"/>
              </a:rPr>
              <a:t> the atmosphere</a:t>
            </a:r>
            <a:r>
              <a:rPr kumimoji="0" lang="en-GB" sz="2600" b="0" i="0" u="none" strike="noStrike" kern="1200" cap="none" spc="0" normalizeH="0" baseline="0" noProof="0" dirty="0" smtClean="0">
                <a:ln>
                  <a:noFill/>
                </a:ln>
                <a:solidFill>
                  <a:schemeClr val="tx1"/>
                </a:solidFill>
                <a:effectLst/>
                <a:uLnTx/>
                <a:uFillTx/>
                <a:latin typeface="+mn-lt"/>
                <a:ea typeface="+mn-ea"/>
                <a:cs typeface="+mn-cs"/>
              </a:rPr>
              <a:t>.</a:t>
            </a:r>
          </a:p>
        </p:txBody>
      </p:sp>
      <p:pic>
        <p:nvPicPr>
          <p:cNvPr id="4098" name="Picture 2"/>
          <p:cNvPicPr>
            <a:picLocks noChangeAspect="1" noChangeArrowheads="1"/>
          </p:cNvPicPr>
          <p:nvPr/>
        </p:nvPicPr>
        <p:blipFill>
          <a:blip r:embed="rId2" cstate="print"/>
          <a:srcRect/>
          <a:stretch>
            <a:fillRect/>
          </a:stretch>
        </p:blipFill>
        <p:spPr bwMode="auto">
          <a:xfrm>
            <a:off x="1619672" y="2348880"/>
            <a:ext cx="6067603" cy="2480543"/>
          </a:xfrm>
          <a:prstGeom prst="rect">
            <a:avLst/>
          </a:prstGeom>
          <a:noFill/>
          <a:ln w="9525">
            <a:noFill/>
            <a:miter lim="800000"/>
            <a:headEnd/>
            <a:tailEnd/>
          </a:ln>
          <a:effectLst/>
        </p:spPr>
      </p:pic>
      <p:sp>
        <p:nvSpPr>
          <p:cNvPr id="6" name="Content Placeholder 4"/>
          <p:cNvSpPr txBox="1">
            <a:spLocks/>
          </p:cNvSpPr>
          <p:nvPr/>
        </p:nvSpPr>
        <p:spPr>
          <a:xfrm>
            <a:off x="539552" y="5157192"/>
            <a:ext cx="8229600" cy="792088"/>
          </a:xfrm>
          <a:prstGeom prst="rect">
            <a:avLst/>
          </a:prstGeom>
        </p:spPr>
        <p:txBody>
          <a:bodyPr>
            <a:normAutofit/>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kumimoji="0" lang="en-GB" sz="2600" b="0" i="0" u="none" strike="noStrike" kern="1200" cap="none" spc="0" normalizeH="0" baseline="0" noProof="0" dirty="0" smtClean="0">
                <a:ln>
                  <a:noFill/>
                </a:ln>
                <a:solidFill>
                  <a:schemeClr val="tx1"/>
                </a:solidFill>
                <a:effectLst/>
                <a:uLnTx/>
                <a:uFillTx/>
                <a:latin typeface="+mn-lt"/>
                <a:ea typeface="+mn-ea"/>
                <a:cs typeface="+mn-cs"/>
              </a:rPr>
              <a:t>BUT: How CERTAIN</a:t>
            </a:r>
            <a:r>
              <a:rPr kumimoji="0" lang="en-GB" sz="2600" b="0" i="0" u="none" strike="noStrike" kern="1200" cap="none" spc="0" normalizeH="0" noProof="0" dirty="0" smtClean="0">
                <a:ln>
                  <a:noFill/>
                </a:ln>
                <a:solidFill>
                  <a:schemeClr val="tx1"/>
                </a:solidFill>
                <a:effectLst/>
                <a:uLnTx/>
                <a:uFillTx/>
                <a:latin typeface="+mn-lt"/>
                <a:ea typeface="+mn-ea"/>
                <a:cs typeface="+mn-cs"/>
              </a:rPr>
              <a:t> is molecular identification???</a:t>
            </a:r>
            <a:r>
              <a:rPr kumimoji="0" lang="en-GB" sz="2600" b="0" i="0" u="none" strike="noStrike" kern="1200" cap="none" spc="0" normalizeH="0" baseline="0" noProof="0" dirty="0" smtClean="0">
                <a:ln>
                  <a:noFill/>
                </a:ln>
                <a:solidFill>
                  <a:schemeClr val="tx1"/>
                </a:solidFill>
                <a:effectLst/>
                <a:uLnTx/>
                <a:uFillTx/>
                <a:latin typeface="+mn-lt"/>
                <a:ea typeface="+mn-ea"/>
                <a:cs typeface="+mn-cs"/>
              </a:rPr>
              <a:t>.</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3" name="Picture 3"/>
          <p:cNvPicPr>
            <a:picLocks noChangeAspect="1" noChangeArrowheads="1"/>
          </p:cNvPicPr>
          <p:nvPr/>
        </p:nvPicPr>
        <p:blipFill>
          <a:blip r:embed="rId2" cstate="print"/>
          <a:srcRect/>
          <a:stretch>
            <a:fillRect/>
          </a:stretch>
        </p:blipFill>
        <p:spPr bwMode="auto">
          <a:xfrm>
            <a:off x="611560" y="0"/>
            <a:ext cx="4624388" cy="6286500"/>
          </a:xfrm>
          <a:prstGeom prst="rect">
            <a:avLst/>
          </a:prstGeom>
          <a:noFill/>
          <a:ln w="9525">
            <a:noFill/>
            <a:miter lim="800000"/>
            <a:headEnd/>
            <a:tailEnd/>
          </a:ln>
        </p:spPr>
      </p:pic>
      <p:sp>
        <p:nvSpPr>
          <p:cNvPr id="2" name="Footer Placeholder 1"/>
          <p:cNvSpPr>
            <a:spLocks noGrp="1"/>
          </p:cNvSpPr>
          <p:nvPr>
            <p:ph type="ftr" sz="quarter" idx="11"/>
          </p:nvPr>
        </p:nvSpPr>
        <p:spPr/>
        <p:txBody>
          <a:bodyPr/>
          <a:lstStyle/>
          <a:p>
            <a:r>
              <a:rPr lang="en-US" smtClean="0"/>
              <a:t>VI-SEEM Life sciences and Climate national training event, Skopje, FINKI, 2016</a:t>
            </a:r>
            <a:endParaRPr lang="mk-MK"/>
          </a:p>
        </p:txBody>
      </p:sp>
      <p:pic>
        <p:nvPicPr>
          <p:cNvPr id="4" name="Picture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652120" y="1412776"/>
            <a:ext cx="2693324" cy="3424844"/>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smtClean="0"/>
              <a:t>VI-SEEM Life sciences and Climate national training event, Skopje, FINKI, 2016</a:t>
            </a:r>
            <a:endParaRPr lang="mk-MK" dirty="0"/>
          </a:p>
        </p:txBody>
      </p:sp>
      <p:pic>
        <p:nvPicPr>
          <p:cNvPr id="6146" name="Picture 2"/>
          <p:cNvPicPr>
            <a:picLocks noChangeAspect="1" noChangeArrowheads="1"/>
          </p:cNvPicPr>
          <p:nvPr/>
        </p:nvPicPr>
        <p:blipFill>
          <a:blip r:embed="rId2" cstate="print"/>
          <a:srcRect/>
          <a:stretch>
            <a:fillRect/>
          </a:stretch>
        </p:blipFill>
        <p:spPr bwMode="auto">
          <a:xfrm>
            <a:off x="2987824" y="1844824"/>
            <a:ext cx="3162300" cy="514350"/>
          </a:xfrm>
          <a:prstGeom prst="rect">
            <a:avLst/>
          </a:prstGeom>
          <a:noFill/>
          <a:ln w="9525">
            <a:noFill/>
            <a:miter lim="800000"/>
            <a:headEnd/>
            <a:tailEnd/>
          </a:ln>
        </p:spPr>
      </p:pic>
      <p:sp>
        <p:nvSpPr>
          <p:cNvPr id="4" name="Title 3"/>
          <p:cNvSpPr txBox="1">
            <a:spLocks/>
          </p:cNvSpPr>
          <p:nvPr/>
        </p:nvSpPr>
        <p:spPr>
          <a:xfrm>
            <a:off x="539552" y="0"/>
            <a:ext cx="8229600" cy="1143000"/>
          </a:xfrm>
          <a:prstGeom prst="rect">
            <a:avLst/>
          </a:prstGeom>
        </p:spPr>
        <p:txBody>
          <a:bodyPr>
            <a:normAutofit fontScale="9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5000" b="1" i="0" u="none" strike="noStrike" kern="1200" cap="none" spc="0" normalizeH="0" baseline="0" noProof="0" dirty="0" smtClean="0">
                <a:ln>
                  <a:noFill/>
                </a:ln>
                <a:solidFill>
                  <a:schemeClr val="tx2"/>
                </a:solidFill>
                <a:effectLst/>
                <a:uLnTx/>
                <a:uFillTx/>
                <a:latin typeface="+mj-lt"/>
                <a:ea typeface="+mj-ea"/>
                <a:cs typeface="+mj-cs"/>
              </a:rPr>
              <a:t>VI-SEEM Climate – our research</a:t>
            </a:r>
            <a:endParaRPr kumimoji="0" lang="en-US" sz="5000" b="0" i="0" u="none" strike="noStrike" kern="1200" cap="none" spc="0" normalizeH="0" baseline="0" noProof="0" dirty="0">
              <a:ln>
                <a:noFill/>
              </a:ln>
              <a:solidFill>
                <a:schemeClr val="tx2"/>
              </a:solidFill>
              <a:effectLst/>
              <a:uLnTx/>
              <a:uFillTx/>
              <a:latin typeface="+mj-lt"/>
              <a:ea typeface="+mj-ea"/>
              <a:cs typeface="+mj-cs"/>
            </a:endParaRPr>
          </a:p>
        </p:txBody>
      </p:sp>
      <p:pic>
        <p:nvPicPr>
          <p:cNvPr id="6147" name="Picture 3"/>
          <p:cNvPicPr>
            <a:picLocks noChangeAspect="1" noChangeArrowheads="1"/>
          </p:cNvPicPr>
          <p:nvPr/>
        </p:nvPicPr>
        <p:blipFill>
          <a:blip r:embed="rId3" cstate="print"/>
          <a:srcRect/>
          <a:stretch>
            <a:fillRect/>
          </a:stretch>
        </p:blipFill>
        <p:spPr bwMode="auto">
          <a:xfrm>
            <a:off x="1547664" y="2492896"/>
            <a:ext cx="5924550" cy="1028700"/>
          </a:xfrm>
          <a:prstGeom prst="rect">
            <a:avLst/>
          </a:prstGeom>
          <a:noFill/>
          <a:ln w="9525">
            <a:noFill/>
            <a:miter lim="800000"/>
            <a:headEnd/>
            <a:tailEnd/>
          </a:ln>
        </p:spPr>
      </p:pic>
      <p:pic>
        <p:nvPicPr>
          <p:cNvPr id="6148" name="Picture 4"/>
          <p:cNvPicPr>
            <a:picLocks noChangeAspect="1" noChangeArrowheads="1"/>
          </p:cNvPicPr>
          <p:nvPr/>
        </p:nvPicPr>
        <p:blipFill>
          <a:blip r:embed="rId4" cstate="print"/>
          <a:srcRect/>
          <a:stretch>
            <a:fillRect/>
          </a:stretch>
        </p:blipFill>
        <p:spPr bwMode="auto">
          <a:xfrm>
            <a:off x="2771800" y="3429000"/>
            <a:ext cx="3352800" cy="885825"/>
          </a:xfrm>
          <a:prstGeom prst="rect">
            <a:avLst/>
          </a:prstGeom>
          <a:noFill/>
          <a:ln w="9525">
            <a:noFill/>
            <a:miter lim="800000"/>
            <a:headEnd/>
            <a:tailEnd/>
          </a:ln>
        </p:spPr>
      </p:pic>
      <p:sp>
        <p:nvSpPr>
          <p:cNvPr id="9" name="Content Placeholder 4"/>
          <p:cNvSpPr txBox="1">
            <a:spLocks/>
          </p:cNvSpPr>
          <p:nvPr/>
        </p:nvSpPr>
        <p:spPr>
          <a:xfrm>
            <a:off x="611560" y="692696"/>
            <a:ext cx="8229600" cy="1224136"/>
          </a:xfrm>
          <a:prstGeom prst="rect">
            <a:avLst/>
          </a:prstGeom>
        </p:spPr>
        <p:txBody>
          <a:bodyPr>
            <a:normAutofit/>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kumimoji="0" lang="en-GB" sz="2600" b="0" i="0" u="none" strike="noStrike" kern="1200" cap="none" spc="0" normalizeH="0" baseline="0" noProof="0" dirty="0" smtClean="0">
                <a:ln>
                  <a:noFill/>
                </a:ln>
                <a:solidFill>
                  <a:schemeClr val="tx1"/>
                </a:solidFill>
                <a:effectLst/>
                <a:uLnTx/>
                <a:uFillTx/>
                <a:latin typeface="+mn-lt"/>
                <a:ea typeface="+mn-ea"/>
                <a:cs typeface="+mn-cs"/>
              </a:rPr>
              <a:t>In “conventional” quantum chemistry and physics:</a:t>
            </a:r>
          </a:p>
          <a:p>
            <a:pPr marL="274320" marR="0" lvl="0" indent="-274320" algn="l" defTabSz="914400" rtl="0" eaLnBrk="1" fontAlgn="auto" latinLnBrk="0" hangingPunct="1">
              <a:lnSpc>
                <a:spcPct val="100000"/>
              </a:lnSpc>
              <a:spcBef>
                <a:spcPct val="20000"/>
              </a:spcBef>
              <a:spcAft>
                <a:spcPts val="0"/>
              </a:spcAft>
              <a:buClr>
                <a:schemeClr val="accent3"/>
              </a:buClr>
              <a:buSzPct val="95000"/>
              <a:tabLst/>
              <a:defRPr/>
            </a:pPr>
            <a:r>
              <a:rPr lang="en-GB" sz="2600" dirty="0" smtClean="0"/>
              <a:t>	1. Set-up the electronic structure problem:</a:t>
            </a:r>
            <a:endParaRPr kumimoji="0" lang="en-GB" sz="2600" b="0"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10" name="Picture 2"/>
          <p:cNvPicPr>
            <a:picLocks noChangeAspect="1" noChangeArrowheads="1"/>
          </p:cNvPicPr>
          <p:nvPr/>
        </p:nvPicPr>
        <p:blipFill>
          <a:blip r:embed="rId5" cstate="print"/>
          <a:srcRect/>
          <a:stretch>
            <a:fillRect/>
          </a:stretch>
        </p:blipFill>
        <p:spPr bwMode="auto">
          <a:xfrm>
            <a:off x="1259632" y="4437112"/>
            <a:ext cx="6490650" cy="1568583"/>
          </a:xfrm>
          <a:prstGeom prst="rect">
            <a:avLst/>
          </a:prstGeom>
          <a:noFill/>
          <a:ln w="9525">
            <a:noFill/>
            <a:miter lim="800000"/>
            <a:headEnd/>
            <a:tailEnd/>
          </a:ln>
          <a:effec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VI-SEEM Life sciences and Climate national training event, Skopje, FINKI, 2016</a:t>
            </a:r>
            <a:endParaRPr lang="mk-MK"/>
          </a:p>
        </p:txBody>
      </p:sp>
      <p:sp>
        <p:nvSpPr>
          <p:cNvPr id="3" name="Title 3"/>
          <p:cNvSpPr txBox="1">
            <a:spLocks/>
          </p:cNvSpPr>
          <p:nvPr/>
        </p:nvSpPr>
        <p:spPr>
          <a:xfrm>
            <a:off x="539552" y="0"/>
            <a:ext cx="8229600" cy="1143000"/>
          </a:xfrm>
          <a:prstGeom prst="rect">
            <a:avLst/>
          </a:prstGeom>
        </p:spPr>
        <p:txBody>
          <a:bodyPr>
            <a:normAutofit fontScale="9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5000" b="1" i="0" u="none" strike="noStrike" kern="1200" cap="none" spc="0" normalizeH="0" baseline="0" noProof="0" dirty="0" smtClean="0">
                <a:ln>
                  <a:noFill/>
                </a:ln>
                <a:solidFill>
                  <a:schemeClr val="tx2"/>
                </a:solidFill>
                <a:effectLst/>
                <a:uLnTx/>
                <a:uFillTx/>
                <a:latin typeface="+mj-lt"/>
                <a:ea typeface="+mj-ea"/>
                <a:cs typeface="+mj-cs"/>
              </a:rPr>
              <a:t>VI-SEEM Climate – our research</a:t>
            </a:r>
            <a:endParaRPr kumimoji="0" lang="en-US" sz="5000" b="0" i="0" u="none" strike="noStrike" kern="1200" cap="none" spc="0" normalizeH="0" baseline="0" noProof="0" dirty="0">
              <a:ln>
                <a:noFill/>
              </a:ln>
              <a:solidFill>
                <a:schemeClr val="tx2"/>
              </a:solidFill>
              <a:effectLst/>
              <a:uLnTx/>
              <a:uFillTx/>
              <a:latin typeface="+mj-lt"/>
              <a:ea typeface="+mj-ea"/>
              <a:cs typeface="+mj-cs"/>
            </a:endParaRPr>
          </a:p>
        </p:txBody>
      </p:sp>
      <p:pic>
        <p:nvPicPr>
          <p:cNvPr id="5123" name="Picture 3"/>
          <p:cNvPicPr>
            <a:picLocks noChangeAspect="1" noChangeArrowheads="1"/>
          </p:cNvPicPr>
          <p:nvPr/>
        </p:nvPicPr>
        <p:blipFill>
          <a:blip r:embed="rId2" cstate="print"/>
          <a:srcRect/>
          <a:stretch>
            <a:fillRect/>
          </a:stretch>
        </p:blipFill>
        <p:spPr bwMode="auto">
          <a:xfrm>
            <a:off x="1547664" y="980728"/>
            <a:ext cx="6408712" cy="945058"/>
          </a:xfrm>
          <a:prstGeom prst="rect">
            <a:avLst/>
          </a:prstGeom>
          <a:noFill/>
          <a:ln w="9525">
            <a:noFill/>
            <a:miter lim="800000"/>
            <a:headEnd/>
            <a:tailEnd/>
          </a:ln>
          <a:effectLst/>
        </p:spPr>
      </p:pic>
      <p:pic>
        <p:nvPicPr>
          <p:cNvPr id="7" name="Picture 5"/>
          <p:cNvPicPr>
            <a:picLocks noChangeAspect="1" noChangeArrowheads="1"/>
          </p:cNvPicPr>
          <p:nvPr/>
        </p:nvPicPr>
        <p:blipFill>
          <a:blip r:embed="rId3" cstate="print"/>
          <a:srcRect/>
          <a:stretch>
            <a:fillRect/>
          </a:stretch>
        </p:blipFill>
        <p:spPr bwMode="auto">
          <a:xfrm>
            <a:off x="3635896" y="1988840"/>
            <a:ext cx="2266950" cy="495300"/>
          </a:xfrm>
          <a:prstGeom prst="rect">
            <a:avLst/>
          </a:prstGeom>
          <a:noFill/>
          <a:ln w="9525">
            <a:noFill/>
            <a:miter lim="800000"/>
            <a:headEnd/>
            <a:tailEnd/>
          </a:ln>
        </p:spPr>
      </p:pic>
      <p:pic>
        <p:nvPicPr>
          <p:cNvPr id="8" name="Picture 6"/>
          <p:cNvPicPr>
            <a:picLocks noChangeAspect="1" noChangeArrowheads="1"/>
          </p:cNvPicPr>
          <p:nvPr/>
        </p:nvPicPr>
        <p:blipFill>
          <a:blip r:embed="rId4" cstate="print"/>
          <a:srcRect/>
          <a:stretch>
            <a:fillRect/>
          </a:stretch>
        </p:blipFill>
        <p:spPr bwMode="auto">
          <a:xfrm>
            <a:off x="3059832" y="2780928"/>
            <a:ext cx="3657600" cy="638175"/>
          </a:xfrm>
          <a:prstGeom prst="rect">
            <a:avLst/>
          </a:prstGeom>
          <a:noFill/>
          <a:ln w="9525">
            <a:noFill/>
            <a:miter lim="800000"/>
            <a:headEnd/>
            <a:tailEnd/>
          </a:ln>
        </p:spPr>
      </p:pic>
      <p:pic>
        <p:nvPicPr>
          <p:cNvPr id="9" name="Picture 2"/>
          <p:cNvPicPr>
            <a:picLocks noChangeAspect="1" noChangeArrowheads="1"/>
          </p:cNvPicPr>
          <p:nvPr/>
        </p:nvPicPr>
        <p:blipFill>
          <a:blip r:embed="rId5" cstate="print"/>
          <a:srcRect/>
          <a:stretch>
            <a:fillRect/>
          </a:stretch>
        </p:blipFill>
        <p:spPr bwMode="auto">
          <a:xfrm>
            <a:off x="1979712" y="3789040"/>
            <a:ext cx="5610225" cy="1581150"/>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VI-SEEM Life sciences and Climate national training event, Skopje, FINKI, 2016</a:t>
            </a:r>
            <a:endParaRPr lang="mk-MK"/>
          </a:p>
        </p:txBody>
      </p:sp>
      <p:sp>
        <p:nvSpPr>
          <p:cNvPr id="4" name="Title 3"/>
          <p:cNvSpPr txBox="1">
            <a:spLocks/>
          </p:cNvSpPr>
          <p:nvPr/>
        </p:nvSpPr>
        <p:spPr>
          <a:xfrm>
            <a:off x="539552" y="0"/>
            <a:ext cx="8229600" cy="1143000"/>
          </a:xfrm>
          <a:prstGeom prst="rect">
            <a:avLst/>
          </a:prstGeom>
        </p:spPr>
        <p:txBody>
          <a:bodyPr>
            <a:normAutofit fontScale="9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5000" b="1" i="0" u="none" strike="noStrike" kern="1200" cap="none" spc="0" normalizeH="0" baseline="0" noProof="0" dirty="0" smtClean="0">
                <a:ln>
                  <a:noFill/>
                </a:ln>
                <a:solidFill>
                  <a:schemeClr val="tx2"/>
                </a:solidFill>
                <a:effectLst/>
                <a:uLnTx/>
                <a:uFillTx/>
                <a:latin typeface="+mj-lt"/>
                <a:ea typeface="+mj-ea"/>
                <a:cs typeface="+mj-cs"/>
              </a:rPr>
              <a:t>VI-SEEM Climate – our research</a:t>
            </a:r>
            <a:endParaRPr kumimoji="0" lang="en-US" sz="5000" b="0" i="0" u="none" strike="noStrike" kern="1200" cap="none" spc="0" normalizeH="0" baseline="0" noProof="0" dirty="0">
              <a:ln>
                <a:noFill/>
              </a:ln>
              <a:solidFill>
                <a:schemeClr val="tx2"/>
              </a:solidFill>
              <a:effectLst/>
              <a:uLnTx/>
              <a:uFillTx/>
              <a:latin typeface="+mj-lt"/>
              <a:ea typeface="+mj-ea"/>
              <a:cs typeface="+mj-cs"/>
            </a:endParaRPr>
          </a:p>
        </p:txBody>
      </p:sp>
      <p:pic>
        <p:nvPicPr>
          <p:cNvPr id="7171" name="Picture 3"/>
          <p:cNvPicPr>
            <a:picLocks noChangeAspect="1" noChangeArrowheads="1"/>
          </p:cNvPicPr>
          <p:nvPr/>
        </p:nvPicPr>
        <p:blipFill>
          <a:blip r:embed="rId2" cstate="print"/>
          <a:srcRect/>
          <a:stretch>
            <a:fillRect/>
          </a:stretch>
        </p:blipFill>
        <p:spPr bwMode="auto">
          <a:xfrm>
            <a:off x="1115616" y="1412776"/>
            <a:ext cx="6867525" cy="1847850"/>
          </a:xfrm>
          <a:prstGeom prst="rect">
            <a:avLst/>
          </a:prstGeom>
          <a:noFill/>
          <a:ln w="9525">
            <a:noFill/>
            <a:miter lim="800000"/>
            <a:headEnd/>
            <a:tailEnd/>
          </a:ln>
        </p:spPr>
      </p:pic>
      <p:pic>
        <p:nvPicPr>
          <p:cNvPr id="7172" name="Picture 4"/>
          <p:cNvPicPr>
            <a:picLocks noChangeAspect="1" noChangeArrowheads="1"/>
          </p:cNvPicPr>
          <p:nvPr/>
        </p:nvPicPr>
        <p:blipFill>
          <a:blip r:embed="rId3" cstate="print"/>
          <a:srcRect/>
          <a:stretch>
            <a:fillRect/>
          </a:stretch>
        </p:blipFill>
        <p:spPr bwMode="auto">
          <a:xfrm>
            <a:off x="539552" y="3789040"/>
            <a:ext cx="7905750" cy="1123950"/>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VI-SEEM Life sciences and Climate national training event, Skopje, FINKI, 2016</a:t>
            </a:r>
            <a:endParaRPr lang="mk-MK"/>
          </a:p>
        </p:txBody>
      </p:sp>
      <p:sp>
        <p:nvSpPr>
          <p:cNvPr id="3" name="Title 3"/>
          <p:cNvSpPr txBox="1">
            <a:spLocks/>
          </p:cNvSpPr>
          <p:nvPr/>
        </p:nvSpPr>
        <p:spPr>
          <a:xfrm>
            <a:off x="539552" y="0"/>
            <a:ext cx="8229600" cy="1143000"/>
          </a:xfrm>
          <a:prstGeom prst="rect">
            <a:avLst/>
          </a:prstGeom>
        </p:spPr>
        <p:txBody>
          <a:bodyPr>
            <a:normAutofit fontScale="9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5000" b="1" i="0" u="none" strike="noStrike" kern="1200" cap="none" spc="0" normalizeH="0" baseline="0" noProof="0" dirty="0" smtClean="0">
                <a:ln>
                  <a:noFill/>
                </a:ln>
                <a:solidFill>
                  <a:schemeClr val="tx2"/>
                </a:solidFill>
                <a:effectLst/>
                <a:uLnTx/>
                <a:uFillTx/>
                <a:latin typeface="+mj-lt"/>
                <a:ea typeface="+mj-ea"/>
                <a:cs typeface="+mj-cs"/>
              </a:rPr>
              <a:t>VI-SEEM Climate – our research</a:t>
            </a:r>
            <a:endParaRPr kumimoji="0" lang="en-US" sz="5000" b="0" i="0" u="none" strike="noStrike" kern="1200" cap="none" spc="0" normalizeH="0" baseline="0" noProof="0" dirty="0">
              <a:ln>
                <a:noFill/>
              </a:ln>
              <a:solidFill>
                <a:schemeClr val="tx2"/>
              </a:solidFill>
              <a:effectLst/>
              <a:uLnTx/>
              <a:uFillTx/>
              <a:latin typeface="+mj-lt"/>
              <a:ea typeface="+mj-ea"/>
              <a:cs typeface="+mj-cs"/>
            </a:endParaRPr>
          </a:p>
        </p:txBody>
      </p:sp>
      <p:pic>
        <p:nvPicPr>
          <p:cNvPr id="4" name="Picture 3" descr="index.jpg"/>
          <p:cNvPicPr>
            <a:picLocks noChangeAspect="1"/>
          </p:cNvPicPr>
          <p:nvPr/>
        </p:nvPicPr>
        <p:blipFill>
          <a:blip r:embed="rId2" cstate="print"/>
          <a:stretch>
            <a:fillRect/>
          </a:stretch>
        </p:blipFill>
        <p:spPr>
          <a:xfrm>
            <a:off x="827584" y="908720"/>
            <a:ext cx="3662709" cy="2843986"/>
          </a:xfrm>
          <a:prstGeom prst="rect">
            <a:avLst/>
          </a:prstGeom>
        </p:spPr>
      </p:pic>
      <p:pic>
        <p:nvPicPr>
          <p:cNvPr id="5" name="Picture 4" descr="images.jpg"/>
          <p:cNvPicPr>
            <a:picLocks noChangeAspect="1"/>
          </p:cNvPicPr>
          <p:nvPr/>
        </p:nvPicPr>
        <p:blipFill>
          <a:blip r:embed="rId3" cstate="print"/>
          <a:stretch>
            <a:fillRect/>
          </a:stretch>
        </p:blipFill>
        <p:spPr>
          <a:xfrm>
            <a:off x="4932040" y="1052736"/>
            <a:ext cx="3460838" cy="2592288"/>
          </a:xfrm>
          <a:prstGeom prst="rect">
            <a:avLst/>
          </a:prstGeom>
        </p:spPr>
      </p:pic>
      <p:pic>
        <p:nvPicPr>
          <p:cNvPr id="6" name="Picture 5" descr="img5.gif"/>
          <p:cNvPicPr>
            <a:picLocks noChangeAspect="1"/>
          </p:cNvPicPr>
          <p:nvPr/>
        </p:nvPicPr>
        <p:blipFill>
          <a:blip r:embed="rId4" cstate="print"/>
          <a:srcRect r="13440"/>
          <a:stretch>
            <a:fillRect/>
          </a:stretch>
        </p:blipFill>
        <p:spPr>
          <a:xfrm>
            <a:off x="1763688" y="3933056"/>
            <a:ext cx="4122420" cy="428625"/>
          </a:xfrm>
          <a:prstGeom prst="rect">
            <a:avLst/>
          </a:prstGeom>
        </p:spPr>
      </p:pic>
      <p:pic>
        <p:nvPicPr>
          <p:cNvPr id="7" name="Picture 6" descr="img10.gif"/>
          <p:cNvPicPr>
            <a:picLocks noChangeAspect="1"/>
          </p:cNvPicPr>
          <p:nvPr/>
        </p:nvPicPr>
        <p:blipFill>
          <a:blip r:embed="rId5" cstate="print"/>
          <a:srcRect r="11520"/>
          <a:stretch>
            <a:fillRect/>
          </a:stretch>
        </p:blipFill>
        <p:spPr>
          <a:xfrm>
            <a:off x="1979712" y="4437112"/>
            <a:ext cx="4213860" cy="438150"/>
          </a:xfrm>
          <a:prstGeom prst="rect">
            <a:avLst/>
          </a:prstGeom>
        </p:spPr>
      </p:pic>
      <p:pic>
        <p:nvPicPr>
          <p:cNvPr id="8" name="Picture 7" descr="img11.gif"/>
          <p:cNvPicPr>
            <a:picLocks noChangeAspect="1"/>
          </p:cNvPicPr>
          <p:nvPr/>
        </p:nvPicPr>
        <p:blipFill>
          <a:blip r:embed="rId6" cstate="print"/>
          <a:stretch>
            <a:fillRect/>
          </a:stretch>
        </p:blipFill>
        <p:spPr>
          <a:xfrm>
            <a:off x="5004048" y="4509120"/>
            <a:ext cx="1657350" cy="180975"/>
          </a:xfrm>
          <a:prstGeom prst="rect">
            <a:avLst/>
          </a:prstGeom>
        </p:spPr>
      </p:pic>
      <p:pic>
        <p:nvPicPr>
          <p:cNvPr id="9" name="Picture 8" descr="img38.gif"/>
          <p:cNvPicPr>
            <a:picLocks noChangeAspect="1"/>
          </p:cNvPicPr>
          <p:nvPr/>
        </p:nvPicPr>
        <p:blipFill>
          <a:blip r:embed="rId7" cstate="print"/>
          <a:srcRect r="19200"/>
          <a:stretch>
            <a:fillRect/>
          </a:stretch>
        </p:blipFill>
        <p:spPr>
          <a:xfrm>
            <a:off x="1907704" y="5085184"/>
            <a:ext cx="3848100" cy="180975"/>
          </a:xfrm>
          <a:prstGeom prst="rect">
            <a:avLst/>
          </a:prstGeom>
        </p:spPr>
      </p:pic>
      <p:pic>
        <p:nvPicPr>
          <p:cNvPr id="10" name="Picture 9" descr="img43.gif"/>
          <p:cNvPicPr>
            <a:picLocks noChangeAspect="1"/>
          </p:cNvPicPr>
          <p:nvPr/>
        </p:nvPicPr>
        <p:blipFill>
          <a:blip r:embed="rId8" cstate="print"/>
          <a:srcRect r="21120"/>
          <a:stretch>
            <a:fillRect/>
          </a:stretch>
        </p:blipFill>
        <p:spPr>
          <a:xfrm>
            <a:off x="1907704" y="5445224"/>
            <a:ext cx="3756660" cy="180975"/>
          </a:xfrm>
          <a:prstGeom prst="rect">
            <a:avLst/>
          </a:prstGeom>
        </p:spPr>
      </p:pic>
      <p:pic>
        <p:nvPicPr>
          <p:cNvPr id="11" name="Picture 10" descr="img51.gif"/>
          <p:cNvPicPr>
            <a:picLocks noChangeAspect="1"/>
          </p:cNvPicPr>
          <p:nvPr/>
        </p:nvPicPr>
        <p:blipFill>
          <a:blip r:embed="rId9" cstate="print"/>
          <a:srcRect r="23040"/>
          <a:stretch>
            <a:fillRect/>
          </a:stretch>
        </p:blipFill>
        <p:spPr>
          <a:xfrm>
            <a:off x="1907704" y="5805264"/>
            <a:ext cx="3665220" cy="4191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VI-SEEM Life sciences and Climate national training event, Skopje, FINKI, 2016</a:t>
            </a:r>
            <a:endParaRPr lang="mk-MK"/>
          </a:p>
        </p:txBody>
      </p:sp>
      <p:sp>
        <p:nvSpPr>
          <p:cNvPr id="5" name="Subtitle 2"/>
          <p:cNvSpPr txBox="1">
            <a:spLocks/>
          </p:cNvSpPr>
          <p:nvPr/>
        </p:nvSpPr>
        <p:spPr>
          <a:xfrm>
            <a:off x="1500166" y="785794"/>
            <a:ext cx="6400800" cy="1752600"/>
          </a:xfrm>
          <a:prstGeom prst="rect">
            <a:avLst/>
          </a:prstGeom>
        </p:spPr>
        <p:txBody>
          <a:bodyPr vert="horz" lIns="91440" tIns="45720" rIns="91440" bIns="45720" rtlCol="0">
            <a:normAutofit fontScale="32500" lnSpcReduction="20000"/>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4500" b="0" i="0" u="none" strike="noStrike" kern="1200" cap="none" spc="0" normalizeH="0" baseline="0" noProof="0" dirty="0" smtClean="0">
                <a:ln>
                  <a:noFill/>
                </a:ln>
                <a:solidFill>
                  <a:schemeClr val="tx1"/>
                </a:solidFill>
                <a:effectLst/>
                <a:uLnTx/>
                <a:uFillTx/>
                <a:latin typeface="+mn-lt"/>
                <a:ea typeface="+mn-ea"/>
                <a:cs typeface="+mn-cs"/>
              </a:rPr>
              <a:t>THE UNDERLYING PHYSICAL LAWS NECESSARY FOR THE </a:t>
            </a:r>
          </a:p>
          <a:p>
            <a:pPr marL="342900" marR="0" lvl="0" indent="-342900" algn="l" defTabSz="914400" rtl="0" eaLnBrk="1" fontAlgn="auto" latinLnBrk="0" hangingPunct="1">
              <a:lnSpc>
                <a:spcPct val="100000"/>
              </a:lnSpc>
              <a:spcBef>
                <a:spcPct val="20000"/>
              </a:spcBef>
              <a:spcAft>
                <a:spcPts val="0"/>
              </a:spcAft>
              <a:buClrTx/>
              <a:buSzTx/>
              <a:tabLst/>
              <a:defRPr/>
            </a:pPr>
            <a:r>
              <a:rPr kumimoji="0" lang="en-US" sz="4500" b="0" i="0" u="none" strike="noStrike" kern="1200" cap="none" spc="0" normalizeH="0" baseline="0" noProof="0" dirty="0" smtClean="0">
                <a:ln>
                  <a:noFill/>
                </a:ln>
                <a:solidFill>
                  <a:schemeClr val="tx1"/>
                </a:solidFill>
                <a:effectLst/>
                <a:uLnTx/>
                <a:uFillTx/>
                <a:latin typeface="+mn-lt"/>
                <a:ea typeface="+mn-ea"/>
                <a:cs typeface="+mn-cs"/>
              </a:rPr>
              <a:t> MATHEMATICAL THEORY OF A LARGE PART OF PHYSICS AND THE</a:t>
            </a:r>
          </a:p>
          <a:p>
            <a:pPr marL="342900" marR="0" lvl="0" indent="-342900" algn="l" defTabSz="914400" rtl="0" eaLnBrk="1" fontAlgn="auto" latinLnBrk="0" hangingPunct="1">
              <a:lnSpc>
                <a:spcPct val="100000"/>
              </a:lnSpc>
              <a:spcBef>
                <a:spcPct val="20000"/>
              </a:spcBef>
              <a:spcAft>
                <a:spcPts val="0"/>
              </a:spcAft>
              <a:buClrTx/>
              <a:buSzTx/>
              <a:tabLst/>
              <a:defRPr/>
            </a:pPr>
            <a:r>
              <a:rPr kumimoji="0" lang="en-US" sz="4500" b="0" i="0" u="none" strike="noStrike" kern="1200" cap="none" spc="0" normalizeH="0" baseline="0" noProof="0" dirty="0" smtClean="0">
                <a:ln>
                  <a:noFill/>
                </a:ln>
                <a:solidFill>
                  <a:schemeClr val="tx1"/>
                </a:solidFill>
                <a:effectLst/>
                <a:uLnTx/>
                <a:uFillTx/>
                <a:latin typeface="+mn-lt"/>
                <a:ea typeface="+mn-ea"/>
                <a:cs typeface="+mn-cs"/>
              </a:rPr>
              <a:t> WHOLE OF CHEMISTRY ARE THUS COMPLETELY KNOWN, AND THE</a:t>
            </a:r>
          </a:p>
          <a:p>
            <a:pPr marL="342900" marR="0" lvl="0" indent="-342900" algn="l" defTabSz="914400" rtl="0" eaLnBrk="1" fontAlgn="auto" latinLnBrk="0" hangingPunct="1">
              <a:lnSpc>
                <a:spcPct val="100000"/>
              </a:lnSpc>
              <a:spcBef>
                <a:spcPct val="20000"/>
              </a:spcBef>
              <a:spcAft>
                <a:spcPts val="0"/>
              </a:spcAft>
              <a:buClrTx/>
              <a:buSzTx/>
              <a:tabLst/>
              <a:defRPr/>
            </a:pPr>
            <a:r>
              <a:rPr kumimoji="0" lang="en-US" sz="4500" b="0" i="0" u="none" strike="noStrike" kern="1200" cap="none" spc="0" normalizeH="0" baseline="0" noProof="0" dirty="0" smtClean="0">
                <a:ln>
                  <a:noFill/>
                </a:ln>
                <a:solidFill>
                  <a:schemeClr val="tx1"/>
                </a:solidFill>
                <a:effectLst/>
                <a:uLnTx/>
                <a:uFillTx/>
                <a:latin typeface="+mn-lt"/>
                <a:ea typeface="+mn-ea"/>
                <a:cs typeface="+mn-cs"/>
              </a:rPr>
              <a:t> DIFFICULTY IS ONLY THAT THE EXACT APPLICATION OF THESE</a:t>
            </a:r>
          </a:p>
          <a:p>
            <a:pPr marL="342900" marR="0" lvl="0" indent="-342900" algn="l" defTabSz="914400" rtl="0" eaLnBrk="1" fontAlgn="auto" latinLnBrk="0" hangingPunct="1">
              <a:lnSpc>
                <a:spcPct val="100000"/>
              </a:lnSpc>
              <a:spcBef>
                <a:spcPct val="20000"/>
              </a:spcBef>
              <a:spcAft>
                <a:spcPts val="0"/>
              </a:spcAft>
              <a:buClrTx/>
              <a:buSzTx/>
              <a:tabLst/>
              <a:defRPr/>
            </a:pPr>
            <a:r>
              <a:rPr kumimoji="0" lang="en-US" sz="4500" b="0" i="0" u="none" strike="noStrike" kern="1200" cap="none" spc="0" normalizeH="0" baseline="0" noProof="0" dirty="0" smtClean="0">
                <a:ln>
                  <a:noFill/>
                </a:ln>
                <a:solidFill>
                  <a:schemeClr val="tx1"/>
                </a:solidFill>
                <a:effectLst/>
                <a:uLnTx/>
                <a:uFillTx/>
                <a:latin typeface="+mn-lt"/>
                <a:ea typeface="+mn-ea"/>
                <a:cs typeface="+mn-cs"/>
              </a:rPr>
              <a:t> LAWS LEADS TO EQUATIONS MUCH TOO COMPLICATED </a:t>
            </a:r>
          </a:p>
          <a:p>
            <a:pPr marL="342900" marR="0" lvl="0" indent="-342900" algn="l" defTabSz="914400" rtl="0" eaLnBrk="1" fontAlgn="auto" latinLnBrk="0" hangingPunct="1">
              <a:lnSpc>
                <a:spcPct val="100000"/>
              </a:lnSpc>
              <a:spcBef>
                <a:spcPct val="20000"/>
              </a:spcBef>
              <a:spcAft>
                <a:spcPts val="0"/>
              </a:spcAft>
              <a:buClrTx/>
              <a:buSzTx/>
              <a:tabLst/>
              <a:defRPr/>
            </a:pPr>
            <a:r>
              <a:rPr kumimoji="0" lang="en-US" sz="4500" b="0" i="0" u="none" strike="noStrike" kern="1200" cap="none" spc="0" normalizeH="0" baseline="0" noProof="0" dirty="0" smtClean="0">
                <a:ln>
                  <a:noFill/>
                </a:ln>
                <a:solidFill>
                  <a:schemeClr val="tx1"/>
                </a:solidFill>
                <a:effectLst/>
                <a:uLnTx/>
                <a:uFillTx/>
                <a:latin typeface="+mn-lt"/>
                <a:ea typeface="+mn-ea"/>
                <a:cs typeface="+mn-cs"/>
              </a:rPr>
              <a:t> TO BE SOLUBLE.</a:t>
            </a:r>
          </a:p>
        </p:txBody>
      </p:sp>
      <p:sp>
        <p:nvSpPr>
          <p:cNvPr id="6" name="Rectangle 5"/>
          <p:cNvSpPr/>
          <p:nvPr/>
        </p:nvSpPr>
        <p:spPr>
          <a:xfrm>
            <a:off x="1547664" y="5301208"/>
            <a:ext cx="6429420" cy="553998"/>
          </a:xfrm>
          <a:prstGeom prst="rect">
            <a:avLst/>
          </a:prstGeom>
        </p:spPr>
        <p:txBody>
          <a:bodyPr wrap="square">
            <a:spAutoFit/>
          </a:bodyPr>
          <a:lstStyle/>
          <a:p>
            <a:r>
              <a:rPr lang="en-US" sz="1500" dirty="0" smtClean="0"/>
              <a:t>GOD USED BEAUTIFUL MATHEMATICS IN CREATING THE WORLD. </a:t>
            </a:r>
            <a:br>
              <a:rPr lang="en-US" sz="1500" dirty="0" smtClean="0"/>
            </a:br>
            <a:endParaRPr lang="en-US" sz="1500" dirty="0"/>
          </a:p>
        </p:txBody>
      </p:sp>
      <p:sp>
        <p:nvSpPr>
          <p:cNvPr id="7" name="Rectangle 6"/>
          <p:cNvSpPr/>
          <p:nvPr/>
        </p:nvSpPr>
        <p:spPr>
          <a:xfrm>
            <a:off x="1571604" y="2357430"/>
            <a:ext cx="6786610" cy="1061829"/>
          </a:xfrm>
          <a:prstGeom prst="rect">
            <a:avLst/>
          </a:prstGeom>
        </p:spPr>
        <p:txBody>
          <a:bodyPr wrap="square">
            <a:spAutoFit/>
          </a:bodyPr>
          <a:lstStyle/>
          <a:p>
            <a:r>
              <a:rPr lang="en-US" sz="1500" dirty="0" smtClean="0"/>
              <a:t>THE METHODS OF THEORETICAL PHYSICS SHOULD BE APPLICABLE TO ALL THOSE BRANCHES OF THOUGHT IN WHICH THE ESSENTIAL FEATURES ARE EXPRESSIBLE WITH NUMBERS.</a:t>
            </a:r>
            <a:r>
              <a:rPr lang="en-US" dirty="0" smtClean="0"/>
              <a:t/>
            </a:r>
            <a:br>
              <a:rPr lang="en-US" dirty="0" smtClean="0"/>
            </a:br>
            <a:endParaRPr lang="en-US" dirty="0"/>
          </a:p>
        </p:txBody>
      </p:sp>
      <p:sp>
        <p:nvSpPr>
          <p:cNvPr id="8" name="Subtitle 2"/>
          <p:cNvSpPr txBox="1">
            <a:spLocks/>
          </p:cNvSpPr>
          <p:nvPr/>
        </p:nvSpPr>
        <p:spPr>
          <a:xfrm>
            <a:off x="1619672" y="5877272"/>
            <a:ext cx="2071702" cy="500066"/>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en-US" sz="1500" b="0" i="0" u="none" strike="noStrike" kern="1200" cap="none" spc="0" normalizeH="0" baseline="0" noProof="0" dirty="0" smtClean="0">
                <a:ln>
                  <a:noFill/>
                </a:ln>
                <a:solidFill>
                  <a:schemeClr val="tx1"/>
                </a:solidFill>
                <a:effectLst/>
                <a:uLnTx/>
                <a:uFillTx/>
                <a:latin typeface="+mn-lt"/>
                <a:ea typeface="+mn-ea"/>
                <a:cs typeface="+mn-cs"/>
              </a:rPr>
              <a:t>-- P. A. M. DIRAC</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mk-MK"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9" name="Rectangle 8"/>
          <p:cNvSpPr/>
          <p:nvPr/>
        </p:nvSpPr>
        <p:spPr>
          <a:xfrm>
            <a:off x="1571604" y="3357562"/>
            <a:ext cx="6786610" cy="830997"/>
          </a:xfrm>
          <a:prstGeom prst="rect">
            <a:avLst/>
          </a:prstGeom>
        </p:spPr>
        <p:txBody>
          <a:bodyPr wrap="square">
            <a:spAutoFit/>
          </a:bodyPr>
          <a:lstStyle/>
          <a:p>
            <a:r>
              <a:rPr lang="en-US" sz="1500" dirty="0" smtClean="0"/>
              <a:t>AS LONG AS QUANTUM MECHANICS IS CORRECT, ALL ISSUES IN PHYSICS AND CHEMISTRY ARE ACTUALLY PROBLEMS IN APPLIED MATHEMATICS.</a:t>
            </a:r>
            <a:r>
              <a:rPr lang="en-US" dirty="0" smtClean="0"/>
              <a:t/>
            </a:r>
            <a:br>
              <a:rPr lang="en-US" dirty="0" smtClean="0"/>
            </a:br>
            <a:endParaRPr lang="en-US" dirty="0"/>
          </a:p>
        </p:txBody>
      </p:sp>
      <p:sp>
        <p:nvSpPr>
          <p:cNvPr id="10" name="Rectangle 9"/>
          <p:cNvSpPr/>
          <p:nvPr/>
        </p:nvSpPr>
        <p:spPr>
          <a:xfrm>
            <a:off x="1547664" y="4221088"/>
            <a:ext cx="6786610" cy="1061829"/>
          </a:xfrm>
          <a:prstGeom prst="rect">
            <a:avLst/>
          </a:prstGeom>
        </p:spPr>
        <p:txBody>
          <a:bodyPr wrap="square">
            <a:spAutoFit/>
          </a:bodyPr>
          <a:lstStyle/>
          <a:p>
            <a:r>
              <a:rPr lang="en-US" sz="1500" dirty="0" smtClean="0"/>
              <a:t>THE LEVEL OF EXACTNESS OF A GIVEN SCIENCE IS DIRECTLY PROPORTIONAL TO THE LEVEL AT WHICH THE PROBLEMS IN THAT SCIENCE CAN BE SUBJECTED TO COMPUTATION.</a:t>
            </a:r>
            <a:r>
              <a:rPr lang="en-US" dirty="0" smtClean="0"/>
              <a:t/>
            </a:r>
            <a:br>
              <a:rPr lang="en-US" dirty="0" smtClean="0"/>
            </a:br>
            <a:endParaRPr lang="en-US" dirty="0"/>
          </a:p>
        </p:txBody>
      </p:sp>
      <p:sp>
        <p:nvSpPr>
          <p:cNvPr id="11" name="Title 3"/>
          <p:cNvSpPr txBox="1">
            <a:spLocks/>
          </p:cNvSpPr>
          <p:nvPr/>
        </p:nvSpPr>
        <p:spPr>
          <a:xfrm>
            <a:off x="539552" y="0"/>
            <a:ext cx="8229600" cy="1143000"/>
          </a:xfrm>
          <a:prstGeom prst="rect">
            <a:avLst/>
          </a:prstGeom>
        </p:spPr>
        <p:txBody>
          <a:bodyPr>
            <a:normAutofit fontScale="975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5000" b="1" i="0" u="none" strike="noStrike" kern="1200" cap="none" spc="0" normalizeH="0" baseline="0" noProof="0" dirty="0" smtClean="0">
                <a:ln>
                  <a:noFill/>
                </a:ln>
                <a:solidFill>
                  <a:schemeClr val="tx2"/>
                </a:solidFill>
                <a:effectLst/>
                <a:uLnTx/>
                <a:uFillTx/>
                <a:latin typeface="+mj-lt"/>
                <a:ea typeface="+mj-ea"/>
                <a:cs typeface="+mj-cs"/>
              </a:rPr>
              <a:t>Need</a:t>
            </a:r>
            <a:r>
              <a:rPr kumimoji="0" lang="en-US" sz="5000" b="1" i="0" u="none" strike="noStrike" kern="1200" cap="none" spc="0" normalizeH="0" noProof="0" dirty="0" smtClean="0">
                <a:ln>
                  <a:noFill/>
                </a:ln>
                <a:solidFill>
                  <a:schemeClr val="tx2"/>
                </a:solidFill>
                <a:effectLst/>
                <a:uLnTx/>
                <a:uFillTx/>
                <a:latin typeface="+mj-lt"/>
                <a:ea typeface="+mj-ea"/>
                <a:cs typeface="+mj-cs"/>
              </a:rPr>
              <a:t> for HPC?</a:t>
            </a:r>
            <a:endParaRPr kumimoji="0" lang="en-US" sz="5000" b="0" i="0" u="none" strike="noStrike" kern="1200" cap="none" spc="0" normalizeH="0" baseline="0" noProof="0" dirty="0">
              <a:ln>
                <a:noFill/>
              </a:ln>
              <a:solidFill>
                <a:schemeClr val="tx2"/>
              </a:solidFill>
              <a:effectLst/>
              <a:uLnTx/>
              <a:uFillTx/>
              <a:latin typeface="+mj-lt"/>
              <a:ea typeface="+mj-ea"/>
              <a:cs typeface="+mj-cs"/>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VI-SEEM Life sciences and Climate national training event, Skopje, FINKI, 2016</a:t>
            </a:r>
            <a:endParaRPr lang="mk-MK"/>
          </a:p>
        </p:txBody>
      </p:sp>
      <p:sp>
        <p:nvSpPr>
          <p:cNvPr id="3" name="Title 3"/>
          <p:cNvSpPr txBox="1">
            <a:spLocks/>
          </p:cNvSpPr>
          <p:nvPr/>
        </p:nvSpPr>
        <p:spPr>
          <a:xfrm>
            <a:off x="539552" y="0"/>
            <a:ext cx="8229600" cy="1143000"/>
          </a:xfrm>
          <a:prstGeom prst="rect">
            <a:avLst/>
          </a:prstGeom>
        </p:spPr>
        <p:txBody>
          <a:bodyPr>
            <a:normAutofit fontScale="9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5000" b="1" i="0" u="none" strike="noStrike" kern="1200" cap="none" spc="0" normalizeH="0" baseline="0" noProof="0" dirty="0" smtClean="0">
                <a:ln>
                  <a:noFill/>
                </a:ln>
                <a:solidFill>
                  <a:schemeClr val="tx2"/>
                </a:solidFill>
                <a:effectLst/>
                <a:uLnTx/>
                <a:uFillTx/>
                <a:latin typeface="+mj-lt"/>
                <a:ea typeface="+mj-ea"/>
                <a:cs typeface="+mj-cs"/>
              </a:rPr>
              <a:t>VI-SEEM Climate – our research</a:t>
            </a:r>
            <a:endParaRPr kumimoji="0" lang="en-US" sz="5000" b="0" i="0" u="none" strike="noStrike" kern="1200" cap="none" spc="0" normalizeH="0" baseline="0" noProof="0" dirty="0">
              <a:ln>
                <a:noFill/>
              </a:ln>
              <a:solidFill>
                <a:schemeClr val="tx2"/>
              </a:solidFill>
              <a:effectLst/>
              <a:uLnTx/>
              <a:uFillTx/>
              <a:latin typeface="+mj-lt"/>
              <a:ea typeface="+mj-ea"/>
              <a:cs typeface="+mj-cs"/>
            </a:endParaRPr>
          </a:p>
        </p:txBody>
      </p:sp>
      <p:pic>
        <p:nvPicPr>
          <p:cNvPr id="4" name="Picture 3" descr="index2.jpg"/>
          <p:cNvPicPr>
            <a:picLocks noChangeAspect="1"/>
          </p:cNvPicPr>
          <p:nvPr/>
        </p:nvPicPr>
        <p:blipFill>
          <a:blip r:embed="rId2" cstate="print"/>
          <a:stretch>
            <a:fillRect/>
          </a:stretch>
        </p:blipFill>
        <p:spPr>
          <a:xfrm>
            <a:off x="2123728" y="1772816"/>
            <a:ext cx="4365666" cy="2969295"/>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VI-SEEM Life sciences and Climate national training event, Skopje, FINKI, 2016</a:t>
            </a:r>
            <a:endParaRPr lang="mk-MK"/>
          </a:p>
        </p:txBody>
      </p:sp>
      <p:pic>
        <p:nvPicPr>
          <p:cNvPr id="8194" name="Picture 2"/>
          <p:cNvPicPr>
            <a:picLocks noChangeAspect="1" noChangeArrowheads="1"/>
          </p:cNvPicPr>
          <p:nvPr/>
        </p:nvPicPr>
        <p:blipFill>
          <a:blip r:embed="rId2" cstate="print"/>
          <a:srcRect/>
          <a:stretch>
            <a:fillRect/>
          </a:stretch>
        </p:blipFill>
        <p:spPr bwMode="auto">
          <a:xfrm>
            <a:off x="0" y="1412776"/>
            <a:ext cx="3738339" cy="4143544"/>
          </a:xfrm>
          <a:prstGeom prst="rect">
            <a:avLst/>
          </a:prstGeom>
          <a:noFill/>
          <a:ln w="9525">
            <a:noFill/>
            <a:miter lim="800000"/>
            <a:headEnd/>
            <a:tailEnd/>
          </a:ln>
        </p:spPr>
      </p:pic>
      <p:sp>
        <p:nvSpPr>
          <p:cNvPr id="4" name="Title 3"/>
          <p:cNvSpPr txBox="1">
            <a:spLocks/>
          </p:cNvSpPr>
          <p:nvPr/>
        </p:nvSpPr>
        <p:spPr>
          <a:xfrm>
            <a:off x="539552" y="0"/>
            <a:ext cx="8229600" cy="1143000"/>
          </a:xfrm>
          <a:prstGeom prst="rect">
            <a:avLst/>
          </a:prstGeom>
        </p:spPr>
        <p:txBody>
          <a:bodyPr>
            <a:normAutofit fontScale="9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5000" b="1" i="0" u="none" strike="noStrike" kern="1200" cap="none" spc="0" normalizeH="0" baseline="0" noProof="0" dirty="0" smtClean="0">
                <a:ln>
                  <a:noFill/>
                </a:ln>
                <a:solidFill>
                  <a:schemeClr val="tx2"/>
                </a:solidFill>
                <a:effectLst/>
                <a:uLnTx/>
                <a:uFillTx/>
                <a:latin typeface="+mj-lt"/>
                <a:ea typeface="+mj-ea"/>
                <a:cs typeface="+mj-cs"/>
              </a:rPr>
              <a:t>VI-SEEM Climate – our research</a:t>
            </a:r>
            <a:endParaRPr kumimoji="0" lang="en-US" sz="5000" b="0" i="0" u="none" strike="noStrike" kern="1200" cap="none" spc="0" normalizeH="0" baseline="0" noProof="0" dirty="0">
              <a:ln>
                <a:noFill/>
              </a:ln>
              <a:solidFill>
                <a:schemeClr val="tx2"/>
              </a:solidFill>
              <a:effectLst/>
              <a:uLnTx/>
              <a:uFillTx/>
              <a:latin typeface="+mj-lt"/>
              <a:ea typeface="+mj-ea"/>
              <a:cs typeface="+mj-cs"/>
            </a:endParaRPr>
          </a:p>
        </p:txBody>
      </p:sp>
      <p:pic>
        <p:nvPicPr>
          <p:cNvPr id="8195" name="Picture 3"/>
          <p:cNvPicPr>
            <a:picLocks noChangeAspect="1" noChangeArrowheads="1"/>
          </p:cNvPicPr>
          <p:nvPr/>
        </p:nvPicPr>
        <p:blipFill>
          <a:blip r:embed="rId3" cstate="print"/>
          <a:srcRect/>
          <a:stretch>
            <a:fillRect/>
          </a:stretch>
        </p:blipFill>
        <p:spPr bwMode="auto">
          <a:xfrm>
            <a:off x="3943350" y="1412776"/>
            <a:ext cx="5200650" cy="4057650"/>
          </a:xfrm>
          <a:prstGeom prst="rect">
            <a:avLst/>
          </a:prstGeom>
          <a:noFill/>
          <a:ln w="9525">
            <a:noFill/>
            <a:miter lim="800000"/>
            <a:headEnd/>
            <a:tailEnd/>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VI-SEEM Life sciences and Climate national training event, Skopje, FINKI, 2016</a:t>
            </a:r>
            <a:endParaRPr lang="mk-MK"/>
          </a:p>
        </p:txBody>
      </p:sp>
      <p:sp>
        <p:nvSpPr>
          <p:cNvPr id="3" name="Title 3"/>
          <p:cNvSpPr txBox="1">
            <a:spLocks/>
          </p:cNvSpPr>
          <p:nvPr/>
        </p:nvSpPr>
        <p:spPr>
          <a:xfrm>
            <a:off x="539552" y="0"/>
            <a:ext cx="8229600" cy="1143000"/>
          </a:xfrm>
          <a:prstGeom prst="rect">
            <a:avLst/>
          </a:prstGeom>
        </p:spPr>
        <p:txBody>
          <a:bodyPr>
            <a:normAutofit fontScale="9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5000" b="1" i="0" u="none" strike="noStrike" kern="1200" cap="none" spc="0" normalizeH="0" baseline="0" noProof="0" dirty="0" smtClean="0">
                <a:ln>
                  <a:noFill/>
                </a:ln>
                <a:solidFill>
                  <a:schemeClr val="tx2"/>
                </a:solidFill>
                <a:effectLst/>
                <a:uLnTx/>
                <a:uFillTx/>
                <a:latin typeface="+mj-lt"/>
                <a:ea typeface="+mj-ea"/>
                <a:cs typeface="+mj-cs"/>
              </a:rPr>
              <a:t>VI-SEEM Climate – our research</a:t>
            </a:r>
            <a:endParaRPr kumimoji="0" lang="en-US" sz="5000" b="0" i="0" u="none" strike="noStrike" kern="1200" cap="none" spc="0" normalizeH="0" baseline="0" noProof="0" dirty="0">
              <a:ln>
                <a:noFill/>
              </a:ln>
              <a:solidFill>
                <a:schemeClr val="tx2"/>
              </a:solidFill>
              <a:effectLst/>
              <a:uLnTx/>
              <a:uFillTx/>
              <a:latin typeface="+mj-lt"/>
              <a:ea typeface="+mj-ea"/>
              <a:cs typeface="+mj-cs"/>
            </a:endParaRPr>
          </a:p>
        </p:txBody>
      </p:sp>
      <p:pic>
        <p:nvPicPr>
          <p:cNvPr id="9218" name="Picture 2"/>
          <p:cNvPicPr>
            <a:picLocks noChangeAspect="1" noChangeArrowheads="1"/>
          </p:cNvPicPr>
          <p:nvPr/>
        </p:nvPicPr>
        <p:blipFill>
          <a:blip r:embed="rId2" cstate="print"/>
          <a:srcRect/>
          <a:stretch>
            <a:fillRect/>
          </a:stretch>
        </p:blipFill>
        <p:spPr bwMode="auto">
          <a:xfrm>
            <a:off x="2123728" y="836712"/>
            <a:ext cx="4886325" cy="4819650"/>
          </a:xfrm>
          <a:prstGeom prst="rect">
            <a:avLst/>
          </a:prstGeom>
          <a:noFill/>
          <a:ln w="9525">
            <a:noFill/>
            <a:miter lim="800000"/>
            <a:headEnd/>
            <a:tailEnd/>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VI-SEEM Life sciences and Climate national training event, Skopje, FINKI, 2016</a:t>
            </a:r>
            <a:endParaRPr lang="mk-MK"/>
          </a:p>
        </p:txBody>
      </p:sp>
      <p:pic>
        <p:nvPicPr>
          <p:cNvPr id="3" name="Picture 3"/>
          <p:cNvPicPr>
            <a:picLocks noChangeAspect="1" noChangeArrowheads="1"/>
          </p:cNvPicPr>
          <p:nvPr/>
        </p:nvPicPr>
        <p:blipFill>
          <a:blip r:embed="rId2" cstate="print"/>
          <a:srcRect/>
          <a:stretch>
            <a:fillRect/>
          </a:stretch>
        </p:blipFill>
        <p:spPr bwMode="auto">
          <a:xfrm>
            <a:off x="1907704" y="1340768"/>
            <a:ext cx="5293561" cy="3456384"/>
          </a:xfrm>
          <a:prstGeom prst="rect">
            <a:avLst/>
          </a:prstGeom>
          <a:noFill/>
          <a:ln w="9525">
            <a:noFill/>
            <a:miter lim="800000"/>
            <a:headEnd/>
            <a:tailEnd/>
          </a:ln>
        </p:spPr>
      </p:pic>
      <p:sp>
        <p:nvSpPr>
          <p:cNvPr id="4" name="Title 3"/>
          <p:cNvSpPr txBox="1">
            <a:spLocks/>
          </p:cNvSpPr>
          <p:nvPr/>
        </p:nvSpPr>
        <p:spPr>
          <a:xfrm>
            <a:off x="539552" y="0"/>
            <a:ext cx="8229600" cy="1143000"/>
          </a:xfrm>
          <a:prstGeom prst="rect">
            <a:avLst/>
          </a:prstGeom>
        </p:spPr>
        <p:txBody>
          <a:bodyPr>
            <a:normAutofit fontScale="9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5000" b="1" i="0" u="none" strike="noStrike" kern="1200" cap="none" spc="0" normalizeH="0" baseline="0" noProof="0" dirty="0" smtClean="0">
                <a:ln>
                  <a:noFill/>
                </a:ln>
                <a:solidFill>
                  <a:schemeClr val="tx2"/>
                </a:solidFill>
                <a:effectLst/>
                <a:uLnTx/>
                <a:uFillTx/>
                <a:latin typeface="+mj-lt"/>
                <a:ea typeface="+mj-ea"/>
                <a:cs typeface="+mj-cs"/>
              </a:rPr>
              <a:t>VI-SEEM Climate – our research</a:t>
            </a:r>
            <a:endParaRPr kumimoji="0" lang="en-US" sz="5000" b="0" i="0" u="none" strike="noStrike" kern="1200" cap="none" spc="0" normalizeH="0" baseline="0" noProof="0" dirty="0">
              <a:ln>
                <a:noFill/>
              </a:ln>
              <a:solidFill>
                <a:schemeClr val="tx2"/>
              </a:solidFill>
              <a:effectLst/>
              <a:uLnTx/>
              <a:uFillTx/>
              <a:latin typeface="+mj-lt"/>
              <a:ea typeface="+mj-ea"/>
              <a:cs typeface="+mj-cs"/>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788024" y="620688"/>
            <a:ext cx="2693324" cy="3424844"/>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331640" y="620688"/>
            <a:ext cx="2693324" cy="3424844"/>
          </a:xfrm>
          <a:prstGeom prst="rect">
            <a:avLst/>
          </a:prstGeom>
        </p:spPr>
      </p:pic>
      <p:sp>
        <p:nvSpPr>
          <p:cNvPr id="2" name="Footer Placeholder 1"/>
          <p:cNvSpPr>
            <a:spLocks noGrp="1"/>
          </p:cNvSpPr>
          <p:nvPr>
            <p:ph type="ftr" sz="quarter" idx="11"/>
          </p:nvPr>
        </p:nvSpPr>
        <p:spPr/>
        <p:txBody>
          <a:bodyPr/>
          <a:lstStyle/>
          <a:p>
            <a:r>
              <a:rPr lang="en-US" smtClean="0"/>
              <a:t>VI-SEEM Life sciences and Climate national training event, Skopje, FINKI, 2016</a:t>
            </a:r>
            <a:endParaRPr lang="mk-MK"/>
          </a:p>
        </p:txBody>
      </p:sp>
      <p:sp>
        <p:nvSpPr>
          <p:cNvPr id="3" name="Title 3"/>
          <p:cNvSpPr txBox="1">
            <a:spLocks/>
          </p:cNvSpPr>
          <p:nvPr/>
        </p:nvSpPr>
        <p:spPr>
          <a:xfrm>
            <a:off x="539552" y="0"/>
            <a:ext cx="8229600" cy="1143000"/>
          </a:xfrm>
          <a:prstGeom prst="rect">
            <a:avLst/>
          </a:prstGeom>
        </p:spPr>
        <p:txBody>
          <a:bodyPr>
            <a:normAutofit fontScale="9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5000" b="1" i="0" u="none" strike="noStrike" kern="1200" cap="none" spc="0" normalizeH="0" baseline="0" noProof="0" dirty="0" smtClean="0">
                <a:ln>
                  <a:noFill/>
                </a:ln>
                <a:solidFill>
                  <a:schemeClr val="tx2"/>
                </a:solidFill>
                <a:effectLst/>
                <a:uLnTx/>
                <a:uFillTx/>
                <a:latin typeface="+mj-lt"/>
                <a:ea typeface="+mj-ea"/>
                <a:cs typeface="+mj-cs"/>
              </a:rPr>
              <a:t>VI-SEEM Climate – our research</a:t>
            </a:r>
            <a:endParaRPr kumimoji="0" lang="en-US" sz="5000" b="0" i="0" u="none" strike="noStrike" kern="1200" cap="none" spc="0" normalizeH="0" baseline="0" noProof="0" dirty="0">
              <a:ln>
                <a:noFill/>
              </a:ln>
              <a:solidFill>
                <a:schemeClr val="tx2"/>
              </a:solidFill>
              <a:effectLst/>
              <a:uLnTx/>
              <a:uFillTx/>
              <a:latin typeface="+mj-lt"/>
              <a:ea typeface="+mj-ea"/>
              <a:cs typeface="+mj-cs"/>
            </a:endParaRPr>
          </a:p>
        </p:txBody>
      </p:sp>
      <p:sp>
        <p:nvSpPr>
          <p:cNvPr id="4" name="Content Placeholder 4"/>
          <p:cNvSpPr txBox="1">
            <a:spLocks/>
          </p:cNvSpPr>
          <p:nvPr/>
        </p:nvSpPr>
        <p:spPr>
          <a:xfrm>
            <a:off x="467544" y="836712"/>
            <a:ext cx="8229600" cy="1224136"/>
          </a:xfrm>
          <a:prstGeom prst="rect">
            <a:avLst/>
          </a:prstGeom>
        </p:spPr>
        <p:txBody>
          <a:bodyPr>
            <a:normAutofit/>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kumimoji="0" lang="en-GB" sz="2600" b="0" i="0" u="none" strike="noStrike" kern="1200" cap="none" spc="0" normalizeH="0" baseline="0" noProof="0" dirty="0" smtClean="0">
                <a:ln>
                  <a:noFill/>
                </a:ln>
                <a:solidFill>
                  <a:schemeClr val="tx1"/>
                </a:solidFill>
                <a:effectLst/>
                <a:uLnTx/>
                <a:uFillTx/>
                <a:latin typeface="+mn-lt"/>
                <a:ea typeface="+mn-ea"/>
                <a:cs typeface="+mn-cs"/>
              </a:rPr>
              <a:t>Dynamical subtleties:</a:t>
            </a:r>
          </a:p>
        </p:txBody>
      </p:sp>
      <p:sp>
        <p:nvSpPr>
          <p:cNvPr id="7" name="Text Placeholder 14"/>
          <p:cNvSpPr txBox="1">
            <a:spLocks/>
          </p:cNvSpPr>
          <p:nvPr/>
        </p:nvSpPr>
        <p:spPr>
          <a:xfrm>
            <a:off x="1475656" y="3212976"/>
            <a:ext cx="7128792" cy="750094"/>
          </a:xfrm>
          <a:prstGeom prst="rect">
            <a:avLst/>
          </a:prstGeom>
        </p:spPr>
        <p:txBody>
          <a:bodyPr vert="horz" lIns="91440" tIns="45720" rIns="91440" bIns="45720" rtlCol="0" anchor="b">
            <a:noAutofit/>
          </a:bodyPr>
          <a:lstStyle>
            <a:lvl1pPr marL="0" indent="0" algn="l"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1pPr>
            <a:lvl2pPr marL="457200" indent="0" algn="l"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r>
              <a:rPr lang="mk-MK" sz="2800" dirty="0" smtClean="0"/>
              <a:t>1-naphtol </a:t>
            </a:r>
            <a:r>
              <a:rPr lang="en-US" sz="2800" dirty="0" err="1" smtClean="0"/>
              <a:t>cis</a:t>
            </a:r>
            <a:r>
              <a:rPr lang="en-US" sz="2800" dirty="0" smtClean="0"/>
              <a:t>- and trans- conformers</a:t>
            </a:r>
            <a:endParaRPr lang="mk-MK" sz="2800" dirty="0"/>
          </a:p>
        </p:txBody>
      </p:sp>
      <p:pic>
        <p:nvPicPr>
          <p:cNvPr id="8" name="Picture 2"/>
          <p:cNvPicPr>
            <a:picLocks noChangeAspect="1" noChangeArrowheads="1"/>
          </p:cNvPicPr>
          <p:nvPr/>
        </p:nvPicPr>
        <p:blipFill>
          <a:blip r:embed="rId4" cstate="print"/>
          <a:srcRect/>
          <a:stretch>
            <a:fillRect/>
          </a:stretch>
        </p:blipFill>
        <p:spPr bwMode="auto">
          <a:xfrm>
            <a:off x="1907704" y="4293096"/>
            <a:ext cx="5219700" cy="1809750"/>
          </a:xfrm>
          <a:prstGeom prst="rect">
            <a:avLst/>
          </a:prstGeom>
          <a:noFill/>
          <a:ln w="9525">
            <a:noFill/>
            <a:miter lim="800000"/>
            <a:headEnd/>
            <a:tailEnd/>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3" name="Picture 3"/>
          <p:cNvPicPr>
            <a:picLocks noChangeAspect="1" noChangeArrowheads="1"/>
          </p:cNvPicPr>
          <p:nvPr/>
        </p:nvPicPr>
        <p:blipFill>
          <a:blip r:embed="rId2" cstate="print"/>
          <a:srcRect/>
          <a:stretch>
            <a:fillRect/>
          </a:stretch>
        </p:blipFill>
        <p:spPr bwMode="auto">
          <a:xfrm>
            <a:off x="539552" y="0"/>
            <a:ext cx="4624388" cy="6286500"/>
          </a:xfrm>
          <a:prstGeom prst="rect">
            <a:avLst/>
          </a:prstGeom>
          <a:noFill/>
          <a:ln w="9525">
            <a:noFill/>
            <a:miter lim="800000"/>
            <a:headEnd/>
            <a:tailEnd/>
          </a:ln>
        </p:spPr>
      </p:pic>
      <p:sp>
        <p:nvSpPr>
          <p:cNvPr id="2" name="Footer Placeholder 1"/>
          <p:cNvSpPr>
            <a:spLocks noGrp="1"/>
          </p:cNvSpPr>
          <p:nvPr>
            <p:ph type="ftr" sz="quarter" idx="11"/>
          </p:nvPr>
        </p:nvSpPr>
        <p:spPr/>
        <p:txBody>
          <a:bodyPr/>
          <a:lstStyle/>
          <a:p>
            <a:r>
              <a:rPr lang="en-US" smtClean="0"/>
              <a:t>VI-SEEM Life sciences and Climate national training event, Skopje, FINKI, 2016</a:t>
            </a:r>
            <a:endParaRPr lang="mk-MK"/>
          </a:p>
        </p:txBody>
      </p:sp>
      <p:pic>
        <p:nvPicPr>
          <p:cNvPr id="4" name="Picture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652120" y="1556792"/>
            <a:ext cx="2693324" cy="3424844"/>
          </a:xfrm>
          <a:prstGeom prst="rect">
            <a:avLst/>
          </a:prstGeom>
        </p:spPr>
      </p:pic>
      <p:cxnSp>
        <p:nvCxnSpPr>
          <p:cNvPr id="6" name="Straight Arrow Connector 5"/>
          <p:cNvCxnSpPr/>
          <p:nvPr/>
        </p:nvCxnSpPr>
        <p:spPr>
          <a:xfrm flipV="1">
            <a:off x="7236296" y="2204864"/>
            <a:ext cx="432048" cy="216024"/>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VI-SEEM Life sciences and Climate national training event, Skopje, FINKI, 2016</a:t>
            </a:r>
            <a:endParaRPr lang="mk-MK"/>
          </a:p>
        </p:txBody>
      </p:sp>
      <p:pic>
        <p:nvPicPr>
          <p:cNvPr id="3" name="Picture 2"/>
          <p:cNvPicPr>
            <a:picLocks noChangeAspect="1" noChangeArrowheads="1"/>
          </p:cNvPicPr>
          <p:nvPr/>
        </p:nvPicPr>
        <p:blipFill>
          <a:blip r:embed="rId2" cstate="print"/>
          <a:srcRect/>
          <a:stretch>
            <a:fillRect/>
          </a:stretch>
        </p:blipFill>
        <p:spPr bwMode="auto">
          <a:xfrm>
            <a:off x="2627784" y="188640"/>
            <a:ext cx="4560570" cy="3131820"/>
          </a:xfrm>
          <a:prstGeom prst="rect">
            <a:avLst/>
          </a:prstGeom>
          <a:noFill/>
          <a:ln w="9525">
            <a:noFill/>
            <a:miter lim="800000"/>
            <a:headEnd/>
            <a:tailEnd/>
          </a:ln>
        </p:spPr>
      </p:pic>
      <p:pic>
        <p:nvPicPr>
          <p:cNvPr id="4098" name="Picture 2"/>
          <p:cNvPicPr>
            <a:picLocks noChangeAspect="1" noChangeArrowheads="1"/>
          </p:cNvPicPr>
          <p:nvPr/>
        </p:nvPicPr>
        <p:blipFill>
          <a:blip r:embed="rId3" cstate="print"/>
          <a:srcRect/>
          <a:stretch>
            <a:fillRect/>
          </a:stretch>
        </p:blipFill>
        <p:spPr bwMode="auto">
          <a:xfrm>
            <a:off x="467544" y="3429000"/>
            <a:ext cx="4238625" cy="971550"/>
          </a:xfrm>
          <a:prstGeom prst="rect">
            <a:avLst/>
          </a:prstGeom>
          <a:noFill/>
          <a:ln w="9525">
            <a:noFill/>
            <a:miter lim="800000"/>
            <a:headEnd/>
            <a:tailEnd/>
          </a:ln>
        </p:spPr>
      </p:pic>
      <p:pic>
        <p:nvPicPr>
          <p:cNvPr id="4099" name="Picture 3"/>
          <p:cNvPicPr>
            <a:picLocks noChangeAspect="1" noChangeArrowheads="1"/>
          </p:cNvPicPr>
          <p:nvPr/>
        </p:nvPicPr>
        <p:blipFill>
          <a:blip r:embed="rId4" cstate="print"/>
          <a:srcRect/>
          <a:stretch>
            <a:fillRect/>
          </a:stretch>
        </p:blipFill>
        <p:spPr bwMode="auto">
          <a:xfrm>
            <a:off x="5076056" y="3501008"/>
            <a:ext cx="3019425" cy="790575"/>
          </a:xfrm>
          <a:prstGeom prst="rect">
            <a:avLst/>
          </a:prstGeom>
          <a:noFill/>
          <a:ln w="9525">
            <a:noFill/>
            <a:miter lim="800000"/>
            <a:headEnd/>
            <a:tailEnd/>
          </a:ln>
        </p:spPr>
      </p:pic>
      <p:pic>
        <p:nvPicPr>
          <p:cNvPr id="4100" name="Picture 4"/>
          <p:cNvPicPr>
            <a:picLocks noChangeAspect="1" noChangeArrowheads="1"/>
          </p:cNvPicPr>
          <p:nvPr/>
        </p:nvPicPr>
        <p:blipFill>
          <a:blip r:embed="rId5" cstate="print"/>
          <a:srcRect/>
          <a:stretch>
            <a:fillRect/>
          </a:stretch>
        </p:blipFill>
        <p:spPr bwMode="auto">
          <a:xfrm>
            <a:off x="2267744" y="4653136"/>
            <a:ext cx="4438650" cy="1600200"/>
          </a:xfrm>
          <a:prstGeom prst="rect">
            <a:avLst/>
          </a:prstGeom>
          <a:noFill/>
          <a:ln w="9525">
            <a:noFill/>
            <a:miter lim="800000"/>
            <a:headEnd/>
            <a:tailEnd/>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11314" y="401061"/>
            <a:ext cx="9308330" cy="607205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Footer Placeholder 1"/>
          <p:cNvSpPr>
            <a:spLocks noGrp="1"/>
          </p:cNvSpPr>
          <p:nvPr>
            <p:ph type="ftr" sz="quarter" idx="11"/>
          </p:nvPr>
        </p:nvSpPr>
        <p:spPr/>
        <p:txBody>
          <a:bodyPr/>
          <a:lstStyle/>
          <a:p>
            <a:r>
              <a:rPr lang="en-US" smtClean="0"/>
              <a:t>VI-SEEM Life sciences and Climate national training event, Skopje, FINKI, 2016</a:t>
            </a:r>
            <a:endParaRPr lang="mk-MK"/>
          </a:p>
        </p:txBody>
      </p:sp>
      <p:sp>
        <p:nvSpPr>
          <p:cNvPr id="3" name="Title 3"/>
          <p:cNvSpPr txBox="1">
            <a:spLocks/>
          </p:cNvSpPr>
          <p:nvPr/>
        </p:nvSpPr>
        <p:spPr>
          <a:xfrm>
            <a:off x="539552" y="0"/>
            <a:ext cx="8229600" cy="1143000"/>
          </a:xfrm>
          <a:prstGeom prst="rect">
            <a:avLst/>
          </a:prstGeom>
        </p:spPr>
        <p:txBody>
          <a:bodyPr>
            <a:normAutofit fontScale="9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5000" b="1" i="0" u="none" strike="noStrike" kern="1200" cap="none" spc="0" normalizeH="0" baseline="0" noProof="0" dirty="0" smtClean="0">
                <a:ln>
                  <a:noFill/>
                </a:ln>
                <a:solidFill>
                  <a:schemeClr val="tx2"/>
                </a:solidFill>
                <a:effectLst/>
                <a:uLnTx/>
                <a:uFillTx/>
                <a:latin typeface="+mj-lt"/>
                <a:ea typeface="+mj-ea"/>
                <a:cs typeface="+mj-cs"/>
              </a:rPr>
              <a:t>VI-SEEM Climate – our research</a:t>
            </a:r>
            <a:endParaRPr kumimoji="0" lang="en-US" sz="5000" b="0" i="0" u="none" strike="noStrike" kern="1200" cap="none" spc="0" normalizeH="0" baseline="0" noProof="0" dirty="0">
              <a:ln>
                <a:noFill/>
              </a:ln>
              <a:solidFill>
                <a:schemeClr val="tx2"/>
              </a:solidFill>
              <a:effectLst/>
              <a:uLnTx/>
              <a:uFillTx/>
              <a:latin typeface="+mj-lt"/>
              <a:ea typeface="+mj-ea"/>
              <a:cs typeface="+mj-cs"/>
            </a:endParaRPr>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267744" y="1556792"/>
            <a:ext cx="1225550" cy="14319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6" name="Picture 6"/>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964706" y="2373544"/>
            <a:ext cx="1023937" cy="14017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7" name="Picture 3"/>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2273701" y="2671995"/>
            <a:ext cx="517924" cy="110331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8" name="Picture 8"/>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6476675" y="3422650"/>
            <a:ext cx="587080" cy="13843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VI-SEEM Life sciences and Climate national training event, Skopje, FINKI, 2016</a:t>
            </a:r>
            <a:endParaRPr lang="mk-MK"/>
          </a:p>
        </p:txBody>
      </p:sp>
      <p:sp>
        <p:nvSpPr>
          <p:cNvPr id="3" name="Title 3"/>
          <p:cNvSpPr txBox="1">
            <a:spLocks/>
          </p:cNvSpPr>
          <p:nvPr/>
        </p:nvSpPr>
        <p:spPr>
          <a:xfrm>
            <a:off x="539552" y="0"/>
            <a:ext cx="8229600" cy="1143000"/>
          </a:xfrm>
          <a:prstGeom prst="rect">
            <a:avLst/>
          </a:prstGeom>
        </p:spPr>
        <p:txBody>
          <a:bodyPr>
            <a:normAutofit fontScale="9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5000" b="1" i="0" u="none" strike="noStrike" kern="1200" cap="none" spc="0" normalizeH="0" baseline="0" noProof="0" dirty="0" smtClean="0">
                <a:ln>
                  <a:noFill/>
                </a:ln>
                <a:solidFill>
                  <a:schemeClr val="tx2"/>
                </a:solidFill>
                <a:effectLst/>
                <a:uLnTx/>
                <a:uFillTx/>
                <a:latin typeface="+mj-lt"/>
                <a:ea typeface="+mj-ea"/>
                <a:cs typeface="+mj-cs"/>
              </a:rPr>
              <a:t>VI-SEEM Climate – our research</a:t>
            </a:r>
            <a:endParaRPr kumimoji="0" lang="en-US" sz="5000" b="0" i="0" u="none" strike="noStrike" kern="1200" cap="none" spc="0" normalizeH="0" baseline="0" noProof="0" dirty="0">
              <a:ln>
                <a:noFill/>
              </a:ln>
              <a:solidFill>
                <a:schemeClr val="tx2"/>
              </a:solidFill>
              <a:effectLst/>
              <a:uLnTx/>
              <a:uFillTx/>
              <a:latin typeface="+mj-lt"/>
              <a:ea typeface="+mj-ea"/>
              <a:cs typeface="+mj-cs"/>
            </a:endParaRPr>
          </a:p>
        </p:txBody>
      </p:sp>
      <p:sp>
        <p:nvSpPr>
          <p:cNvPr id="5" name="Text Placeholder 2"/>
          <p:cNvSpPr txBox="1">
            <a:spLocks/>
          </p:cNvSpPr>
          <p:nvPr/>
        </p:nvSpPr>
        <p:spPr>
          <a:xfrm>
            <a:off x="395536" y="836712"/>
            <a:ext cx="8064896" cy="1296144"/>
          </a:xfrm>
          <a:prstGeom prst="rect">
            <a:avLst/>
          </a:prstGeom>
        </p:spPr>
        <p:txBody>
          <a:bodyPr>
            <a:noAutofit/>
          </a:bodyPr>
          <a:lstStyle/>
          <a:p>
            <a:pPr marL="342900" marR="0" lvl="0" indent="-342900" algn="just" defTabSz="914400" rtl="0" eaLnBrk="1" fontAlgn="auto" latinLnBrk="0" hangingPunct="1">
              <a:lnSpc>
                <a:spcPct val="100000"/>
              </a:lnSpc>
              <a:spcBef>
                <a:spcPct val="20000"/>
              </a:spcBef>
              <a:spcAft>
                <a:spcPts val="0"/>
              </a:spcAft>
              <a:buClr>
                <a:schemeClr val="accent3"/>
              </a:buClr>
              <a:buSzPct val="95000"/>
              <a:buFont typeface="Wingdings" pitchFamily="2" charset="2"/>
              <a:buChar char="v"/>
              <a:tabLst/>
              <a:defRPr/>
            </a:pPr>
            <a:r>
              <a:rPr kumimoji="0" lang="en-US" sz="2400" b="0" i="0" u="none" strike="noStrike" kern="1200" cap="none" spc="0" normalizeH="0" baseline="0" noProof="0" dirty="0" smtClean="0">
                <a:ln>
                  <a:noFill/>
                </a:ln>
                <a:solidFill>
                  <a:schemeClr val="tx1"/>
                </a:solidFill>
                <a:effectLst/>
                <a:uLnTx/>
                <a:uFillTx/>
                <a:latin typeface="Trebuchet MS" pitchFamily="34" charset="0"/>
                <a:ea typeface="Times New Roman"/>
                <a:cs typeface="+mn-cs"/>
              </a:rPr>
              <a:t>Example: the case when </a:t>
            </a:r>
            <a:r>
              <a:rPr kumimoji="0" lang="en-US" sz="2400" b="0" i="0" u="none" strike="noStrike" kern="1200" cap="none" spc="0" normalizeH="0" baseline="0" noProof="0" dirty="0" err="1" smtClean="0">
                <a:ln>
                  <a:noFill/>
                </a:ln>
                <a:solidFill>
                  <a:schemeClr val="tx1"/>
                </a:solidFill>
                <a:effectLst/>
                <a:uLnTx/>
                <a:uFillTx/>
                <a:latin typeface="Trebuchet MS" pitchFamily="34" charset="0"/>
                <a:ea typeface="Times New Roman"/>
                <a:cs typeface="+mn-cs"/>
              </a:rPr>
              <a:t>intramolecular</a:t>
            </a:r>
            <a:r>
              <a:rPr kumimoji="0" lang="en-US" sz="2400" b="0" i="0" u="none" strike="noStrike" kern="1200" cap="none" spc="0" normalizeH="0" baseline="0" noProof="0" dirty="0" smtClean="0">
                <a:ln>
                  <a:noFill/>
                </a:ln>
                <a:solidFill>
                  <a:schemeClr val="tx1"/>
                </a:solidFill>
                <a:effectLst/>
                <a:uLnTx/>
                <a:uFillTx/>
                <a:latin typeface="Trebuchet MS" pitchFamily="34" charset="0"/>
                <a:ea typeface="Times New Roman"/>
                <a:cs typeface="+mn-cs"/>
              </a:rPr>
              <a:t> O‑H </a:t>
            </a:r>
            <a:r>
              <a:rPr kumimoji="0" lang="en-US" sz="2400" b="0" i="0" u="none" strike="noStrike" kern="1200" cap="none" spc="0" normalizeH="0" baseline="0" noProof="0" dirty="0" err="1" smtClean="0">
                <a:ln>
                  <a:noFill/>
                </a:ln>
                <a:solidFill>
                  <a:schemeClr val="tx1"/>
                </a:solidFill>
                <a:effectLst/>
                <a:uLnTx/>
                <a:uFillTx/>
                <a:latin typeface="Trebuchet MS" pitchFamily="34" charset="0"/>
                <a:ea typeface="Times New Roman"/>
                <a:cs typeface="+mn-cs"/>
              </a:rPr>
              <a:t>chromophore</a:t>
            </a:r>
            <a:r>
              <a:rPr kumimoji="0" lang="en-US" sz="2400" b="0" i="0" u="none" strike="noStrike" kern="1200" cap="none" spc="0" normalizeH="0" baseline="0" noProof="0" dirty="0" smtClean="0">
                <a:ln>
                  <a:noFill/>
                </a:ln>
                <a:solidFill>
                  <a:schemeClr val="tx1"/>
                </a:solidFill>
                <a:effectLst/>
                <a:uLnTx/>
                <a:uFillTx/>
                <a:latin typeface="Trebuchet MS" pitchFamily="34" charset="0"/>
                <a:ea typeface="Times New Roman"/>
                <a:cs typeface="+mn-cs"/>
              </a:rPr>
              <a:t> possesses conformational flexibility. </a:t>
            </a:r>
            <a:endParaRPr kumimoji="0" lang="en-US" sz="2400" b="0" i="0" u="none" strike="noStrike" kern="1200" cap="none" spc="0" normalizeH="0" baseline="0" noProof="0" dirty="0">
              <a:ln>
                <a:noFill/>
              </a:ln>
              <a:solidFill>
                <a:schemeClr val="tx1"/>
              </a:solidFill>
              <a:effectLst/>
              <a:uLnTx/>
              <a:uFillTx/>
              <a:latin typeface="Trebuchet MS" pitchFamily="34" charset="0"/>
              <a:ea typeface="+mn-ea"/>
              <a:cs typeface="+mn-cs"/>
            </a:endParaRPr>
          </a:p>
        </p:txBody>
      </p:sp>
      <p:pic>
        <p:nvPicPr>
          <p:cNvPr id="6" name="Picture 5"/>
          <p:cNvPicPr/>
          <p:nvPr/>
        </p:nvPicPr>
        <p:blipFill rotWithShape="1">
          <a:blip r:embed="rId2" cstate="print">
            <a:extLst>
              <a:ext uri="{28A0092B-C50C-407E-A947-70E740481C1C}">
                <a14:useLocalDpi xmlns:a14="http://schemas.microsoft.com/office/drawing/2010/main" xmlns="" val="0"/>
              </a:ext>
            </a:extLst>
          </a:blip>
          <a:srcRect l="12926" t="39327" r="10020" b="35626"/>
          <a:stretch/>
        </p:blipFill>
        <p:spPr bwMode="auto">
          <a:xfrm>
            <a:off x="2699792" y="2276872"/>
            <a:ext cx="4091305" cy="1691640"/>
          </a:xfrm>
          <a:prstGeom prst="rect">
            <a:avLst/>
          </a:prstGeom>
          <a:ln>
            <a:noFill/>
          </a:ln>
          <a:extLst>
            <a:ext uri="{53640926-AAD7-44D8-BBD7-CCE9431645EC}">
              <a14:shadowObscured xmlns:a14="http://schemas.microsoft.com/office/drawing/2010/main" xmlns=""/>
            </a:ext>
          </a:extLst>
        </p:spPr>
      </p:pic>
      <p:sp>
        <p:nvSpPr>
          <p:cNvPr id="7" name="Curved Down Arrow 6"/>
          <p:cNvSpPr/>
          <p:nvPr/>
        </p:nvSpPr>
        <p:spPr>
          <a:xfrm>
            <a:off x="4283968" y="4149080"/>
            <a:ext cx="1296144" cy="79208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k-MK">
              <a:solidFill>
                <a:schemeClr val="tx1"/>
              </a:solidFil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VI-SEEM Life sciences and Climate national training event, Skopje, FINKI, 2016</a:t>
            </a:r>
            <a:endParaRPr lang="mk-MK"/>
          </a:p>
        </p:txBody>
      </p:sp>
      <p:pic>
        <p:nvPicPr>
          <p:cNvPr id="3" name="Picture 2"/>
          <p:cNvPicPr>
            <a:picLocks noChangeAspect="1" noChangeArrowheads="1"/>
          </p:cNvPicPr>
          <p:nvPr/>
        </p:nvPicPr>
        <p:blipFill>
          <a:blip r:embed="rId2" cstate="print"/>
          <a:srcRect/>
          <a:stretch>
            <a:fillRect/>
          </a:stretch>
        </p:blipFill>
        <p:spPr bwMode="auto">
          <a:xfrm>
            <a:off x="1691680" y="1340768"/>
            <a:ext cx="5680075" cy="4262437"/>
          </a:xfrm>
          <a:prstGeom prst="rect">
            <a:avLst/>
          </a:prstGeom>
          <a:noFill/>
          <a:ln w="9525">
            <a:noFill/>
            <a:miter lim="800000"/>
            <a:headEnd/>
            <a:tailEnd/>
          </a:ln>
          <a:effectLst/>
        </p:spPr>
      </p:pic>
      <p:sp>
        <p:nvSpPr>
          <p:cNvPr id="4" name="Title 3"/>
          <p:cNvSpPr txBox="1">
            <a:spLocks/>
          </p:cNvSpPr>
          <p:nvPr/>
        </p:nvSpPr>
        <p:spPr>
          <a:xfrm>
            <a:off x="539552" y="0"/>
            <a:ext cx="8229600" cy="1143000"/>
          </a:xfrm>
          <a:prstGeom prst="rect">
            <a:avLst/>
          </a:prstGeom>
        </p:spPr>
        <p:txBody>
          <a:bodyPr>
            <a:normAutofit fontScale="9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5000" b="1" i="0" u="none" strike="noStrike" kern="1200" cap="none" spc="0" normalizeH="0" baseline="0" noProof="0" dirty="0" smtClean="0">
                <a:ln>
                  <a:noFill/>
                </a:ln>
                <a:solidFill>
                  <a:schemeClr val="tx2"/>
                </a:solidFill>
                <a:effectLst/>
                <a:uLnTx/>
                <a:uFillTx/>
                <a:latin typeface="+mj-lt"/>
                <a:ea typeface="+mj-ea"/>
                <a:cs typeface="+mj-cs"/>
              </a:rPr>
              <a:t>VI-SEEM Climate – our research</a:t>
            </a:r>
            <a:endParaRPr kumimoji="0" lang="en-US" sz="5000" b="0" i="0" u="none" strike="noStrike" kern="1200" cap="none" spc="0" normalizeH="0" baseline="0" noProof="0" dirty="0">
              <a:ln>
                <a:noFill/>
              </a:ln>
              <a:solidFill>
                <a:schemeClr val="tx2"/>
              </a:solidFill>
              <a:effectLst/>
              <a:uLnTx/>
              <a:uFillTx/>
              <a:latin typeface="+mj-lt"/>
              <a:ea typeface="+mj-ea"/>
              <a:cs typeface="+mj-c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5915000" cy="1143000"/>
          </a:xfrm>
        </p:spPr>
        <p:txBody>
          <a:bodyPr>
            <a:normAutofit fontScale="90000"/>
          </a:bodyPr>
          <a:lstStyle/>
          <a:p>
            <a:r>
              <a:rPr lang="en-US" b="1" dirty="0" smtClean="0"/>
              <a:t>Chemistry-Climate Model Initiative (CCMI)</a:t>
            </a:r>
            <a:endParaRPr lang="en-US" dirty="0"/>
          </a:p>
        </p:txBody>
      </p:sp>
      <p:sp>
        <p:nvSpPr>
          <p:cNvPr id="3" name="Content Placeholder 2"/>
          <p:cNvSpPr>
            <a:spLocks noGrp="1"/>
          </p:cNvSpPr>
          <p:nvPr>
            <p:ph idx="1"/>
          </p:nvPr>
        </p:nvSpPr>
        <p:spPr>
          <a:xfrm>
            <a:off x="467544" y="2132856"/>
            <a:ext cx="8229600" cy="3869784"/>
          </a:xfrm>
        </p:spPr>
        <p:txBody>
          <a:bodyPr>
            <a:normAutofit/>
          </a:bodyPr>
          <a:lstStyle/>
          <a:p>
            <a:r>
              <a:rPr lang="en-GB" dirty="0" smtClean="0"/>
              <a:t>An evident trend in climate science and meteorology in the last few years is the development of global models in which the chemistry and dynamics of the stratosphere and troposphere are being studied and modelled as a single entity.</a:t>
            </a:r>
            <a:endParaRPr lang="en-US" dirty="0" smtClean="0"/>
          </a:p>
          <a:p>
            <a:r>
              <a:rPr lang="en-GB" dirty="0" smtClean="0"/>
              <a:t>Such approach seems unavoidable if one wants to model the phenomena relevant to climate science at the molecular level, and therefore its development has been expected. </a:t>
            </a:r>
            <a:endParaRPr lang="en-US" dirty="0"/>
          </a:p>
        </p:txBody>
      </p:sp>
      <p:sp>
        <p:nvSpPr>
          <p:cNvPr id="4" name="Footer Placeholder 3"/>
          <p:cNvSpPr>
            <a:spLocks noGrp="1"/>
          </p:cNvSpPr>
          <p:nvPr>
            <p:ph type="ftr" sz="quarter" idx="11"/>
          </p:nvPr>
        </p:nvSpPr>
        <p:spPr/>
        <p:txBody>
          <a:bodyPr/>
          <a:lstStyle/>
          <a:p>
            <a:r>
              <a:rPr lang="en-US" smtClean="0"/>
              <a:t>VI-SEEM Life sciences and Climate national training event, Skopje, FINKI, 2016</a:t>
            </a:r>
            <a:endParaRPr lang="mk-MK"/>
          </a:p>
        </p:txBody>
      </p:sp>
      <p:pic>
        <p:nvPicPr>
          <p:cNvPr id="5" name="Picture 4" descr="CCMI_72dpi_TX.png"/>
          <p:cNvPicPr>
            <a:picLocks noChangeAspect="1"/>
          </p:cNvPicPr>
          <p:nvPr/>
        </p:nvPicPr>
        <p:blipFill>
          <a:blip r:embed="rId2" cstate="print"/>
          <a:stretch>
            <a:fillRect/>
          </a:stretch>
        </p:blipFill>
        <p:spPr>
          <a:xfrm>
            <a:off x="6032889" y="0"/>
            <a:ext cx="3111111" cy="1701587"/>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VI-SEEM Life sciences and Climate national training event, Skopje, FINKI, 2016</a:t>
            </a:r>
            <a:endParaRPr lang="mk-MK"/>
          </a:p>
        </p:txBody>
      </p:sp>
      <p:pic>
        <p:nvPicPr>
          <p:cNvPr id="4" name="Picture 3" descr="4975978_orig.jpg"/>
          <p:cNvPicPr>
            <a:picLocks noChangeAspect="1"/>
          </p:cNvPicPr>
          <p:nvPr/>
        </p:nvPicPr>
        <p:blipFill>
          <a:blip r:embed="rId2" cstate="print"/>
          <a:stretch>
            <a:fillRect/>
          </a:stretch>
        </p:blipFill>
        <p:spPr>
          <a:xfrm>
            <a:off x="971600" y="836712"/>
            <a:ext cx="7092280" cy="5319210"/>
          </a:xfrm>
          <a:prstGeom prst="rect">
            <a:avLst/>
          </a:prstGeom>
        </p:spPr>
      </p:pic>
      <p:sp>
        <p:nvSpPr>
          <p:cNvPr id="5" name="Title 3"/>
          <p:cNvSpPr txBox="1">
            <a:spLocks/>
          </p:cNvSpPr>
          <p:nvPr/>
        </p:nvSpPr>
        <p:spPr>
          <a:xfrm>
            <a:off x="539552" y="0"/>
            <a:ext cx="8229600" cy="1143000"/>
          </a:xfrm>
          <a:prstGeom prst="rect">
            <a:avLst/>
          </a:prstGeom>
        </p:spPr>
        <p:txBody>
          <a:bodyPr>
            <a:normAutofit fontScale="9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5000" b="1" i="0" u="none" strike="noStrike" kern="1200" cap="none" spc="0" normalizeH="0" baseline="0" noProof="0" dirty="0" smtClean="0">
                <a:ln>
                  <a:noFill/>
                </a:ln>
                <a:solidFill>
                  <a:schemeClr val="tx2"/>
                </a:solidFill>
                <a:effectLst/>
                <a:uLnTx/>
                <a:uFillTx/>
                <a:latin typeface="+mj-lt"/>
                <a:ea typeface="+mj-ea"/>
                <a:cs typeface="+mj-cs"/>
              </a:rPr>
              <a:t>VI-SEEM Climate – our research</a:t>
            </a:r>
            <a:endParaRPr kumimoji="0" lang="en-US" sz="5000" b="0" i="0" u="none" strike="noStrike" kern="1200" cap="none" spc="0" normalizeH="0" baseline="0" noProof="0" dirty="0">
              <a:ln>
                <a:noFill/>
              </a:ln>
              <a:solidFill>
                <a:schemeClr val="tx2"/>
              </a:solidFill>
              <a:effectLst/>
              <a:uLnTx/>
              <a:uFillTx/>
              <a:latin typeface="+mj-lt"/>
              <a:ea typeface="+mj-ea"/>
              <a:cs typeface="+mj-cs"/>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VI-SEEM Life sciences and Climate national training event, Skopje, FINKI, 2016</a:t>
            </a:r>
            <a:endParaRPr lang="mk-MK"/>
          </a:p>
        </p:txBody>
      </p:sp>
      <p:pic>
        <p:nvPicPr>
          <p:cNvPr id="2050" name="Picture 2"/>
          <p:cNvPicPr>
            <a:picLocks noChangeAspect="1" noChangeArrowheads="1"/>
          </p:cNvPicPr>
          <p:nvPr/>
        </p:nvPicPr>
        <p:blipFill>
          <a:blip r:embed="rId2" cstate="print"/>
          <a:srcRect/>
          <a:stretch>
            <a:fillRect/>
          </a:stretch>
        </p:blipFill>
        <p:spPr bwMode="auto">
          <a:xfrm>
            <a:off x="1704975" y="1152525"/>
            <a:ext cx="5734050" cy="4552950"/>
          </a:xfrm>
          <a:prstGeom prst="rect">
            <a:avLst/>
          </a:prstGeom>
          <a:noFill/>
          <a:ln w="9525">
            <a:noFill/>
            <a:miter lim="800000"/>
            <a:headEnd/>
            <a:tailEnd/>
          </a:ln>
        </p:spPr>
      </p:pic>
      <p:sp>
        <p:nvSpPr>
          <p:cNvPr id="4" name="Title 3"/>
          <p:cNvSpPr txBox="1">
            <a:spLocks/>
          </p:cNvSpPr>
          <p:nvPr/>
        </p:nvSpPr>
        <p:spPr>
          <a:xfrm>
            <a:off x="539552" y="0"/>
            <a:ext cx="8229600" cy="1143000"/>
          </a:xfrm>
          <a:prstGeom prst="rect">
            <a:avLst/>
          </a:prstGeom>
        </p:spPr>
        <p:txBody>
          <a:bodyPr>
            <a:normAutofit fontScale="9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5000" b="1" i="0" u="none" strike="noStrike" kern="1200" cap="none" spc="0" normalizeH="0" baseline="0" noProof="0" dirty="0" smtClean="0">
                <a:ln>
                  <a:noFill/>
                </a:ln>
                <a:solidFill>
                  <a:schemeClr val="tx2"/>
                </a:solidFill>
                <a:effectLst/>
                <a:uLnTx/>
                <a:uFillTx/>
                <a:latin typeface="+mj-lt"/>
                <a:ea typeface="+mj-ea"/>
                <a:cs typeface="+mj-cs"/>
              </a:rPr>
              <a:t>VI-SEEM Climate – our research</a:t>
            </a:r>
            <a:endParaRPr kumimoji="0" lang="en-US" sz="5000" b="0" i="0" u="none" strike="noStrike" kern="1200" cap="none" spc="0" normalizeH="0" baseline="0" noProof="0" dirty="0">
              <a:ln>
                <a:noFill/>
              </a:ln>
              <a:solidFill>
                <a:schemeClr val="tx2"/>
              </a:solidFill>
              <a:effectLst/>
              <a:uLnTx/>
              <a:uFillTx/>
              <a:latin typeface="+mj-lt"/>
              <a:ea typeface="+mj-ea"/>
              <a:cs typeface="+mj-cs"/>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VI-SEEM Life sciences and Climate national training event, Skopje, FINKI, 2016</a:t>
            </a:r>
            <a:endParaRPr lang="mk-MK"/>
          </a:p>
        </p:txBody>
      </p:sp>
      <p:sp>
        <p:nvSpPr>
          <p:cNvPr id="4" name="Title 3"/>
          <p:cNvSpPr txBox="1">
            <a:spLocks/>
          </p:cNvSpPr>
          <p:nvPr/>
        </p:nvSpPr>
        <p:spPr>
          <a:xfrm>
            <a:off x="539552" y="0"/>
            <a:ext cx="8229600" cy="1143000"/>
          </a:xfrm>
          <a:prstGeom prst="rect">
            <a:avLst/>
          </a:prstGeom>
        </p:spPr>
        <p:txBody>
          <a:bodyPr>
            <a:normAutofit fontScale="9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5000" b="1" i="0" u="none" strike="noStrike" kern="1200" cap="none" spc="0" normalizeH="0" baseline="0" noProof="0" dirty="0" smtClean="0">
                <a:ln>
                  <a:noFill/>
                </a:ln>
                <a:solidFill>
                  <a:schemeClr val="tx2"/>
                </a:solidFill>
                <a:effectLst/>
                <a:uLnTx/>
                <a:uFillTx/>
                <a:latin typeface="+mj-lt"/>
                <a:ea typeface="+mj-ea"/>
                <a:cs typeface="+mj-cs"/>
              </a:rPr>
              <a:t>VI-SEEM Climate – our research</a:t>
            </a:r>
            <a:endParaRPr kumimoji="0" lang="en-US" sz="5000" b="0" i="0" u="none" strike="noStrike" kern="1200" cap="none" spc="0" normalizeH="0" baseline="0" noProof="0" dirty="0">
              <a:ln>
                <a:noFill/>
              </a:ln>
              <a:solidFill>
                <a:schemeClr val="tx2"/>
              </a:solidFill>
              <a:effectLst/>
              <a:uLnTx/>
              <a:uFillTx/>
              <a:latin typeface="+mj-lt"/>
              <a:ea typeface="+mj-ea"/>
              <a:cs typeface="+mj-cs"/>
            </a:endParaRPr>
          </a:p>
        </p:txBody>
      </p:sp>
      <p:pic>
        <p:nvPicPr>
          <p:cNvPr id="3075" name="Picture 3"/>
          <p:cNvPicPr>
            <a:picLocks noChangeAspect="1" noChangeArrowheads="1"/>
          </p:cNvPicPr>
          <p:nvPr/>
        </p:nvPicPr>
        <p:blipFill>
          <a:blip r:embed="rId2" cstate="print"/>
          <a:srcRect/>
          <a:stretch>
            <a:fillRect/>
          </a:stretch>
        </p:blipFill>
        <p:spPr bwMode="auto">
          <a:xfrm>
            <a:off x="2771800" y="1052736"/>
            <a:ext cx="3733800" cy="3543300"/>
          </a:xfrm>
          <a:prstGeom prst="rect">
            <a:avLst/>
          </a:prstGeom>
          <a:noFill/>
          <a:ln w="9525">
            <a:noFill/>
            <a:miter lim="800000"/>
            <a:headEnd/>
            <a:tailEnd/>
          </a:ln>
        </p:spPr>
      </p:pic>
      <p:pic>
        <p:nvPicPr>
          <p:cNvPr id="3076" name="Picture 4"/>
          <p:cNvPicPr>
            <a:picLocks noChangeAspect="1" noChangeArrowheads="1"/>
          </p:cNvPicPr>
          <p:nvPr/>
        </p:nvPicPr>
        <p:blipFill>
          <a:blip r:embed="rId3" cstate="print"/>
          <a:srcRect/>
          <a:stretch>
            <a:fillRect/>
          </a:stretch>
        </p:blipFill>
        <p:spPr bwMode="auto">
          <a:xfrm>
            <a:off x="2915816" y="4941168"/>
            <a:ext cx="3438525" cy="990600"/>
          </a:xfrm>
          <a:prstGeom prst="rect">
            <a:avLst/>
          </a:prstGeom>
          <a:noFill/>
          <a:ln w="9525">
            <a:noFill/>
            <a:miter lim="800000"/>
            <a:headEnd/>
            <a:tailEnd/>
          </a:ln>
        </p:spPr>
      </p:pic>
      <p:sp>
        <p:nvSpPr>
          <p:cNvPr id="3078" name="AutoShape 6" descr="T={\frac  {\displaystyle \exp \left(-2\int _{{x_{1}}}^{{x_{2}}}dx{\sqrt  {{\frac  {2m}{\hbar ^{2}}}\left(V(x)-E\right)}}\,\right)}{\displaystyle \left(1+{\frac  {1}{4}}\exp \left(-2\int _{{x_{1}}}^{{x_{2}}}dx{\sqrt  {{\frac  {2m}{\hbar ^{2}}}\left(V(x)-E\right)}}\,\right)\right)^{2}}}\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VI-SEEM Life sciences and Climate national training event, Skopje, FINKI, 2016</a:t>
            </a:r>
            <a:endParaRPr lang="mk-MK"/>
          </a:p>
        </p:txBody>
      </p:sp>
      <p:sp>
        <p:nvSpPr>
          <p:cNvPr id="3" name="Text Placeholder 2"/>
          <p:cNvSpPr txBox="1">
            <a:spLocks/>
          </p:cNvSpPr>
          <p:nvPr/>
        </p:nvSpPr>
        <p:spPr>
          <a:xfrm>
            <a:off x="467544" y="1700808"/>
            <a:ext cx="8496944" cy="2892153"/>
          </a:xfrm>
          <a:prstGeom prst="rect">
            <a:avLst/>
          </a:prstGeom>
        </p:spPr>
        <p:txBody>
          <a:bodyPr>
            <a:noAutofit/>
          </a:bodyPr>
          <a:lstStyle/>
          <a:p>
            <a:pPr marL="342900" marR="0" lvl="0" indent="-342900" algn="just" defTabSz="914400" rtl="0" eaLnBrk="1" fontAlgn="auto" latinLnBrk="0" hangingPunct="1">
              <a:lnSpc>
                <a:spcPct val="100000"/>
              </a:lnSpc>
              <a:spcBef>
                <a:spcPct val="20000"/>
              </a:spcBef>
              <a:spcAft>
                <a:spcPts val="0"/>
              </a:spcAft>
              <a:buClr>
                <a:schemeClr val="accent3"/>
              </a:buClr>
              <a:buSzPct val="95000"/>
              <a:buFont typeface="Wingdings" pitchFamily="2" charset="2"/>
              <a:buChar char="v"/>
              <a:tabLst/>
              <a:defRPr/>
            </a:pPr>
            <a:r>
              <a:rPr kumimoji="0" lang="en-US" sz="2400" b="0" i="0" u="none" strike="noStrike" kern="1200" cap="none" spc="0" normalizeH="0" baseline="0" noProof="0" smtClean="0">
                <a:ln>
                  <a:noFill/>
                </a:ln>
                <a:solidFill>
                  <a:schemeClr val="tx1"/>
                </a:solidFill>
                <a:effectLst/>
                <a:uLnTx/>
                <a:uFillTx/>
                <a:latin typeface="Trebuchet MS" pitchFamily="34" charset="0"/>
                <a:ea typeface="Times New Roman"/>
                <a:cs typeface="+mn-cs"/>
              </a:rPr>
              <a:t>In such case: solute molecule exists in several forms (detectable experimentally).</a:t>
            </a:r>
          </a:p>
          <a:p>
            <a:pPr marL="342900" marR="0" lvl="0" indent="-342900" algn="just" defTabSz="914400" rtl="0" eaLnBrk="1" fontAlgn="auto" latinLnBrk="0" hangingPunct="1">
              <a:lnSpc>
                <a:spcPct val="100000"/>
              </a:lnSpc>
              <a:spcBef>
                <a:spcPct val="20000"/>
              </a:spcBef>
              <a:spcAft>
                <a:spcPts val="0"/>
              </a:spcAft>
              <a:buClr>
                <a:schemeClr val="accent3"/>
              </a:buClr>
              <a:buSzPct val="95000"/>
              <a:buFont typeface="Wingdings" pitchFamily="2" charset="2"/>
              <a:buChar char="v"/>
              <a:tabLst/>
              <a:defRPr/>
            </a:pPr>
            <a:endParaRPr kumimoji="0" lang="en-US" sz="2400" b="0" i="0" u="none" strike="noStrike" kern="1200" cap="none" spc="0" normalizeH="0" baseline="0" noProof="0" smtClean="0">
              <a:ln>
                <a:noFill/>
              </a:ln>
              <a:solidFill>
                <a:schemeClr val="tx1"/>
              </a:solidFill>
              <a:effectLst/>
              <a:uLnTx/>
              <a:uFillTx/>
              <a:latin typeface="Trebuchet MS" pitchFamily="34" charset="0"/>
              <a:ea typeface="Times New Roman"/>
              <a:cs typeface="+mn-cs"/>
            </a:endParaRPr>
          </a:p>
          <a:p>
            <a:pPr marL="274320" marR="0" lvl="0" indent="-274320" algn="just"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endParaRPr kumimoji="0" lang="en-US" sz="2400" b="0" i="0" u="none" strike="noStrike" kern="1200" cap="none" spc="0" normalizeH="0" baseline="0" noProof="0" smtClean="0">
              <a:ln>
                <a:noFill/>
              </a:ln>
              <a:solidFill>
                <a:schemeClr val="tx1"/>
              </a:solidFill>
              <a:effectLst/>
              <a:uLnTx/>
              <a:uFillTx/>
              <a:latin typeface="Trebuchet MS" pitchFamily="34" charset="0"/>
              <a:ea typeface="Times New Roman"/>
              <a:cs typeface="+mn-cs"/>
            </a:endParaRPr>
          </a:p>
          <a:p>
            <a:pPr marL="342900" marR="0" lvl="0" indent="-342900" algn="just" defTabSz="914400" rtl="0" eaLnBrk="1" fontAlgn="auto" latinLnBrk="0" hangingPunct="1">
              <a:lnSpc>
                <a:spcPct val="100000"/>
              </a:lnSpc>
              <a:spcBef>
                <a:spcPct val="20000"/>
              </a:spcBef>
              <a:spcAft>
                <a:spcPts val="0"/>
              </a:spcAft>
              <a:buClr>
                <a:schemeClr val="accent3"/>
              </a:buClr>
              <a:buSzPct val="95000"/>
              <a:buFont typeface="Wingdings" pitchFamily="2" charset="2"/>
              <a:buChar char="v"/>
              <a:tabLst/>
              <a:defRPr/>
            </a:pPr>
            <a:r>
              <a:rPr kumimoji="0" lang="en-US" sz="2400" b="0" i="0" u="none" strike="noStrike" kern="1200" cap="none" spc="0" normalizeH="0" baseline="0" noProof="0" smtClean="0">
                <a:ln>
                  <a:noFill/>
                </a:ln>
                <a:solidFill>
                  <a:schemeClr val="tx1"/>
                </a:solidFill>
                <a:effectLst/>
                <a:uLnTx/>
                <a:uFillTx/>
                <a:latin typeface="Trebuchet MS" pitchFamily="34" charset="0"/>
                <a:ea typeface="Times New Roman"/>
                <a:cs typeface="+mn-cs"/>
              </a:rPr>
              <a:t>All experiments are carried out at finite temperatures (&gt;&gt; 0 K) </a:t>
            </a:r>
            <a:r>
              <a:rPr kumimoji="0" lang="en-US" sz="2400" b="0" i="0" u="none" strike="noStrike" kern="1200" cap="none" spc="0" normalizeH="0" baseline="0" noProof="0" smtClean="0">
                <a:ln>
                  <a:noFill/>
                </a:ln>
                <a:solidFill>
                  <a:schemeClr val="tx1"/>
                </a:solidFill>
                <a:effectLst/>
                <a:uLnTx/>
                <a:uFillTx/>
                <a:latin typeface="Trebuchet MS" pitchFamily="34" charset="0"/>
                <a:ea typeface="Times New Roman"/>
                <a:cs typeface="+mn-cs"/>
                <a:sym typeface="Symbol"/>
              </a:rPr>
              <a:t></a:t>
            </a:r>
            <a:r>
              <a:rPr kumimoji="0" lang="en-US" sz="2400" b="0" i="0" u="none" strike="noStrike" kern="1200" cap="none" spc="0" normalizeH="0" baseline="0" noProof="0" smtClean="0">
                <a:ln>
                  <a:noFill/>
                </a:ln>
                <a:solidFill>
                  <a:schemeClr val="tx1"/>
                </a:solidFill>
                <a:effectLst/>
                <a:uLnTx/>
                <a:uFillTx/>
                <a:latin typeface="Trebuchet MS" pitchFamily="34" charset="0"/>
                <a:ea typeface="Times New Roman"/>
                <a:cs typeface="+mn-cs"/>
              </a:rPr>
              <a:t> thermal energy could induce interconversion between rotameric forms.</a:t>
            </a:r>
          </a:p>
          <a:p>
            <a:pPr marL="274320" marR="0" lvl="0" indent="-274320" algn="just"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endParaRPr kumimoji="0" lang="en-US" sz="2400" b="0" i="0" u="none" strike="noStrike" kern="1200" cap="none" spc="0" normalizeH="0" baseline="0" noProof="0" dirty="0">
              <a:ln>
                <a:noFill/>
              </a:ln>
              <a:solidFill>
                <a:schemeClr val="tx1"/>
              </a:solidFill>
              <a:effectLst/>
              <a:uLnTx/>
              <a:uFillTx/>
              <a:latin typeface="Trebuchet MS" pitchFamily="34" charset="0"/>
              <a:ea typeface="Times New Roman"/>
              <a:cs typeface="+mn-cs"/>
            </a:endParaRPr>
          </a:p>
        </p:txBody>
      </p:sp>
      <p:sp>
        <p:nvSpPr>
          <p:cNvPr id="4" name="Title 3"/>
          <p:cNvSpPr txBox="1">
            <a:spLocks/>
          </p:cNvSpPr>
          <p:nvPr/>
        </p:nvSpPr>
        <p:spPr>
          <a:xfrm>
            <a:off x="539552" y="332656"/>
            <a:ext cx="8229600" cy="1143000"/>
          </a:xfrm>
          <a:prstGeom prst="rect">
            <a:avLst/>
          </a:prstGeom>
        </p:spPr>
        <p:txBody>
          <a:bodyPr>
            <a:normAutofit fontScale="9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5000" b="1" i="0" u="none" strike="noStrike" kern="1200" cap="none" spc="0" normalizeH="0" baseline="0" noProof="0" dirty="0" smtClean="0">
                <a:ln>
                  <a:noFill/>
                </a:ln>
                <a:solidFill>
                  <a:schemeClr val="tx2"/>
                </a:solidFill>
                <a:effectLst/>
                <a:uLnTx/>
                <a:uFillTx/>
                <a:latin typeface="+mj-lt"/>
                <a:ea typeface="+mj-ea"/>
                <a:cs typeface="+mj-cs"/>
              </a:rPr>
              <a:t>VI-SEEM Climate – our research</a:t>
            </a:r>
            <a:endParaRPr kumimoji="0" lang="en-US" sz="5000" b="0" i="0" u="none" strike="noStrike" kern="1200" cap="none" spc="0" normalizeH="0" baseline="0" noProof="0" dirty="0">
              <a:ln>
                <a:noFill/>
              </a:ln>
              <a:solidFill>
                <a:schemeClr val="tx2"/>
              </a:solidFill>
              <a:effectLst/>
              <a:uLnTx/>
              <a:uFillTx/>
              <a:latin typeface="+mj-lt"/>
              <a:ea typeface="+mj-ea"/>
              <a:cs typeface="+mj-cs"/>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p:nvPr/>
        </p:nvPicPr>
        <p:blipFill rotWithShape="1">
          <a:blip r:embed="rId2" cstate="print">
            <a:extLst>
              <a:ext uri="{28A0092B-C50C-407E-A947-70E740481C1C}">
                <a14:useLocalDpi xmlns:a14="http://schemas.microsoft.com/office/drawing/2010/main" xmlns="" val="0"/>
              </a:ext>
            </a:extLst>
          </a:blip>
          <a:srcRect l="16240" t="9627" r="21380" b="19066"/>
          <a:stretch/>
        </p:blipFill>
        <p:spPr bwMode="auto">
          <a:xfrm>
            <a:off x="3107413" y="4437112"/>
            <a:ext cx="2903268" cy="2164901"/>
          </a:xfrm>
          <a:prstGeom prst="rect">
            <a:avLst/>
          </a:prstGeom>
          <a:noFill/>
          <a:ln>
            <a:noFill/>
          </a:ln>
          <a:effectLst/>
          <a:extLst>
            <a:ext uri="{53640926-AAD7-44D8-BBD7-CCE9431645EC}">
              <a14:shadowObscured xmlns:a14="http://schemas.microsoft.com/office/drawing/2010/main" xmlns=""/>
            </a:ext>
          </a:extLst>
        </p:spPr>
      </p:pic>
      <p:sp>
        <p:nvSpPr>
          <p:cNvPr id="2" name="Footer Placeholder 1"/>
          <p:cNvSpPr>
            <a:spLocks noGrp="1"/>
          </p:cNvSpPr>
          <p:nvPr>
            <p:ph type="ftr" sz="quarter" idx="11"/>
          </p:nvPr>
        </p:nvSpPr>
        <p:spPr>
          <a:xfrm>
            <a:off x="5791200" y="6492875"/>
            <a:ext cx="3352800" cy="365125"/>
          </a:xfrm>
        </p:spPr>
        <p:txBody>
          <a:bodyPr/>
          <a:lstStyle/>
          <a:p>
            <a:r>
              <a:rPr lang="en-US" dirty="0" smtClean="0"/>
              <a:t>VI-SEEM Life sciences and Climate national training event, Skopje, FINKI, 2016</a:t>
            </a:r>
            <a:endParaRPr lang="mk-MK" dirty="0"/>
          </a:p>
        </p:txBody>
      </p:sp>
      <p:sp>
        <p:nvSpPr>
          <p:cNvPr id="3" name="Text Placeholder 2"/>
          <p:cNvSpPr txBox="1">
            <a:spLocks/>
          </p:cNvSpPr>
          <p:nvPr/>
        </p:nvSpPr>
        <p:spPr>
          <a:xfrm>
            <a:off x="251520" y="-171400"/>
            <a:ext cx="7200800" cy="2892153"/>
          </a:xfrm>
          <a:prstGeom prst="rect">
            <a:avLst/>
          </a:prstGeom>
        </p:spPr>
        <p:txBody>
          <a:bodyPr>
            <a:noAutofit/>
          </a:bodyPr>
          <a:lst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a:lstStyle>
          <a:p>
            <a:pPr marL="342900" indent="-342900" algn="just">
              <a:buFont typeface="Wingdings" pitchFamily="2" charset="2"/>
              <a:buChar char="v"/>
            </a:pPr>
            <a:endParaRPr lang="en-US" sz="2400" dirty="0" smtClean="0">
              <a:latin typeface="Trebuchet MS" pitchFamily="34" charset="0"/>
              <a:ea typeface="Times New Roman"/>
            </a:endParaRPr>
          </a:p>
          <a:p>
            <a:pPr marL="342900" indent="-342900" algn="just">
              <a:buFont typeface="Wingdings" pitchFamily="2" charset="2"/>
              <a:buChar char="v"/>
            </a:pPr>
            <a:r>
              <a:rPr lang="en-US" sz="2400" dirty="0" smtClean="0">
                <a:latin typeface="Trebuchet MS" pitchFamily="34" charset="0"/>
                <a:ea typeface="Times New Roman"/>
              </a:rPr>
              <a:t>These can occur: </a:t>
            </a:r>
          </a:p>
          <a:p>
            <a:pPr algn="just"/>
            <a:r>
              <a:rPr lang="en-US" sz="2400" dirty="0" smtClean="0">
                <a:latin typeface="Trebuchet MS" pitchFamily="34" charset="0"/>
                <a:ea typeface="Times New Roman"/>
              </a:rPr>
              <a:t>	- classically</a:t>
            </a:r>
          </a:p>
          <a:p>
            <a:pPr algn="just"/>
            <a:endParaRPr lang="en-US" sz="2400" dirty="0">
              <a:latin typeface="Trebuchet MS" pitchFamily="34" charset="0"/>
              <a:ea typeface="Times New Roman"/>
            </a:endParaRPr>
          </a:p>
          <a:p>
            <a:pPr algn="just"/>
            <a:endParaRPr lang="en-US" sz="2400" dirty="0" smtClean="0">
              <a:latin typeface="Trebuchet MS" pitchFamily="34" charset="0"/>
              <a:ea typeface="Times New Roman"/>
            </a:endParaRPr>
          </a:p>
          <a:p>
            <a:pPr algn="just"/>
            <a:endParaRPr lang="en-US" sz="2400" dirty="0">
              <a:latin typeface="Trebuchet MS" pitchFamily="34" charset="0"/>
              <a:ea typeface="Times New Roman"/>
            </a:endParaRPr>
          </a:p>
          <a:p>
            <a:pPr algn="just"/>
            <a:endParaRPr lang="en-US" sz="2400" dirty="0" smtClean="0">
              <a:latin typeface="Trebuchet MS" pitchFamily="34" charset="0"/>
              <a:ea typeface="Times New Roman"/>
            </a:endParaRPr>
          </a:p>
          <a:p>
            <a:pPr algn="just"/>
            <a:endParaRPr lang="en-US" sz="2400" dirty="0" smtClean="0">
              <a:latin typeface="Trebuchet MS" pitchFamily="34" charset="0"/>
              <a:ea typeface="Times New Roman"/>
            </a:endParaRPr>
          </a:p>
          <a:p>
            <a:pPr algn="just"/>
            <a:endParaRPr lang="en-US" sz="2400" dirty="0" smtClean="0">
              <a:latin typeface="Trebuchet MS" pitchFamily="34" charset="0"/>
              <a:ea typeface="Times New Roman"/>
            </a:endParaRPr>
          </a:p>
          <a:p>
            <a:pPr algn="just"/>
            <a:r>
              <a:rPr lang="en-US" sz="2400" dirty="0" smtClean="0">
                <a:latin typeface="Trebuchet MS" pitchFamily="34" charset="0"/>
                <a:ea typeface="Times New Roman"/>
              </a:rPr>
              <a:t>	- by quantum tunneling</a:t>
            </a:r>
          </a:p>
        </p:txBody>
      </p:sp>
      <p:pic>
        <p:nvPicPr>
          <p:cNvPr id="4" name="Picture 3"/>
          <p:cNvPicPr/>
          <p:nvPr/>
        </p:nvPicPr>
        <p:blipFill rotWithShape="1">
          <a:blip r:embed="rId2" cstate="print">
            <a:extLst>
              <a:ext uri="{28A0092B-C50C-407E-A947-70E740481C1C}">
                <a14:useLocalDpi xmlns:a14="http://schemas.microsoft.com/office/drawing/2010/main" xmlns="" val="0"/>
              </a:ext>
            </a:extLst>
          </a:blip>
          <a:srcRect l="16240" t="9627" r="21380" b="19066"/>
          <a:stretch/>
        </p:blipFill>
        <p:spPr bwMode="auto">
          <a:xfrm>
            <a:off x="3131838" y="1340768"/>
            <a:ext cx="2903268" cy="2164901"/>
          </a:xfrm>
          <a:prstGeom prst="rect">
            <a:avLst/>
          </a:prstGeom>
          <a:noFill/>
          <a:ln>
            <a:noFill/>
          </a:ln>
          <a:effectLst/>
          <a:extLst>
            <a:ext uri="{53640926-AAD7-44D8-BBD7-CCE9431645EC}">
              <a14:shadowObscured xmlns:a14="http://schemas.microsoft.com/office/drawing/2010/main" xmlns=""/>
            </a:ext>
          </a:extLst>
        </p:spPr>
      </p:pic>
      <p:sp>
        <p:nvSpPr>
          <p:cNvPr id="5" name="Curved Down Arrow 4"/>
          <p:cNvSpPr/>
          <p:nvPr/>
        </p:nvSpPr>
        <p:spPr>
          <a:xfrm>
            <a:off x="4290688" y="1405382"/>
            <a:ext cx="1008112" cy="36004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k-MK">
              <a:solidFill>
                <a:schemeClr val="tx1"/>
              </a:solidFill>
            </a:endParaRPr>
          </a:p>
        </p:txBody>
      </p:sp>
      <p:sp>
        <p:nvSpPr>
          <p:cNvPr id="7" name="Striped Right Arrow 6"/>
          <p:cNvSpPr/>
          <p:nvPr/>
        </p:nvSpPr>
        <p:spPr>
          <a:xfrm>
            <a:off x="4067945" y="5423328"/>
            <a:ext cx="1264270" cy="285702"/>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k-MK"/>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7" name="Picture 3"/>
          <p:cNvPicPr>
            <a:picLocks noChangeAspect="1" noChangeArrowheads="1"/>
          </p:cNvPicPr>
          <p:nvPr/>
        </p:nvPicPr>
        <p:blipFill>
          <a:blip r:embed="rId2" cstate="print"/>
          <a:srcRect/>
          <a:stretch>
            <a:fillRect/>
          </a:stretch>
        </p:blipFill>
        <p:spPr bwMode="auto">
          <a:xfrm>
            <a:off x="-155576" y="404664"/>
            <a:ext cx="9299576" cy="6075363"/>
          </a:xfrm>
          <a:prstGeom prst="rect">
            <a:avLst/>
          </a:prstGeom>
          <a:noFill/>
          <a:ln w="9525">
            <a:noFill/>
            <a:miter lim="800000"/>
            <a:headEnd/>
            <a:tailEnd/>
          </a:ln>
          <a:effectLst/>
        </p:spPr>
      </p:pic>
      <p:sp>
        <p:nvSpPr>
          <p:cNvPr id="2" name="Footer Placeholder 1"/>
          <p:cNvSpPr>
            <a:spLocks noGrp="1"/>
          </p:cNvSpPr>
          <p:nvPr>
            <p:ph type="ftr" sz="quarter" idx="11"/>
          </p:nvPr>
        </p:nvSpPr>
        <p:spPr/>
        <p:txBody>
          <a:bodyPr/>
          <a:lstStyle/>
          <a:p>
            <a:r>
              <a:rPr lang="en-US" smtClean="0"/>
              <a:t>VI-SEEM Life sciences and Climate national training event, Skopje, FINKI, 2016</a:t>
            </a:r>
            <a:endParaRPr lang="mk-MK"/>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04664"/>
            <a:ext cx="8229600" cy="1143000"/>
          </a:xfrm>
        </p:spPr>
        <p:txBody>
          <a:bodyPr>
            <a:normAutofit fontScale="90000"/>
          </a:bodyPr>
          <a:lstStyle/>
          <a:p>
            <a:pPr lvl="0"/>
            <a:r>
              <a:rPr lang="en-US" b="1" dirty="0" smtClean="0"/>
              <a:t>VI-SEEM Climate – our research</a:t>
            </a:r>
            <a:r>
              <a:rPr lang="en-US" dirty="0" smtClean="0"/>
              <a:t/>
            </a:r>
            <a:br>
              <a:rPr lang="en-US" dirty="0" smtClean="0"/>
            </a:br>
            <a:endParaRPr lang="en-US" dirty="0"/>
          </a:p>
        </p:txBody>
      </p:sp>
      <p:sp>
        <p:nvSpPr>
          <p:cNvPr id="3" name="Content Placeholder 2"/>
          <p:cNvSpPr>
            <a:spLocks noGrp="1"/>
          </p:cNvSpPr>
          <p:nvPr>
            <p:ph idx="1"/>
          </p:nvPr>
        </p:nvSpPr>
        <p:spPr>
          <a:xfrm>
            <a:off x="395536" y="1484784"/>
            <a:ext cx="8229600" cy="4389120"/>
          </a:xfrm>
        </p:spPr>
        <p:txBody>
          <a:bodyPr>
            <a:normAutofit lnSpcReduction="10000"/>
          </a:bodyPr>
          <a:lstStyle/>
          <a:p>
            <a:r>
              <a:rPr lang="en-GB" dirty="0" smtClean="0"/>
              <a:t>We are currently working on development of hybrid statistical physics – quantum mechanical methodologies to address the previous issues. Instead of relying on the more convenient theoretical chemistry approaches, based solely on exploration of potential energy </a:t>
            </a:r>
            <a:r>
              <a:rPr lang="en-GB" dirty="0" err="1" smtClean="0"/>
              <a:t>hypersurfaces</a:t>
            </a:r>
            <a:r>
              <a:rPr lang="en-GB" dirty="0" smtClean="0"/>
              <a:t> of the studied relevant clusters, in which the dynamical information and the highly fluctuating character of the environment in which these processes take place are practically completely lost, we will derive quite an alternative approach.</a:t>
            </a:r>
            <a:endParaRPr lang="en-US" dirty="0"/>
          </a:p>
        </p:txBody>
      </p:sp>
      <p:sp>
        <p:nvSpPr>
          <p:cNvPr id="4" name="Footer Placeholder 3"/>
          <p:cNvSpPr>
            <a:spLocks noGrp="1"/>
          </p:cNvSpPr>
          <p:nvPr>
            <p:ph type="ftr" sz="quarter" idx="11"/>
          </p:nvPr>
        </p:nvSpPr>
        <p:spPr/>
        <p:txBody>
          <a:bodyPr/>
          <a:lstStyle/>
          <a:p>
            <a:r>
              <a:rPr lang="en-US" smtClean="0"/>
              <a:t>VI-SEEM Life sciences and Climate national training event, Skopje, FINKI, 2016</a:t>
            </a:r>
            <a:endParaRPr lang="mk-MK"/>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VI-SEEM Life sciences and Climate national training event, Skopje, FINKI, 2016</a:t>
            </a:r>
            <a:endParaRPr lang="mk-MK"/>
          </a:p>
        </p:txBody>
      </p:sp>
      <p:pic>
        <p:nvPicPr>
          <p:cNvPr id="12290" name="Picture 2"/>
          <p:cNvPicPr>
            <a:picLocks noChangeAspect="1" noChangeArrowheads="1"/>
          </p:cNvPicPr>
          <p:nvPr/>
        </p:nvPicPr>
        <p:blipFill>
          <a:blip r:embed="rId2" cstate="print"/>
          <a:srcRect/>
          <a:stretch>
            <a:fillRect/>
          </a:stretch>
        </p:blipFill>
        <p:spPr bwMode="auto">
          <a:xfrm>
            <a:off x="1228725" y="1676400"/>
            <a:ext cx="6686550" cy="3505200"/>
          </a:xfrm>
          <a:prstGeom prst="rect">
            <a:avLst/>
          </a:prstGeom>
          <a:noFill/>
          <a:ln w="9525">
            <a:noFill/>
            <a:miter lim="800000"/>
            <a:headEnd/>
            <a:tailEnd/>
          </a:ln>
        </p:spPr>
      </p:pic>
      <p:sp>
        <p:nvSpPr>
          <p:cNvPr id="4" name="Title 3"/>
          <p:cNvSpPr txBox="1">
            <a:spLocks/>
          </p:cNvSpPr>
          <p:nvPr/>
        </p:nvSpPr>
        <p:spPr>
          <a:xfrm>
            <a:off x="539552" y="332656"/>
            <a:ext cx="8229600" cy="1143000"/>
          </a:xfrm>
          <a:prstGeom prst="rect">
            <a:avLst/>
          </a:prstGeom>
        </p:spPr>
        <p:txBody>
          <a:bodyPr>
            <a:normAutofit fontScale="9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5000" b="1" i="0" u="none" strike="noStrike" kern="1200" cap="none" spc="0" normalizeH="0" baseline="0" noProof="0" dirty="0" smtClean="0">
                <a:ln>
                  <a:noFill/>
                </a:ln>
                <a:solidFill>
                  <a:schemeClr val="tx2"/>
                </a:solidFill>
                <a:effectLst/>
                <a:uLnTx/>
                <a:uFillTx/>
                <a:latin typeface="+mj-lt"/>
                <a:ea typeface="+mj-ea"/>
                <a:cs typeface="+mj-cs"/>
              </a:rPr>
              <a:t>VI-SEEM Climate – our research</a:t>
            </a:r>
            <a:endParaRPr kumimoji="0" lang="en-US" sz="5000" b="0" i="0" u="none" strike="noStrike" kern="1200" cap="none" spc="0" normalizeH="0" baseline="0" noProof="0" dirty="0">
              <a:ln>
                <a:noFill/>
              </a:ln>
              <a:solidFill>
                <a:schemeClr val="tx2"/>
              </a:solidFill>
              <a:effectLst/>
              <a:uLnTx/>
              <a:uFillTx/>
              <a:latin typeface="+mj-lt"/>
              <a:ea typeface="+mj-ea"/>
              <a:cs typeface="+mj-cs"/>
            </a:endParaRPr>
          </a:p>
        </p:txBody>
      </p:sp>
      <p:pic>
        <p:nvPicPr>
          <p:cNvPr id="12291" name="Picture 3"/>
          <p:cNvPicPr>
            <a:picLocks noChangeAspect="1" noChangeArrowheads="1"/>
          </p:cNvPicPr>
          <p:nvPr/>
        </p:nvPicPr>
        <p:blipFill>
          <a:blip r:embed="rId3" cstate="print"/>
          <a:srcRect/>
          <a:stretch>
            <a:fillRect/>
          </a:stretch>
        </p:blipFill>
        <p:spPr bwMode="auto">
          <a:xfrm>
            <a:off x="1619672" y="5589240"/>
            <a:ext cx="5857875" cy="590550"/>
          </a:xfrm>
          <a:prstGeom prst="rect">
            <a:avLst/>
          </a:prstGeom>
          <a:noFill/>
          <a:ln w="9525">
            <a:noFill/>
            <a:miter lim="800000"/>
            <a:headEnd/>
            <a:tailEnd/>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VI-SEEM Life sciences and Climate national training event, Skopje, FINKI, 2016</a:t>
            </a:r>
            <a:endParaRPr lang="mk-MK"/>
          </a:p>
        </p:txBody>
      </p:sp>
      <p:pic>
        <p:nvPicPr>
          <p:cNvPr id="3" name="nabox.mpg">
            <a:hlinkClick r:id="" action="ppaction://media"/>
          </p:cNvPr>
          <p:cNvPicPr>
            <a:picLocks noRot="1" noChangeAspect="1" noChangeArrowheads="1"/>
          </p:cNvPicPr>
          <p:nvPr>
            <a:videoFile r:link="rId1"/>
          </p:nvPr>
        </p:nvPicPr>
        <p:blipFill>
          <a:blip r:embed="rId3" cstate="print"/>
          <a:srcRect/>
          <a:stretch>
            <a:fillRect/>
          </a:stretch>
        </p:blipFill>
        <p:spPr bwMode="auto">
          <a:xfrm>
            <a:off x="214282" y="357166"/>
            <a:ext cx="8748713" cy="5938838"/>
          </a:xfrm>
          <a:prstGeom prst="rect">
            <a:avLst/>
          </a:prstGeom>
          <a:noFill/>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3"/>
                                        </p:tgtEl>
                                      </p:cBhvr>
                                    </p:cmd>
                                  </p:childTnLst>
                                </p:cTn>
                              </p:par>
                            </p:childTnLst>
                          </p:cTn>
                        </p:par>
                      </p:childTnLst>
                    </p:cTn>
                  </p:par>
                </p:childTnLst>
              </p:cTn>
              <p:nextCondLst>
                <p:cond evt="onClick" delay="0">
                  <p:tgtEl>
                    <p:spTgt spid="3"/>
                  </p:tgtEl>
                </p:cond>
              </p:nextCondLst>
            </p:seq>
            <p:video>
              <p:cMediaNode>
                <p:cTn id="7" fill="hold" display="0">
                  <p:stCondLst>
                    <p:cond delay="indefinite"/>
                  </p:stCondLst>
                  <p:endCondLst>
                    <p:cond evt="onNext" delay="0">
                      <p:tgtEl>
                        <p:sldTgt/>
                      </p:tgtEl>
                    </p:cond>
                    <p:cond evt="onPrev" delay="0">
                      <p:tgtEl>
                        <p:sldTgt/>
                      </p:tgtEl>
                    </p:cond>
                  </p:endCondLst>
                </p:cTn>
                <p:tgtEl>
                  <p:spTgt spid="3"/>
                </p:tgtEl>
              </p:cMediaNode>
            </p:video>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VI-SEEM Life sciences and Climate national training event, Skopje, FINKI, 2016</a:t>
            </a:r>
            <a:endParaRPr lang="mk-MK"/>
          </a:p>
        </p:txBody>
      </p:sp>
      <p:pic>
        <p:nvPicPr>
          <p:cNvPr id="3" name="Picture 2" descr="qmmdqm"/>
          <p:cNvPicPr/>
          <p:nvPr/>
        </p:nvPicPr>
        <p:blipFill>
          <a:blip r:embed="rId2" cstate="print"/>
          <a:srcRect/>
          <a:stretch>
            <a:fillRect/>
          </a:stretch>
        </p:blipFill>
        <p:spPr bwMode="auto">
          <a:xfrm>
            <a:off x="1214414" y="571480"/>
            <a:ext cx="6631355" cy="5715040"/>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60648"/>
            <a:ext cx="5770984" cy="1143000"/>
          </a:xfrm>
        </p:spPr>
        <p:txBody>
          <a:bodyPr>
            <a:normAutofit fontScale="90000"/>
          </a:bodyPr>
          <a:lstStyle/>
          <a:p>
            <a:r>
              <a:rPr lang="en-US" b="1" dirty="0" smtClean="0"/>
              <a:t>Chemistry-Climate Model Initiative (CCMI)</a:t>
            </a:r>
            <a:endParaRPr lang="en-US" dirty="0"/>
          </a:p>
        </p:txBody>
      </p:sp>
      <p:sp>
        <p:nvSpPr>
          <p:cNvPr id="3" name="Content Placeholder 2"/>
          <p:cNvSpPr>
            <a:spLocks noGrp="1"/>
          </p:cNvSpPr>
          <p:nvPr>
            <p:ph idx="1"/>
          </p:nvPr>
        </p:nvSpPr>
        <p:spPr>
          <a:xfrm>
            <a:off x="539552" y="3068960"/>
            <a:ext cx="5832648" cy="4536504"/>
          </a:xfrm>
        </p:spPr>
        <p:txBody>
          <a:bodyPr>
            <a:normAutofit/>
          </a:bodyPr>
          <a:lstStyle/>
          <a:p>
            <a:r>
              <a:rPr lang="en-GB" dirty="0" smtClean="0"/>
              <a:t>Within the CMIP5 (Coupled Model </a:t>
            </a:r>
            <a:r>
              <a:rPr lang="en-GB" dirty="0" err="1" smtClean="0"/>
              <a:t>Intercomparison</a:t>
            </a:r>
            <a:r>
              <a:rPr lang="en-GB" dirty="0" smtClean="0"/>
              <a:t> Project Phase 5), simulations have been performed by several groups using global models with interactive chemistry spanning the surface through the stratosphere and above. </a:t>
            </a:r>
          </a:p>
        </p:txBody>
      </p:sp>
      <p:sp>
        <p:nvSpPr>
          <p:cNvPr id="4" name="Footer Placeholder 3"/>
          <p:cNvSpPr>
            <a:spLocks noGrp="1"/>
          </p:cNvSpPr>
          <p:nvPr>
            <p:ph type="ftr" sz="quarter" idx="11"/>
          </p:nvPr>
        </p:nvSpPr>
        <p:spPr/>
        <p:txBody>
          <a:bodyPr/>
          <a:lstStyle/>
          <a:p>
            <a:r>
              <a:rPr lang="en-US" smtClean="0"/>
              <a:t>VI-SEEM Life sciences and Climate national training event, Skopje, FINKI, 2016</a:t>
            </a:r>
            <a:endParaRPr lang="mk-MK"/>
          </a:p>
        </p:txBody>
      </p:sp>
      <p:pic>
        <p:nvPicPr>
          <p:cNvPr id="7" name="Picture 6" descr="stratospheric_clouds_sm.jpg"/>
          <p:cNvPicPr>
            <a:picLocks noChangeAspect="1"/>
          </p:cNvPicPr>
          <p:nvPr/>
        </p:nvPicPr>
        <p:blipFill>
          <a:blip r:embed="rId2" cstate="print"/>
          <a:stretch>
            <a:fillRect/>
          </a:stretch>
        </p:blipFill>
        <p:spPr>
          <a:xfrm>
            <a:off x="6588224" y="3284984"/>
            <a:ext cx="1887280" cy="2254252"/>
          </a:xfrm>
          <a:prstGeom prst="rect">
            <a:avLst/>
          </a:prstGeom>
        </p:spPr>
      </p:pic>
      <p:pic>
        <p:nvPicPr>
          <p:cNvPr id="8" name="Picture 7" descr="resized_picture_06.jpg"/>
          <p:cNvPicPr>
            <a:picLocks noChangeAspect="1"/>
          </p:cNvPicPr>
          <p:nvPr/>
        </p:nvPicPr>
        <p:blipFill>
          <a:blip r:embed="rId3" cstate="print"/>
          <a:stretch>
            <a:fillRect/>
          </a:stretch>
        </p:blipFill>
        <p:spPr>
          <a:xfrm>
            <a:off x="2483768" y="1412776"/>
            <a:ext cx="4143637" cy="1635646"/>
          </a:xfrm>
          <a:prstGeom prst="rect">
            <a:avLst/>
          </a:prstGeom>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VI-SEEM Life sciences and Climate national training event, Skopje, FINKI, 2016</a:t>
            </a:r>
            <a:endParaRPr lang="mk-MK"/>
          </a:p>
        </p:txBody>
      </p:sp>
      <p:pic>
        <p:nvPicPr>
          <p:cNvPr id="1026" name="Picture 2"/>
          <p:cNvPicPr>
            <a:picLocks noChangeAspect="1" noChangeArrowheads="1"/>
          </p:cNvPicPr>
          <p:nvPr/>
        </p:nvPicPr>
        <p:blipFill>
          <a:blip r:embed="rId2" cstate="print"/>
          <a:srcRect/>
          <a:stretch>
            <a:fillRect/>
          </a:stretch>
        </p:blipFill>
        <p:spPr bwMode="auto">
          <a:xfrm>
            <a:off x="1763688" y="0"/>
            <a:ext cx="5581650" cy="6172200"/>
          </a:xfrm>
          <a:prstGeom prst="rect">
            <a:avLst/>
          </a:prstGeom>
          <a:noFill/>
          <a:ln w="9525">
            <a:noFill/>
            <a:miter lim="800000"/>
            <a:headEnd/>
            <a:tailEnd/>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VI-SEEM Life sciences and Climate national training event, Skopje, FINKI, 2016</a:t>
            </a:r>
            <a:endParaRPr lang="mk-MK"/>
          </a:p>
        </p:txBody>
      </p:sp>
      <p:pic>
        <p:nvPicPr>
          <p:cNvPr id="2050" name="Picture 2"/>
          <p:cNvPicPr>
            <a:picLocks noChangeAspect="1" noChangeArrowheads="1"/>
          </p:cNvPicPr>
          <p:nvPr/>
        </p:nvPicPr>
        <p:blipFill>
          <a:blip r:embed="rId2" cstate="print"/>
          <a:srcRect/>
          <a:stretch>
            <a:fillRect/>
          </a:stretch>
        </p:blipFill>
        <p:spPr bwMode="auto">
          <a:xfrm>
            <a:off x="2339752" y="1052736"/>
            <a:ext cx="4295775" cy="2219325"/>
          </a:xfrm>
          <a:prstGeom prst="rect">
            <a:avLst/>
          </a:prstGeom>
          <a:noFill/>
          <a:ln w="9525">
            <a:noFill/>
            <a:miter lim="800000"/>
            <a:headEnd/>
            <a:tailEnd/>
          </a:ln>
        </p:spPr>
      </p:pic>
      <p:pic>
        <p:nvPicPr>
          <p:cNvPr id="2051" name="Picture 3"/>
          <p:cNvPicPr>
            <a:picLocks noChangeAspect="1" noChangeArrowheads="1"/>
          </p:cNvPicPr>
          <p:nvPr/>
        </p:nvPicPr>
        <p:blipFill>
          <a:blip r:embed="rId3" cstate="print"/>
          <a:srcRect/>
          <a:stretch>
            <a:fillRect/>
          </a:stretch>
        </p:blipFill>
        <p:spPr bwMode="auto">
          <a:xfrm>
            <a:off x="2483768" y="3933056"/>
            <a:ext cx="3848100" cy="552450"/>
          </a:xfrm>
          <a:prstGeom prst="rect">
            <a:avLst/>
          </a:prstGeom>
          <a:noFill/>
          <a:ln w="9525">
            <a:noFill/>
            <a:miter lim="800000"/>
            <a:headEnd/>
            <a:tailEnd/>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VI-SEEM Life sciences and Climate national training event, Skopje, FINKI, 2016</a:t>
            </a:r>
            <a:endParaRPr lang="mk-MK"/>
          </a:p>
        </p:txBody>
      </p:sp>
      <p:pic>
        <p:nvPicPr>
          <p:cNvPr id="1026" name="Picture 2"/>
          <p:cNvPicPr>
            <a:picLocks noChangeAspect="1" noChangeArrowheads="1"/>
          </p:cNvPicPr>
          <p:nvPr/>
        </p:nvPicPr>
        <p:blipFill>
          <a:blip r:embed="rId2" cstate="print"/>
          <a:srcRect/>
          <a:stretch>
            <a:fillRect/>
          </a:stretch>
        </p:blipFill>
        <p:spPr bwMode="auto">
          <a:xfrm>
            <a:off x="2543175" y="1076325"/>
            <a:ext cx="4057650" cy="4705350"/>
          </a:xfrm>
          <a:prstGeom prst="rect">
            <a:avLst/>
          </a:prstGeom>
          <a:noFill/>
          <a:ln w="9525">
            <a:noFill/>
            <a:miter lim="800000"/>
            <a:headEnd/>
            <a:tailEnd/>
          </a:ln>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VI-SEEM Life sciences and Climate national training event, Skopje, FINKI, 2016</a:t>
            </a:r>
            <a:endParaRPr lang="mk-MK"/>
          </a:p>
        </p:txBody>
      </p:sp>
      <p:pic>
        <p:nvPicPr>
          <p:cNvPr id="3" name="Picture 2"/>
          <p:cNvPicPr/>
          <p:nvPr/>
        </p:nvPicPr>
        <p:blipFill>
          <a:blip r:embed="rId2" cstate="print"/>
          <a:srcRect/>
          <a:stretch>
            <a:fillRect/>
          </a:stretch>
        </p:blipFill>
        <p:spPr bwMode="auto">
          <a:xfrm>
            <a:off x="2483768" y="2636912"/>
            <a:ext cx="4102735" cy="2878455"/>
          </a:xfrm>
          <a:prstGeom prst="rect">
            <a:avLst/>
          </a:prstGeom>
          <a:noFill/>
          <a:ln w="9525">
            <a:noFill/>
            <a:miter lim="800000"/>
            <a:headEnd/>
            <a:tailEnd/>
          </a:ln>
        </p:spPr>
      </p:pic>
      <p:sp>
        <p:nvSpPr>
          <p:cNvPr id="10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endParaRPr lang="en-US"/>
          </a:p>
        </p:txBody>
      </p:sp>
      <p:pic>
        <p:nvPicPr>
          <p:cNvPr id="1027" name="Picture 3"/>
          <p:cNvPicPr>
            <a:picLocks noChangeAspect="1" noChangeArrowheads="1"/>
          </p:cNvPicPr>
          <p:nvPr/>
        </p:nvPicPr>
        <p:blipFill>
          <a:blip r:embed="rId3" cstate="print"/>
          <a:srcRect/>
          <a:stretch>
            <a:fillRect/>
          </a:stretch>
        </p:blipFill>
        <p:spPr bwMode="auto">
          <a:xfrm>
            <a:off x="1835696" y="1268760"/>
            <a:ext cx="5295256" cy="1368152"/>
          </a:xfrm>
          <a:prstGeom prst="rect">
            <a:avLst/>
          </a:prstGeom>
          <a:noFill/>
          <a:ln w="9525">
            <a:noFill/>
            <a:miter lim="800000"/>
            <a:headEnd/>
            <a:tailEnd/>
          </a:ln>
          <a:effectLst/>
        </p:spPr>
      </p:pic>
      <p:pic>
        <p:nvPicPr>
          <p:cNvPr id="1028" name="Picture 4"/>
          <p:cNvPicPr>
            <a:picLocks noChangeAspect="1" noChangeArrowheads="1"/>
          </p:cNvPicPr>
          <p:nvPr/>
        </p:nvPicPr>
        <p:blipFill>
          <a:blip r:embed="rId4" cstate="print"/>
          <a:srcRect/>
          <a:stretch>
            <a:fillRect/>
          </a:stretch>
        </p:blipFill>
        <p:spPr bwMode="auto">
          <a:xfrm>
            <a:off x="2843808" y="5445224"/>
            <a:ext cx="3044337" cy="841322"/>
          </a:xfrm>
          <a:prstGeom prst="rect">
            <a:avLst/>
          </a:prstGeom>
          <a:noFill/>
          <a:ln w="9525">
            <a:noFill/>
            <a:miter lim="800000"/>
            <a:headEnd/>
            <a:tailEnd/>
          </a:ln>
          <a:effectLst/>
        </p:spPr>
      </p:pic>
      <p:sp>
        <p:nvSpPr>
          <p:cNvPr id="9" name="Title 3"/>
          <p:cNvSpPr txBox="1">
            <a:spLocks/>
          </p:cNvSpPr>
          <p:nvPr/>
        </p:nvSpPr>
        <p:spPr>
          <a:xfrm>
            <a:off x="539552" y="332656"/>
            <a:ext cx="8229600" cy="1143000"/>
          </a:xfrm>
          <a:prstGeom prst="rect">
            <a:avLst/>
          </a:prstGeom>
        </p:spPr>
        <p:txBody>
          <a:bodyPr>
            <a:normAutofit fontScale="9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5000" b="1" i="0" u="none" strike="noStrike" kern="1200" cap="none" spc="0" normalizeH="0" baseline="0" noProof="0" dirty="0" smtClean="0">
                <a:ln>
                  <a:noFill/>
                </a:ln>
                <a:solidFill>
                  <a:schemeClr val="tx2"/>
                </a:solidFill>
                <a:effectLst/>
                <a:uLnTx/>
                <a:uFillTx/>
                <a:latin typeface="+mj-lt"/>
                <a:ea typeface="+mj-ea"/>
                <a:cs typeface="+mj-cs"/>
              </a:rPr>
              <a:t>VI-SEEM Climate – our research</a:t>
            </a:r>
            <a:endParaRPr kumimoji="0" lang="en-US" sz="5000" b="0" i="0" u="none" strike="noStrike" kern="1200" cap="none" spc="0" normalizeH="0" baseline="0" noProof="0" dirty="0">
              <a:ln>
                <a:noFill/>
              </a:ln>
              <a:solidFill>
                <a:schemeClr val="tx2"/>
              </a:solidFill>
              <a:effectLst/>
              <a:uLnTx/>
              <a:uFillTx/>
              <a:latin typeface="+mj-lt"/>
              <a:ea typeface="+mj-ea"/>
              <a:cs typeface="+mj-cs"/>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VI-SEEM Life sciences and Climate national training event, Skopje, FINKI, 2016</a:t>
            </a:r>
            <a:endParaRPr lang="mk-MK"/>
          </a:p>
        </p:txBody>
      </p:sp>
      <p:pic>
        <p:nvPicPr>
          <p:cNvPr id="10242" name="Picture 2"/>
          <p:cNvPicPr>
            <a:picLocks noChangeAspect="1" noChangeArrowheads="1"/>
          </p:cNvPicPr>
          <p:nvPr/>
        </p:nvPicPr>
        <p:blipFill>
          <a:blip r:embed="rId2" cstate="print"/>
          <a:srcRect/>
          <a:stretch>
            <a:fillRect/>
          </a:stretch>
        </p:blipFill>
        <p:spPr bwMode="auto">
          <a:xfrm>
            <a:off x="3275856" y="1052736"/>
            <a:ext cx="2476500" cy="1047750"/>
          </a:xfrm>
          <a:prstGeom prst="rect">
            <a:avLst/>
          </a:prstGeom>
          <a:noFill/>
          <a:ln w="9525">
            <a:noFill/>
            <a:miter lim="800000"/>
            <a:headEnd/>
            <a:tailEnd/>
          </a:ln>
        </p:spPr>
      </p:pic>
      <p:pic>
        <p:nvPicPr>
          <p:cNvPr id="10243" name="Picture 3"/>
          <p:cNvPicPr>
            <a:picLocks noChangeAspect="1" noChangeArrowheads="1"/>
          </p:cNvPicPr>
          <p:nvPr/>
        </p:nvPicPr>
        <p:blipFill>
          <a:blip r:embed="rId3" cstate="print"/>
          <a:srcRect/>
          <a:stretch>
            <a:fillRect/>
          </a:stretch>
        </p:blipFill>
        <p:spPr bwMode="auto">
          <a:xfrm>
            <a:off x="1763688" y="2276872"/>
            <a:ext cx="5772150" cy="571500"/>
          </a:xfrm>
          <a:prstGeom prst="rect">
            <a:avLst/>
          </a:prstGeom>
          <a:noFill/>
          <a:ln w="9525">
            <a:noFill/>
            <a:miter lim="800000"/>
            <a:headEnd/>
            <a:tailEnd/>
          </a:ln>
        </p:spPr>
      </p:pic>
      <p:pic>
        <p:nvPicPr>
          <p:cNvPr id="10244" name="Picture 4"/>
          <p:cNvPicPr>
            <a:picLocks noChangeAspect="1" noChangeArrowheads="1"/>
          </p:cNvPicPr>
          <p:nvPr/>
        </p:nvPicPr>
        <p:blipFill>
          <a:blip r:embed="rId4" cstate="print"/>
          <a:srcRect/>
          <a:stretch>
            <a:fillRect/>
          </a:stretch>
        </p:blipFill>
        <p:spPr bwMode="auto">
          <a:xfrm>
            <a:off x="2411760" y="2852936"/>
            <a:ext cx="4657725" cy="857250"/>
          </a:xfrm>
          <a:prstGeom prst="rect">
            <a:avLst/>
          </a:prstGeom>
          <a:noFill/>
          <a:ln w="9525">
            <a:noFill/>
            <a:miter lim="800000"/>
            <a:headEnd/>
            <a:tailEnd/>
          </a:ln>
        </p:spPr>
      </p:pic>
      <p:pic>
        <p:nvPicPr>
          <p:cNvPr id="10245" name="Picture 5"/>
          <p:cNvPicPr>
            <a:picLocks noChangeAspect="1" noChangeArrowheads="1"/>
          </p:cNvPicPr>
          <p:nvPr/>
        </p:nvPicPr>
        <p:blipFill>
          <a:blip r:embed="rId5" cstate="print"/>
          <a:srcRect/>
          <a:stretch>
            <a:fillRect/>
          </a:stretch>
        </p:blipFill>
        <p:spPr bwMode="auto">
          <a:xfrm>
            <a:off x="2051720" y="4077072"/>
            <a:ext cx="5295900" cy="1533525"/>
          </a:xfrm>
          <a:prstGeom prst="rect">
            <a:avLst/>
          </a:prstGeom>
          <a:noFill/>
          <a:ln w="9525">
            <a:noFill/>
            <a:miter lim="800000"/>
            <a:headEnd/>
            <a:tailEnd/>
          </a:ln>
        </p:spPr>
      </p:pic>
      <p:sp>
        <p:nvSpPr>
          <p:cNvPr id="7" name="Title 3"/>
          <p:cNvSpPr txBox="1">
            <a:spLocks/>
          </p:cNvSpPr>
          <p:nvPr/>
        </p:nvSpPr>
        <p:spPr>
          <a:xfrm>
            <a:off x="539552" y="0"/>
            <a:ext cx="8229600" cy="1143000"/>
          </a:xfrm>
          <a:prstGeom prst="rect">
            <a:avLst/>
          </a:prstGeom>
        </p:spPr>
        <p:txBody>
          <a:bodyPr>
            <a:normAutofit fontScale="9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5000" b="1" i="0" u="none" strike="noStrike" kern="1200" cap="none" spc="0" normalizeH="0" baseline="0" noProof="0" dirty="0" smtClean="0">
                <a:ln>
                  <a:noFill/>
                </a:ln>
                <a:solidFill>
                  <a:schemeClr val="tx2"/>
                </a:solidFill>
                <a:effectLst/>
                <a:uLnTx/>
                <a:uFillTx/>
                <a:latin typeface="+mj-lt"/>
                <a:ea typeface="+mj-ea"/>
                <a:cs typeface="+mj-cs"/>
              </a:rPr>
              <a:t>VI-SEEM Climate – our research</a:t>
            </a:r>
            <a:endParaRPr kumimoji="0" lang="en-US" sz="5000" b="0" i="0" u="none" strike="noStrike" kern="1200" cap="none" spc="0" normalizeH="0" baseline="0" noProof="0" dirty="0">
              <a:ln>
                <a:noFill/>
              </a:ln>
              <a:solidFill>
                <a:schemeClr val="tx2"/>
              </a:solidFill>
              <a:effectLst/>
              <a:uLnTx/>
              <a:uFillTx/>
              <a:latin typeface="+mj-lt"/>
              <a:ea typeface="+mj-ea"/>
              <a:cs typeface="+mj-cs"/>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VI-SEEM Life sciences and Climate national training event, Skopje, FINKI, 2016</a:t>
            </a:r>
            <a:endParaRPr lang="mk-MK"/>
          </a:p>
        </p:txBody>
      </p:sp>
      <p:pic>
        <p:nvPicPr>
          <p:cNvPr id="13314" name="Picture 2"/>
          <p:cNvPicPr>
            <a:picLocks noChangeAspect="1" noChangeArrowheads="1"/>
          </p:cNvPicPr>
          <p:nvPr/>
        </p:nvPicPr>
        <p:blipFill>
          <a:blip r:embed="rId2" cstate="print"/>
          <a:srcRect/>
          <a:stretch>
            <a:fillRect/>
          </a:stretch>
        </p:blipFill>
        <p:spPr bwMode="auto">
          <a:xfrm>
            <a:off x="2771800" y="1412776"/>
            <a:ext cx="3390900" cy="276225"/>
          </a:xfrm>
          <a:prstGeom prst="rect">
            <a:avLst/>
          </a:prstGeom>
          <a:noFill/>
          <a:ln w="9525">
            <a:noFill/>
            <a:miter lim="800000"/>
            <a:headEnd/>
            <a:tailEnd/>
          </a:ln>
        </p:spPr>
      </p:pic>
      <p:pic>
        <p:nvPicPr>
          <p:cNvPr id="13315" name="Picture 3"/>
          <p:cNvPicPr>
            <a:picLocks noChangeAspect="1" noChangeArrowheads="1"/>
          </p:cNvPicPr>
          <p:nvPr/>
        </p:nvPicPr>
        <p:blipFill>
          <a:blip r:embed="rId3" cstate="print"/>
          <a:srcRect/>
          <a:stretch>
            <a:fillRect/>
          </a:stretch>
        </p:blipFill>
        <p:spPr bwMode="auto">
          <a:xfrm>
            <a:off x="1979712" y="2204864"/>
            <a:ext cx="5251908" cy="936104"/>
          </a:xfrm>
          <a:prstGeom prst="rect">
            <a:avLst/>
          </a:prstGeom>
          <a:noFill/>
          <a:ln w="9525">
            <a:noFill/>
            <a:miter lim="800000"/>
            <a:headEnd/>
            <a:tailEnd/>
          </a:ln>
        </p:spPr>
      </p:pic>
      <p:pic>
        <p:nvPicPr>
          <p:cNvPr id="13316" name="Picture 4"/>
          <p:cNvPicPr>
            <a:picLocks noChangeAspect="1" noChangeArrowheads="1"/>
          </p:cNvPicPr>
          <p:nvPr/>
        </p:nvPicPr>
        <p:blipFill>
          <a:blip r:embed="rId4" cstate="print"/>
          <a:srcRect/>
          <a:stretch>
            <a:fillRect/>
          </a:stretch>
        </p:blipFill>
        <p:spPr bwMode="auto">
          <a:xfrm>
            <a:off x="611560" y="3356992"/>
            <a:ext cx="8088899" cy="1800200"/>
          </a:xfrm>
          <a:prstGeom prst="rect">
            <a:avLst/>
          </a:prstGeom>
          <a:noFill/>
          <a:ln w="9525">
            <a:noFill/>
            <a:miter lim="800000"/>
            <a:headEnd/>
            <a:tailEnd/>
          </a:ln>
        </p:spPr>
      </p:pic>
      <p:pic>
        <p:nvPicPr>
          <p:cNvPr id="13317" name="Picture 5"/>
          <p:cNvPicPr>
            <a:picLocks noChangeAspect="1" noChangeArrowheads="1"/>
          </p:cNvPicPr>
          <p:nvPr/>
        </p:nvPicPr>
        <p:blipFill>
          <a:blip r:embed="rId5" cstate="print"/>
          <a:srcRect/>
          <a:stretch>
            <a:fillRect/>
          </a:stretch>
        </p:blipFill>
        <p:spPr bwMode="auto">
          <a:xfrm>
            <a:off x="2843808" y="5301208"/>
            <a:ext cx="3632132" cy="864096"/>
          </a:xfrm>
          <a:prstGeom prst="rect">
            <a:avLst/>
          </a:prstGeom>
          <a:noFill/>
          <a:ln w="9525">
            <a:noFill/>
            <a:miter lim="800000"/>
            <a:headEnd/>
            <a:tailEnd/>
          </a:ln>
        </p:spPr>
      </p:pic>
      <p:sp>
        <p:nvSpPr>
          <p:cNvPr id="7" name="Title 3"/>
          <p:cNvSpPr txBox="1">
            <a:spLocks/>
          </p:cNvSpPr>
          <p:nvPr/>
        </p:nvSpPr>
        <p:spPr>
          <a:xfrm>
            <a:off x="539552" y="0"/>
            <a:ext cx="8229600" cy="1143000"/>
          </a:xfrm>
          <a:prstGeom prst="rect">
            <a:avLst/>
          </a:prstGeom>
        </p:spPr>
        <p:txBody>
          <a:bodyPr>
            <a:normAutofit fontScale="9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5000" b="1" i="0" u="none" strike="noStrike" kern="1200" cap="none" spc="0" normalizeH="0" baseline="0" noProof="0" dirty="0" smtClean="0">
                <a:ln>
                  <a:noFill/>
                </a:ln>
                <a:solidFill>
                  <a:schemeClr val="tx2"/>
                </a:solidFill>
                <a:effectLst/>
                <a:uLnTx/>
                <a:uFillTx/>
                <a:latin typeface="+mj-lt"/>
                <a:ea typeface="+mj-ea"/>
                <a:cs typeface="+mj-cs"/>
              </a:rPr>
              <a:t>VI-SEEM Climate – our research</a:t>
            </a:r>
            <a:endParaRPr kumimoji="0" lang="en-US" sz="5000" b="0" i="0" u="none" strike="noStrike" kern="1200" cap="none" spc="0" normalizeH="0" baseline="0" noProof="0" dirty="0">
              <a:ln>
                <a:noFill/>
              </a:ln>
              <a:solidFill>
                <a:schemeClr val="tx2"/>
              </a:solidFill>
              <a:effectLst/>
              <a:uLnTx/>
              <a:uFillTx/>
              <a:latin typeface="+mj-lt"/>
              <a:ea typeface="+mj-ea"/>
              <a:cs typeface="+mj-cs"/>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VI-SEEM Life sciences and Climate national training event, Skopje, FINKI, 2016</a:t>
            </a:r>
            <a:endParaRPr lang="mk-MK"/>
          </a:p>
        </p:txBody>
      </p:sp>
      <p:pic>
        <p:nvPicPr>
          <p:cNvPr id="15362" name="Picture 8"/>
          <p:cNvPicPr>
            <a:picLocks noChangeAspect="1" noChangeArrowheads="1"/>
          </p:cNvPicPr>
          <p:nvPr/>
        </p:nvPicPr>
        <p:blipFill>
          <a:blip r:embed="rId2" cstate="print"/>
          <a:srcRect l="18913" t="15366" r="20465" b="17499"/>
          <a:stretch>
            <a:fillRect/>
          </a:stretch>
        </p:blipFill>
        <p:spPr bwMode="auto">
          <a:xfrm>
            <a:off x="683568" y="1412776"/>
            <a:ext cx="4695235" cy="3816424"/>
          </a:xfrm>
          <a:prstGeom prst="rect">
            <a:avLst/>
          </a:prstGeom>
          <a:noFill/>
          <a:ln w="9525">
            <a:noFill/>
            <a:miter lim="800000"/>
            <a:headEnd/>
            <a:tailEnd/>
          </a:ln>
        </p:spPr>
      </p:pic>
      <p:pic>
        <p:nvPicPr>
          <p:cNvPr id="4" name="Picture 2"/>
          <p:cNvPicPr>
            <a:picLocks noChangeAspect="1" noChangeArrowheads="1"/>
          </p:cNvPicPr>
          <p:nvPr/>
        </p:nvPicPr>
        <p:blipFill>
          <a:blip r:embed="rId3" cstate="print"/>
          <a:srcRect/>
          <a:stretch>
            <a:fillRect/>
          </a:stretch>
        </p:blipFill>
        <p:spPr bwMode="auto">
          <a:xfrm>
            <a:off x="6156176" y="2204864"/>
            <a:ext cx="2190750" cy="1876425"/>
          </a:xfrm>
          <a:prstGeom prst="rect">
            <a:avLst/>
          </a:prstGeom>
          <a:noFill/>
          <a:ln w="9525">
            <a:noFill/>
            <a:miter lim="800000"/>
            <a:headEnd/>
            <a:tailEnd/>
          </a:ln>
        </p:spPr>
      </p:pic>
      <p:sp>
        <p:nvSpPr>
          <p:cNvPr id="5" name="Title 3"/>
          <p:cNvSpPr txBox="1">
            <a:spLocks/>
          </p:cNvSpPr>
          <p:nvPr/>
        </p:nvSpPr>
        <p:spPr>
          <a:xfrm>
            <a:off x="539552" y="0"/>
            <a:ext cx="8229600" cy="1143000"/>
          </a:xfrm>
          <a:prstGeom prst="rect">
            <a:avLst/>
          </a:prstGeom>
        </p:spPr>
        <p:txBody>
          <a:bodyPr>
            <a:normAutofit fontScale="9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5000" b="1" i="0" u="none" strike="noStrike" kern="1200" cap="none" spc="0" normalizeH="0" baseline="0" noProof="0" dirty="0" smtClean="0">
                <a:ln>
                  <a:noFill/>
                </a:ln>
                <a:solidFill>
                  <a:schemeClr val="tx2"/>
                </a:solidFill>
                <a:effectLst/>
                <a:uLnTx/>
                <a:uFillTx/>
                <a:latin typeface="+mj-lt"/>
                <a:ea typeface="+mj-ea"/>
                <a:cs typeface="+mj-cs"/>
              </a:rPr>
              <a:t>VI-SEEM Climate – our research</a:t>
            </a:r>
            <a:endParaRPr kumimoji="0" lang="en-US" sz="5000" b="0" i="0" u="none" strike="noStrike" kern="1200" cap="none" spc="0" normalizeH="0" baseline="0" noProof="0" dirty="0">
              <a:ln>
                <a:noFill/>
              </a:ln>
              <a:solidFill>
                <a:schemeClr val="tx2"/>
              </a:solidFill>
              <a:effectLst/>
              <a:uLnTx/>
              <a:uFillTx/>
              <a:latin typeface="+mj-lt"/>
              <a:ea typeface="+mj-ea"/>
              <a:cs typeface="+mj-cs"/>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VI-SEEM Life sciences and Climate national training event, Skopje, FINKI, 2016</a:t>
            </a:r>
            <a:endParaRPr lang="mk-MK"/>
          </a:p>
        </p:txBody>
      </p:sp>
      <p:pic>
        <p:nvPicPr>
          <p:cNvPr id="14339" name="Picture 3"/>
          <p:cNvPicPr>
            <a:picLocks noChangeAspect="1" noChangeArrowheads="1"/>
          </p:cNvPicPr>
          <p:nvPr/>
        </p:nvPicPr>
        <p:blipFill>
          <a:blip r:embed="rId2" cstate="print"/>
          <a:srcRect/>
          <a:stretch>
            <a:fillRect/>
          </a:stretch>
        </p:blipFill>
        <p:spPr bwMode="auto">
          <a:xfrm>
            <a:off x="395536" y="1196752"/>
            <a:ext cx="8421275" cy="2160240"/>
          </a:xfrm>
          <a:prstGeom prst="rect">
            <a:avLst/>
          </a:prstGeom>
          <a:noFill/>
          <a:ln w="9525">
            <a:noFill/>
            <a:miter lim="800000"/>
            <a:headEnd/>
            <a:tailEnd/>
          </a:ln>
        </p:spPr>
      </p:pic>
      <p:sp>
        <p:nvSpPr>
          <p:cNvPr id="5" name="Title 3"/>
          <p:cNvSpPr txBox="1">
            <a:spLocks/>
          </p:cNvSpPr>
          <p:nvPr/>
        </p:nvSpPr>
        <p:spPr>
          <a:xfrm>
            <a:off x="539552" y="0"/>
            <a:ext cx="8229600" cy="1143000"/>
          </a:xfrm>
          <a:prstGeom prst="rect">
            <a:avLst/>
          </a:prstGeom>
        </p:spPr>
        <p:txBody>
          <a:bodyPr>
            <a:normAutofit fontScale="9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5000" b="1" i="0" u="none" strike="noStrike" kern="1200" cap="none" spc="0" normalizeH="0" baseline="0" noProof="0" dirty="0" smtClean="0">
                <a:ln>
                  <a:noFill/>
                </a:ln>
                <a:solidFill>
                  <a:schemeClr val="tx2"/>
                </a:solidFill>
                <a:effectLst/>
                <a:uLnTx/>
                <a:uFillTx/>
                <a:latin typeface="+mj-lt"/>
                <a:ea typeface="+mj-ea"/>
                <a:cs typeface="+mj-cs"/>
              </a:rPr>
              <a:t>VI-SEEM Climate – our research</a:t>
            </a:r>
            <a:endParaRPr kumimoji="0" lang="en-US" sz="5000" b="0" i="0" u="none" strike="noStrike" kern="1200" cap="none" spc="0" normalizeH="0" baseline="0" noProof="0" dirty="0">
              <a:ln>
                <a:noFill/>
              </a:ln>
              <a:solidFill>
                <a:schemeClr val="tx2"/>
              </a:solidFill>
              <a:effectLst/>
              <a:uLnTx/>
              <a:uFillTx/>
              <a:latin typeface="+mj-lt"/>
              <a:ea typeface="+mj-ea"/>
              <a:cs typeface="+mj-cs"/>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VI-SEEM Life sciences and Climate national training event, Skopje, FINKI, 2016</a:t>
            </a:r>
            <a:endParaRPr lang="mk-MK"/>
          </a:p>
        </p:txBody>
      </p:sp>
      <p:pic>
        <p:nvPicPr>
          <p:cNvPr id="16386" name="Picture 2"/>
          <p:cNvPicPr>
            <a:picLocks noChangeAspect="1" noChangeArrowheads="1"/>
          </p:cNvPicPr>
          <p:nvPr/>
        </p:nvPicPr>
        <p:blipFill>
          <a:blip r:embed="rId2" cstate="print"/>
          <a:srcRect/>
          <a:stretch>
            <a:fillRect/>
          </a:stretch>
        </p:blipFill>
        <p:spPr bwMode="auto">
          <a:xfrm>
            <a:off x="611560" y="1124744"/>
            <a:ext cx="7629525" cy="2409825"/>
          </a:xfrm>
          <a:prstGeom prst="rect">
            <a:avLst/>
          </a:prstGeom>
          <a:noFill/>
          <a:ln w="9525">
            <a:noFill/>
            <a:miter lim="800000"/>
            <a:headEnd/>
            <a:tailEnd/>
          </a:ln>
        </p:spPr>
      </p:pic>
      <p:sp>
        <p:nvSpPr>
          <p:cNvPr id="4" name="Title 3"/>
          <p:cNvSpPr txBox="1">
            <a:spLocks/>
          </p:cNvSpPr>
          <p:nvPr/>
        </p:nvSpPr>
        <p:spPr>
          <a:xfrm>
            <a:off x="539552" y="0"/>
            <a:ext cx="8229600" cy="1143000"/>
          </a:xfrm>
          <a:prstGeom prst="rect">
            <a:avLst/>
          </a:prstGeom>
        </p:spPr>
        <p:txBody>
          <a:bodyPr>
            <a:normAutofit fontScale="9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5000" b="1" i="0" u="none" strike="noStrike" kern="1200" cap="none" spc="0" normalizeH="0" baseline="0" noProof="0" dirty="0" smtClean="0">
                <a:ln>
                  <a:noFill/>
                </a:ln>
                <a:solidFill>
                  <a:schemeClr val="tx2"/>
                </a:solidFill>
                <a:effectLst/>
                <a:uLnTx/>
                <a:uFillTx/>
                <a:latin typeface="+mj-lt"/>
                <a:ea typeface="+mj-ea"/>
                <a:cs typeface="+mj-cs"/>
              </a:rPr>
              <a:t>VI-SEEM Climate – our research</a:t>
            </a:r>
            <a:endParaRPr kumimoji="0" lang="en-US" sz="5000" b="0" i="0" u="none" strike="noStrike" kern="1200" cap="none" spc="0" normalizeH="0" baseline="0" noProof="0" dirty="0">
              <a:ln>
                <a:noFill/>
              </a:ln>
              <a:solidFill>
                <a:schemeClr val="tx2"/>
              </a:solidFill>
              <a:effectLst/>
              <a:uLnTx/>
              <a:uFillTx/>
              <a:latin typeface="+mj-lt"/>
              <a:ea typeface="+mj-ea"/>
              <a:cs typeface="+mj-cs"/>
            </a:endParaRPr>
          </a:p>
        </p:txBody>
      </p:sp>
      <p:pic>
        <p:nvPicPr>
          <p:cNvPr id="16387" name="Picture 3"/>
          <p:cNvPicPr>
            <a:picLocks noChangeAspect="1" noChangeArrowheads="1"/>
          </p:cNvPicPr>
          <p:nvPr/>
        </p:nvPicPr>
        <p:blipFill>
          <a:blip r:embed="rId3" cstate="print"/>
          <a:srcRect/>
          <a:stretch>
            <a:fillRect/>
          </a:stretch>
        </p:blipFill>
        <p:spPr bwMode="auto">
          <a:xfrm>
            <a:off x="1259632" y="3717032"/>
            <a:ext cx="5895975" cy="371475"/>
          </a:xfrm>
          <a:prstGeom prst="rect">
            <a:avLst/>
          </a:prstGeom>
          <a:noFill/>
          <a:ln w="9525">
            <a:noFill/>
            <a:miter lim="800000"/>
            <a:headEnd/>
            <a:tailEnd/>
          </a:ln>
        </p:spPr>
      </p:pic>
      <p:pic>
        <p:nvPicPr>
          <p:cNvPr id="16388" name="Picture 4"/>
          <p:cNvPicPr>
            <a:picLocks noChangeAspect="1" noChangeArrowheads="1"/>
          </p:cNvPicPr>
          <p:nvPr/>
        </p:nvPicPr>
        <p:blipFill>
          <a:blip r:embed="rId4" cstate="print"/>
          <a:srcRect/>
          <a:stretch>
            <a:fillRect/>
          </a:stretch>
        </p:blipFill>
        <p:spPr bwMode="auto">
          <a:xfrm>
            <a:off x="2123728" y="4293096"/>
            <a:ext cx="4886325" cy="933450"/>
          </a:xfrm>
          <a:prstGeom prst="rect">
            <a:avLst/>
          </a:prstGeom>
          <a:noFill/>
          <a:ln w="9525">
            <a:noFill/>
            <a:miter lim="800000"/>
            <a:headEnd/>
            <a:tailEnd/>
          </a:ln>
        </p:spPr>
      </p:pic>
      <p:pic>
        <p:nvPicPr>
          <p:cNvPr id="16389" name="Picture 5"/>
          <p:cNvPicPr>
            <a:picLocks noChangeAspect="1" noChangeArrowheads="1"/>
          </p:cNvPicPr>
          <p:nvPr/>
        </p:nvPicPr>
        <p:blipFill>
          <a:blip r:embed="rId5" cstate="print"/>
          <a:srcRect/>
          <a:stretch>
            <a:fillRect/>
          </a:stretch>
        </p:blipFill>
        <p:spPr bwMode="auto">
          <a:xfrm>
            <a:off x="3275856" y="5301208"/>
            <a:ext cx="2428875" cy="771525"/>
          </a:xfrm>
          <a:prstGeom prst="rect">
            <a:avLst/>
          </a:prstGeom>
          <a:noFill/>
          <a:ln w="9525">
            <a:noFill/>
            <a:miter lim="800000"/>
            <a:headEnd/>
            <a:tailEnd/>
          </a:ln>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VI-SEEM Life sciences and Climate national training event, Skopje, FINKI, 2016</a:t>
            </a:r>
            <a:endParaRPr lang="mk-MK"/>
          </a:p>
        </p:txBody>
      </p:sp>
      <p:sp>
        <p:nvSpPr>
          <p:cNvPr id="3" name="Title 3"/>
          <p:cNvSpPr txBox="1">
            <a:spLocks/>
          </p:cNvSpPr>
          <p:nvPr/>
        </p:nvSpPr>
        <p:spPr>
          <a:xfrm>
            <a:off x="539552" y="0"/>
            <a:ext cx="8229600" cy="1143000"/>
          </a:xfrm>
          <a:prstGeom prst="rect">
            <a:avLst/>
          </a:prstGeom>
        </p:spPr>
        <p:txBody>
          <a:bodyPr>
            <a:normAutofit fontScale="9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5000" b="1" i="0" u="none" strike="noStrike" kern="1200" cap="none" spc="0" normalizeH="0" baseline="0" noProof="0" dirty="0" smtClean="0">
                <a:ln>
                  <a:noFill/>
                </a:ln>
                <a:solidFill>
                  <a:schemeClr val="tx2"/>
                </a:solidFill>
                <a:effectLst/>
                <a:uLnTx/>
                <a:uFillTx/>
                <a:latin typeface="+mj-lt"/>
                <a:ea typeface="+mj-ea"/>
                <a:cs typeface="+mj-cs"/>
              </a:rPr>
              <a:t>VI-SEEM Climate – our research</a:t>
            </a:r>
            <a:endParaRPr kumimoji="0" lang="en-US" sz="5000" b="0" i="0" u="none" strike="noStrike" kern="1200" cap="none" spc="0" normalizeH="0" baseline="0" noProof="0" dirty="0">
              <a:ln>
                <a:noFill/>
              </a:ln>
              <a:solidFill>
                <a:schemeClr val="tx2"/>
              </a:solidFill>
              <a:effectLst/>
              <a:uLnTx/>
              <a:uFillTx/>
              <a:latin typeface="+mj-lt"/>
              <a:ea typeface="+mj-ea"/>
              <a:cs typeface="+mj-cs"/>
            </a:endParaRPr>
          </a:p>
        </p:txBody>
      </p:sp>
      <p:pic>
        <p:nvPicPr>
          <p:cNvPr id="17410" name="Picture 2"/>
          <p:cNvPicPr>
            <a:picLocks noChangeAspect="1" noChangeArrowheads="1"/>
          </p:cNvPicPr>
          <p:nvPr/>
        </p:nvPicPr>
        <p:blipFill>
          <a:blip r:embed="rId2" cstate="print"/>
          <a:srcRect/>
          <a:stretch>
            <a:fillRect/>
          </a:stretch>
        </p:blipFill>
        <p:spPr bwMode="auto">
          <a:xfrm>
            <a:off x="1115616" y="1052736"/>
            <a:ext cx="6715125" cy="352425"/>
          </a:xfrm>
          <a:prstGeom prst="rect">
            <a:avLst/>
          </a:prstGeom>
          <a:noFill/>
          <a:ln w="9525">
            <a:noFill/>
            <a:miter lim="800000"/>
            <a:headEnd/>
            <a:tailEnd/>
          </a:ln>
        </p:spPr>
      </p:pic>
      <p:pic>
        <p:nvPicPr>
          <p:cNvPr id="17411" name="Picture 3"/>
          <p:cNvPicPr>
            <a:picLocks noChangeAspect="1" noChangeArrowheads="1"/>
          </p:cNvPicPr>
          <p:nvPr/>
        </p:nvPicPr>
        <p:blipFill>
          <a:blip r:embed="rId3" cstate="print"/>
          <a:srcRect/>
          <a:stretch>
            <a:fillRect/>
          </a:stretch>
        </p:blipFill>
        <p:spPr bwMode="auto">
          <a:xfrm>
            <a:off x="1763688" y="1628800"/>
            <a:ext cx="5781675" cy="771525"/>
          </a:xfrm>
          <a:prstGeom prst="rect">
            <a:avLst/>
          </a:prstGeom>
          <a:noFill/>
          <a:ln w="9525">
            <a:noFill/>
            <a:miter lim="800000"/>
            <a:headEnd/>
            <a:tailEnd/>
          </a:ln>
        </p:spPr>
      </p:pic>
      <p:pic>
        <p:nvPicPr>
          <p:cNvPr id="17412" name="Picture 4"/>
          <p:cNvPicPr>
            <a:picLocks noChangeAspect="1" noChangeArrowheads="1"/>
          </p:cNvPicPr>
          <p:nvPr/>
        </p:nvPicPr>
        <p:blipFill>
          <a:blip r:embed="rId4" cstate="print"/>
          <a:srcRect/>
          <a:stretch>
            <a:fillRect/>
          </a:stretch>
        </p:blipFill>
        <p:spPr bwMode="auto">
          <a:xfrm>
            <a:off x="2409825" y="2586038"/>
            <a:ext cx="4324350" cy="1685925"/>
          </a:xfrm>
          <a:prstGeom prst="rect">
            <a:avLst/>
          </a:prstGeom>
          <a:noFill/>
          <a:ln w="9525">
            <a:noFill/>
            <a:miter lim="800000"/>
            <a:headEnd/>
            <a:tailEnd/>
          </a:ln>
        </p:spPr>
      </p:pic>
      <p:pic>
        <p:nvPicPr>
          <p:cNvPr id="17413" name="Picture 5"/>
          <p:cNvPicPr>
            <a:picLocks noChangeAspect="1" noChangeArrowheads="1"/>
          </p:cNvPicPr>
          <p:nvPr/>
        </p:nvPicPr>
        <p:blipFill>
          <a:blip r:embed="rId5" cstate="print"/>
          <a:srcRect/>
          <a:stretch>
            <a:fillRect/>
          </a:stretch>
        </p:blipFill>
        <p:spPr bwMode="auto">
          <a:xfrm>
            <a:off x="1331640" y="4365104"/>
            <a:ext cx="3314700" cy="390525"/>
          </a:xfrm>
          <a:prstGeom prst="rect">
            <a:avLst/>
          </a:prstGeom>
          <a:noFill/>
          <a:ln w="9525">
            <a:noFill/>
            <a:miter lim="800000"/>
            <a:headEnd/>
            <a:tailEnd/>
          </a:ln>
        </p:spPr>
      </p:pic>
      <p:pic>
        <p:nvPicPr>
          <p:cNvPr id="17414" name="Picture 6"/>
          <p:cNvPicPr>
            <a:picLocks noChangeAspect="1" noChangeArrowheads="1"/>
          </p:cNvPicPr>
          <p:nvPr/>
        </p:nvPicPr>
        <p:blipFill>
          <a:blip r:embed="rId6" cstate="print"/>
          <a:srcRect/>
          <a:stretch>
            <a:fillRect/>
          </a:stretch>
        </p:blipFill>
        <p:spPr bwMode="auto">
          <a:xfrm>
            <a:off x="1331640" y="5085184"/>
            <a:ext cx="6896100" cy="800100"/>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5987008" cy="1143000"/>
          </a:xfrm>
        </p:spPr>
        <p:txBody>
          <a:bodyPr>
            <a:normAutofit fontScale="90000"/>
          </a:bodyPr>
          <a:lstStyle/>
          <a:p>
            <a:r>
              <a:rPr lang="en-US" b="1" dirty="0" smtClean="0"/>
              <a:t>Chemistry-Climate Model Initiative (CCMI)</a:t>
            </a:r>
            <a:endParaRPr lang="en-US" dirty="0"/>
          </a:p>
        </p:txBody>
      </p:sp>
      <p:sp>
        <p:nvSpPr>
          <p:cNvPr id="3" name="Content Placeholder 2"/>
          <p:cNvSpPr>
            <a:spLocks noGrp="1"/>
          </p:cNvSpPr>
          <p:nvPr>
            <p:ph idx="1"/>
          </p:nvPr>
        </p:nvSpPr>
        <p:spPr>
          <a:xfrm>
            <a:off x="467544" y="1340768"/>
            <a:ext cx="8229600" cy="2573640"/>
          </a:xfrm>
        </p:spPr>
        <p:txBody>
          <a:bodyPr/>
          <a:lstStyle/>
          <a:p>
            <a:r>
              <a:rPr lang="en-GB" dirty="0" smtClean="0"/>
              <a:t>We have evidenced a grown interest in the issues related to the influence of dynamical changes of stratospheric ozone on the chemistry of troposphere exhibited through actinic fluxes and ozone fluxes (arising e.g. from the expected strengthening of the Brewer-Dobson circulation).</a:t>
            </a:r>
            <a:endParaRPr lang="en-US" dirty="0" smtClean="0"/>
          </a:p>
          <a:p>
            <a:endParaRPr lang="en-US" dirty="0"/>
          </a:p>
        </p:txBody>
      </p:sp>
      <p:sp>
        <p:nvSpPr>
          <p:cNvPr id="4" name="Footer Placeholder 3"/>
          <p:cNvSpPr>
            <a:spLocks noGrp="1"/>
          </p:cNvSpPr>
          <p:nvPr>
            <p:ph type="ftr" sz="quarter" idx="11"/>
          </p:nvPr>
        </p:nvSpPr>
        <p:spPr/>
        <p:txBody>
          <a:bodyPr/>
          <a:lstStyle/>
          <a:p>
            <a:r>
              <a:rPr lang="en-US" dirty="0" smtClean="0"/>
              <a:t>VI-SEEM Life sciences and Climate national training event, Skopje, FINKI, 2016</a:t>
            </a:r>
            <a:endParaRPr lang="mk-MK" dirty="0"/>
          </a:p>
        </p:txBody>
      </p:sp>
      <p:pic>
        <p:nvPicPr>
          <p:cNvPr id="5" name="Picture 4" descr="Ozone_depletion.png"/>
          <p:cNvPicPr>
            <a:picLocks noChangeAspect="1"/>
          </p:cNvPicPr>
          <p:nvPr/>
        </p:nvPicPr>
        <p:blipFill>
          <a:blip r:embed="rId2" cstate="print"/>
          <a:srcRect l="16842" b="10667"/>
          <a:stretch>
            <a:fillRect/>
          </a:stretch>
        </p:blipFill>
        <p:spPr>
          <a:xfrm>
            <a:off x="1763688" y="3861048"/>
            <a:ext cx="5417827" cy="2297422"/>
          </a:xfrm>
          <a:prstGeom prst="rect">
            <a:avLst/>
          </a:prstGeom>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p:cNvPicPr>
            <a:picLocks noChangeAspect="1" noChangeArrowheads="1"/>
          </p:cNvPicPr>
          <p:nvPr/>
        </p:nvPicPr>
        <p:blipFill>
          <a:blip r:embed="rId2" cstate="print"/>
          <a:srcRect/>
          <a:stretch>
            <a:fillRect/>
          </a:stretch>
        </p:blipFill>
        <p:spPr bwMode="auto">
          <a:xfrm>
            <a:off x="251520" y="2564904"/>
            <a:ext cx="4819650" cy="4000500"/>
          </a:xfrm>
          <a:prstGeom prst="rect">
            <a:avLst/>
          </a:prstGeom>
          <a:noFill/>
          <a:ln w="9525">
            <a:noFill/>
            <a:miter lim="800000"/>
            <a:headEnd/>
            <a:tailEnd/>
          </a:ln>
        </p:spPr>
      </p:pic>
      <p:sp>
        <p:nvSpPr>
          <p:cNvPr id="2" name="Footer Placeholder 1"/>
          <p:cNvSpPr>
            <a:spLocks noGrp="1"/>
          </p:cNvSpPr>
          <p:nvPr>
            <p:ph type="ftr" sz="quarter" idx="11"/>
          </p:nvPr>
        </p:nvSpPr>
        <p:spPr/>
        <p:txBody>
          <a:bodyPr/>
          <a:lstStyle/>
          <a:p>
            <a:r>
              <a:rPr lang="en-US" smtClean="0"/>
              <a:t>VI-SEEM Life sciences and Climate national training event, Skopje, FINKI, 2016</a:t>
            </a:r>
            <a:endParaRPr lang="mk-MK"/>
          </a:p>
        </p:txBody>
      </p:sp>
      <p:pic>
        <p:nvPicPr>
          <p:cNvPr id="18434" name="Picture 2"/>
          <p:cNvPicPr>
            <a:picLocks noChangeAspect="1" noChangeArrowheads="1"/>
          </p:cNvPicPr>
          <p:nvPr/>
        </p:nvPicPr>
        <p:blipFill>
          <a:blip r:embed="rId3" cstate="print"/>
          <a:srcRect/>
          <a:stretch>
            <a:fillRect/>
          </a:stretch>
        </p:blipFill>
        <p:spPr bwMode="auto">
          <a:xfrm>
            <a:off x="2843808" y="764704"/>
            <a:ext cx="3609975" cy="1057275"/>
          </a:xfrm>
          <a:prstGeom prst="rect">
            <a:avLst/>
          </a:prstGeom>
          <a:noFill/>
          <a:ln w="9525">
            <a:noFill/>
            <a:miter lim="800000"/>
            <a:headEnd/>
            <a:tailEnd/>
          </a:ln>
        </p:spPr>
      </p:pic>
      <p:pic>
        <p:nvPicPr>
          <p:cNvPr id="18435" name="Picture 3"/>
          <p:cNvPicPr>
            <a:picLocks noChangeAspect="1" noChangeArrowheads="1"/>
          </p:cNvPicPr>
          <p:nvPr/>
        </p:nvPicPr>
        <p:blipFill>
          <a:blip r:embed="rId4" cstate="print"/>
          <a:srcRect/>
          <a:stretch>
            <a:fillRect/>
          </a:stretch>
        </p:blipFill>
        <p:spPr bwMode="auto">
          <a:xfrm>
            <a:off x="3131840" y="1988840"/>
            <a:ext cx="3190875" cy="771525"/>
          </a:xfrm>
          <a:prstGeom prst="rect">
            <a:avLst/>
          </a:prstGeom>
          <a:noFill/>
          <a:ln w="9525">
            <a:noFill/>
            <a:miter lim="800000"/>
            <a:headEnd/>
            <a:tailEnd/>
          </a:ln>
        </p:spPr>
      </p:pic>
      <p:sp>
        <p:nvSpPr>
          <p:cNvPr id="6" name="Title 3"/>
          <p:cNvSpPr txBox="1">
            <a:spLocks/>
          </p:cNvSpPr>
          <p:nvPr/>
        </p:nvSpPr>
        <p:spPr>
          <a:xfrm>
            <a:off x="539552" y="0"/>
            <a:ext cx="8229600" cy="1143000"/>
          </a:xfrm>
          <a:prstGeom prst="rect">
            <a:avLst/>
          </a:prstGeom>
        </p:spPr>
        <p:txBody>
          <a:bodyPr>
            <a:normAutofit fontScale="9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5000" b="1" i="0" u="none" strike="noStrike" kern="1200" cap="none" spc="0" normalizeH="0" baseline="0" noProof="0" dirty="0" smtClean="0">
                <a:ln>
                  <a:noFill/>
                </a:ln>
                <a:solidFill>
                  <a:schemeClr val="tx2"/>
                </a:solidFill>
                <a:effectLst/>
                <a:uLnTx/>
                <a:uFillTx/>
                <a:latin typeface="+mj-lt"/>
                <a:ea typeface="+mj-ea"/>
                <a:cs typeface="+mj-cs"/>
              </a:rPr>
              <a:t>VI-SEEM Climate – our research</a:t>
            </a:r>
            <a:endParaRPr kumimoji="0" lang="en-US" sz="5000" b="0" i="0" u="none" strike="noStrike" kern="1200" cap="none" spc="0" normalizeH="0" baseline="0" noProof="0" dirty="0">
              <a:ln>
                <a:noFill/>
              </a:ln>
              <a:solidFill>
                <a:schemeClr val="tx2"/>
              </a:solidFill>
              <a:effectLst/>
              <a:uLnTx/>
              <a:uFillTx/>
              <a:latin typeface="+mj-lt"/>
              <a:ea typeface="+mj-ea"/>
              <a:cs typeface="+mj-cs"/>
            </a:endParaRPr>
          </a:p>
        </p:txBody>
      </p:sp>
      <p:pic>
        <p:nvPicPr>
          <p:cNvPr id="8" name="Picture 2"/>
          <p:cNvPicPr>
            <a:picLocks noChangeAspect="1" noChangeArrowheads="1"/>
          </p:cNvPicPr>
          <p:nvPr/>
        </p:nvPicPr>
        <p:blipFill>
          <a:blip r:embed="rId5" cstate="print"/>
          <a:srcRect/>
          <a:stretch>
            <a:fillRect/>
          </a:stretch>
        </p:blipFill>
        <p:spPr bwMode="auto">
          <a:xfrm>
            <a:off x="5220072" y="2996952"/>
            <a:ext cx="3152775" cy="2914650"/>
          </a:xfrm>
          <a:prstGeom prst="rect">
            <a:avLst/>
          </a:prstGeom>
          <a:noFill/>
          <a:ln w="9525">
            <a:noFill/>
            <a:miter lim="800000"/>
            <a:headEnd/>
            <a:tailEnd/>
          </a:ln>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VI-SEEM Life sciences and Climate national training event, Skopje, FINKI, 2016</a:t>
            </a:r>
            <a:endParaRPr lang="mk-MK"/>
          </a:p>
        </p:txBody>
      </p:sp>
      <p:pic>
        <p:nvPicPr>
          <p:cNvPr id="2050" name="Picture 2"/>
          <p:cNvPicPr>
            <a:picLocks noChangeAspect="1" noChangeArrowheads="1"/>
          </p:cNvPicPr>
          <p:nvPr/>
        </p:nvPicPr>
        <p:blipFill>
          <a:blip r:embed="rId2" cstate="print"/>
          <a:srcRect/>
          <a:stretch>
            <a:fillRect/>
          </a:stretch>
        </p:blipFill>
        <p:spPr bwMode="auto">
          <a:xfrm>
            <a:off x="1762125" y="1271588"/>
            <a:ext cx="5619750" cy="4314825"/>
          </a:xfrm>
          <a:prstGeom prst="rect">
            <a:avLst/>
          </a:prstGeom>
          <a:noFill/>
          <a:ln w="9525">
            <a:noFill/>
            <a:miter lim="800000"/>
            <a:headEnd/>
            <a:tailEnd/>
          </a:ln>
        </p:spPr>
      </p:pic>
      <p:sp>
        <p:nvSpPr>
          <p:cNvPr id="4" name="Title 3"/>
          <p:cNvSpPr txBox="1">
            <a:spLocks/>
          </p:cNvSpPr>
          <p:nvPr/>
        </p:nvSpPr>
        <p:spPr>
          <a:xfrm>
            <a:off x="539552" y="0"/>
            <a:ext cx="8229600" cy="1143000"/>
          </a:xfrm>
          <a:prstGeom prst="rect">
            <a:avLst/>
          </a:prstGeom>
        </p:spPr>
        <p:txBody>
          <a:bodyPr>
            <a:normAutofit fontScale="9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5000" b="1" i="0" u="none" strike="noStrike" kern="1200" cap="none" spc="0" normalizeH="0" baseline="0" noProof="0" dirty="0" smtClean="0">
                <a:ln>
                  <a:noFill/>
                </a:ln>
                <a:solidFill>
                  <a:schemeClr val="tx2"/>
                </a:solidFill>
                <a:effectLst/>
                <a:uLnTx/>
                <a:uFillTx/>
                <a:latin typeface="+mj-lt"/>
                <a:ea typeface="+mj-ea"/>
                <a:cs typeface="+mj-cs"/>
              </a:rPr>
              <a:t>VI-SEEM Climate – our research</a:t>
            </a:r>
            <a:endParaRPr kumimoji="0" lang="en-US" sz="5000" b="0" i="0" u="none" strike="noStrike" kern="1200" cap="none" spc="0" normalizeH="0" baseline="0" noProof="0" dirty="0">
              <a:ln>
                <a:noFill/>
              </a:ln>
              <a:solidFill>
                <a:schemeClr val="tx2"/>
              </a:solidFill>
              <a:effectLst/>
              <a:uLnTx/>
              <a:uFillTx/>
              <a:latin typeface="+mj-lt"/>
              <a:ea typeface="+mj-ea"/>
              <a:cs typeface="+mj-cs"/>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VI-SEEM Life sciences and Climate national training event, Skopje, FINKI, 2016</a:t>
            </a:r>
            <a:endParaRPr lang="mk-MK"/>
          </a:p>
        </p:txBody>
      </p:sp>
      <p:pic>
        <p:nvPicPr>
          <p:cNvPr id="3" name="Picture 6"/>
          <p:cNvPicPr>
            <a:picLocks noChangeAspect="1" noChangeArrowheads="1"/>
          </p:cNvPicPr>
          <p:nvPr/>
        </p:nvPicPr>
        <p:blipFill>
          <a:blip r:embed="rId2" cstate="print"/>
          <a:srcRect/>
          <a:stretch>
            <a:fillRect/>
          </a:stretch>
        </p:blipFill>
        <p:spPr bwMode="auto">
          <a:xfrm>
            <a:off x="2453837" y="950868"/>
            <a:ext cx="3975551" cy="4692710"/>
          </a:xfrm>
          <a:prstGeom prst="rect">
            <a:avLst/>
          </a:prstGeom>
          <a:noFill/>
          <a:ln w="9525">
            <a:noFill/>
            <a:miter lim="800000"/>
            <a:headEnd/>
            <a:tailEnd/>
          </a:ln>
          <a:effectLst/>
        </p:spPr>
      </p:pic>
      <p:sp>
        <p:nvSpPr>
          <p:cNvPr id="4" name="Title 3"/>
          <p:cNvSpPr txBox="1">
            <a:spLocks/>
          </p:cNvSpPr>
          <p:nvPr/>
        </p:nvSpPr>
        <p:spPr>
          <a:xfrm>
            <a:off x="539552" y="0"/>
            <a:ext cx="8229600" cy="1143000"/>
          </a:xfrm>
          <a:prstGeom prst="rect">
            <a:avLst/>
          </a:prstGeom>
        </p:spPr>
        <p:txBody>
          <a:bodyPr>
            <a:normAutofit fontScale="9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5000" b="1" i="0" u="none" strike="noStrike" kern="1200" cap="none" spc="0" normalizeH="0" baseline="0" noProof="0" dirty="0" smtClean="0">
                <a:ln>
                  <a:noFill/>
                </a:ln>
                <a:solidFill>
                  <a:schemeClr val="tx2"/>
                </a:solidFill>
                <a:effectLst/>
                <a:uLnTx/>
                <a:uFillTx/>
                <a:latin typeface="+mj-lt"/>
                <a:ea typeface="+mj-ea"/>
                <a:cs typeface="+mj-cs"/>
              </a:rPr>
              <a:t>VI-SEEM Climate – our research</a:t>
            </a:r>
            <a:endParaRPr kumimoji="0" lang="en-US" sz="5000" b="0" i="0" u="none" strike="noStrike" kern="1200" cap="none" spc="0" normalizeH="0" baseline="0" noProof="0" dirty="0">
              <a:ln>
                <a:noFill/>
              </a:ln>
              <a:solidFill>
                <a:schemeClr val="tx2"/>
              </a:solidFill>
              <a:effectLst/>
              <a:uLnTx/>
              <a:uFillTx/>
              <a:latin typeface="+mj-lt"/>
              <a:ea typeface="+mj-ea"/>
              <a:cs typeface="+mj-cs"/>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VI-SEEM Life sciences and Climate national training event, Skopje, FINKI, 2016</a:t>
            </a:r>
            <a:endParaRPr lang="mk-MK"/>
          </a:p>
        </p:txBody>
      </p:sp>
      <p:sp>
        <p:nvSpPr>
          <p:cNvPr id="5" name="Title 3"/>
          <p:cNvSpPr txBox="1">
            <a:spLocks/>
          </p:cNvSpPr>
          <p:nvPr/>
        </p:nvSpPr>
        <p:spPr>
          <a:xfrm>
            <a:off x="539552" y="0"/>
            <a:ext cx="8229600" cy="1143000"/>
          </a:xfrm>
          <a:prstGeom prst="rect">
            <a:avLst/>
          </a:prstGeom>
        </p:spPr>
        <p:txBody>
          <a:bodyPr>
            <a:normAutofit fontScale="9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5000" b="1" i="0" u="none" strike="noStrike" kern="1200" cap="none" spc="0" normalizeH="0" baseline="0" noProof="0" dirty="0" smtClean="0">
                <a:ln>
                  <a:noFill/>
                </a:ln>
                <a:solidFill>
                  <a:schemeClr val="tx2"/>
                </a:solidFill>
                <a:effectLst/>
                <a:uLnTx/>
                <a:uFillTx/>
                <a:latin typeface="+mj-lt"/>
                <a:ea typeface="+mj-ea"/>
                <a:cs typeface="+mj-cs"/>
              </a:rPr>
              <a:t>VI-SEEM Climate – our research</a:t>
            </a:r>
            <a:endParaRPr kumimoji="0" lang="en-US" sz="5000" b="0" i="0" u="none" strike="noStrike" kern="1200" cap="none" spc="0" normalizeH="0" baseline="0" noProof="0" dirty="0">
              <a:ln>
                <a:noFill/>
              </a:ln>
              <a:solidFill>
                <a:schemeClr val="tx2"/>
              </a:solidFill>
              <a:effectLst/>
              <a:uLnTx/>
              <a:uFillTx/>
              <a:latin typeface="+mj-lt"/>
              <a:ea typeface="+mj-ea"/>
              <a:cs typeface="+mj-cs"/>
            </a:endParaRPr>
          </a:p>
        </p:txBody>
      </p:sp>
      <p:pic>
        <p:nvPicPr>
          <p:cNvPr id="19459" name="Picture 3"/>
          <p:cNvPicPr>
            <a:picLocks noChangeAspect="1" noChangeArrowheads="1"/>
          </p:cNvPicPr>
          <p:nvPr/>
        </p:nvPicPr>
        <p:blipFill>
          <a:blip r:embed="rId2" cstate="print"/>
          <a:srcRect/>
          <a:stretch>
            <a:fillRect/>
          </a:stretch>
        </p:blipFill>
        <p:spPr bwMode="auto">
          <a:xfrm>
            <a:off x="2627784" y="908720"/>
            <a:ext cx="3952875" cy="495300"/>
          </a:xfrm>
          <a:prstGeom prst="rect">
            <a:avLst/>
          </a:prstGeom>
          <a:noFill/>
          <a:ln w="9525">
            <a:noFill/>
            <a:miter lim="800000"/>
            <a:headEnd/>
            <a:tailEnd/>
          </a:ln>
        </p:spPr>
      </p:pic>
      <p:pic>
        <p:nvPicPr>
          <p:cNvPr id="19460" name="Picture 4"/>
          <p:cNvPicPr>
            <a:picLocks noChangeAspect="1" noChangeArrowheads="1"/>
          </p:cNvPicPr>
          <p:nvPr/>
        </p:nvPicPr>
        <p:blipFill>
          <a:blip r:embed="rId3" cstate="print"/>
          <a:srcRect/>
          <a:stretch>
            <a:fillRect/>
          </a:stretch>
        </p:blipFill>
        <p:spPr bwMode="auto">
          <a:xfrm>
            <a:off x="3707904" y="1412776"/>
            <a:ext cx="1800225" cy="457200"/>
          </a:xfrm>
          <a:prstGeom prst="rect">
            <a:avLst/>
          </a:prstGeom>
          <a:noFill/>
          <a:ln w="9525">
            <a:noFill/>
            <a:miter lim="800000"/>
            <a:headEnd/>
            <a:tailEnd/>
          </a:ln>
        </p:spPr>
      </p:pic>
      <p:pic>
        <p:nvPicPr>
          <p:cNvPr id="19461" name="Picture 5"/>
          <p:cNvPicPr>
            <a:picLocks noChangeAspect="1" noChangeArrowheads="1"/>
          </p:cNvPicPr>
          <p:nvPr/>
        </p:nvPicPr>
        <p:blipFill>
          <a:blip r:embed="rId4" cstate="print"/>
          <a:srcRect/>
          <a:stretch>
            <a:fillRect/>
          </a:stretch>
        </p:blipFill>
        <p:spPr bwMode="auto">
          <a:xfrm>
            <a:off x="1043608" y="1916832"/>
            <a:ext cx="7048500" cy="2085975"/>
          </a:xfrm>
          <a:prstGeom prst="rect">
            <a:avLst/>
          </a:prstGeom>
          <a:noFill/>
          <a:ln w="9525">
            <a:noFill/>
            <a:miter lim="800000"/>
            <a:headEnd/>
            <a:tailEnd/>
          </a:ln>
        </p:spPr>
      </p:pic>
      <p:pic>
        <p:nvPicPr>
          <p:cNvPr id="19462" name="Picture 6"/>
          <p:cNvPicPr>
            <a:picLocks noChangeAspect="1" noChangeArrowheads="1"/>
          </p:cNvPicPr>
          <p:nvPr/>
        </p:nvPicPr>
        <p:blipFill>
          <a:blip r:embed="rId5" cstate="print"/>
          <a:srcRect/>
          <a:stretch>
            <a:fillRect/>
          </a:stretch>
        </p:blipFill>
        <p:spPr bwMode="auto">
          <a:xfrm>
            <a:off x="827584" y="4077072"/>
            <a:ext cx="7467600" cy="1914525"/>
          </a:xfrm>
          <a:prstGeom prst="rect">
            <a:avLst/>
          </a:prstGeom>
          <a:noFill/>
          <a:ln w="9525">
            <a:noFill/>
            <a:miter lim="800000"/>
            <a:headEnd/>
            <a:tailEnd/>
          </a:ln>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0034" y="1285860"/>
            <a:ext cx="8229600" cy="2857520"/>
          </a:xfrm>
        </p:spPr>
        <p:txBody>
          <a:bodyPr>
            <a:normAutofit/>
          </a:bodyPr>
          <a:lstStyle/>
          <a:p>
            <a:pPr>
              <a:buNone/>
            </a:pPr>
            <a:endParaRPr lang="en-US" dirty="0" smtClean="0">
              <a:solidFill>
                <a:srgbClr val="FF0000"/>
              </a:solidFill>
            </a:endParaRPr>
          </a:p>
          <a:p>
            <a:pPr algn="ctr">
              <a:buNone/>
            </a:pPr>
            <a:r>
              <a:rPr lang="en-US" sz="3500" dirty="0" smtClean="0"/>
              <a:t>THANK YOU FOR YOUR ATTENTION</a:t>
            </a:r>
            <a:endParaRPr lang="mk-MK" sz="3500" dirty="0"/>
          </a:p>
        </p:txBody>
      </p:sp>
      <p:sp>
        <p:nvSpPr>
          <p:cNvPr id="5" name="Footer Placeholder 3"/>
          <p:cNvSpPr>
            <a:spLocks noGrp="1"/>
          </p:cNvSpPr>
          <p:nvPr>
            <p:ph type="ftr" sz="quarter" idx="11"/>
          </p:nvPr>
        </p:nvSpPr>
        <p:spPr>
          <a:xfrm>
            <a:off x="1403648" y="6356350"/>
            <a:ext cx="7272808" cy="365125"/>
          </a:xfrm>
        </p:spPr>
        <p:txBody>
          <a:bodyPr/>
          <a:lstStyle/>
          <a:p>
            <a:r>
              <a:rPr lang="en-US" sz="1600" dirty="0" smtClean="0"/>
              <a:t>VI-SEEM Life sciences and Climate national training event, Skopje, FINKI, 2016</a:t>
            </a:r>
            <a:endParaRPr lang="mk-MK" sz="16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Chemistry-Climate Model Initiative (CCMI)</a:t>
            </a:r>
            <a:endParaRPr lang="en-US" dirty="0"/>
          </a:p>
        </p:txBody>
      </p:sp>
      <p:sp>
        <p:nvSpPr>
          <p:cNvPr id="3" name="Content Placeholder 2"/>
          <p:cNvSpPr>
            <a:spLocks noGrp="1"/>
          </p:cNvSpPr>
          <p:nvPr>
            <p:ph idx="1"/>
          </p:nvPr>
        </p:nvSpPr>
        <p:spPr>
          <a:xfrm>
            <a:off x="467544" y="2348880"/>
            <a:ext cx="8229600" cy="3168352"/>
          </a:xfrm>
        </p:spPr>
        <p:txBody>
          <a:bodyPr>
            <a:normAutofit fontScale="92500" lnSpcReduction="10000"/>
          </a:bodyPr>
          <a:lstStyle/>
          <a:p>
            <a:r>
              <a:rPr lang="en-GB" dirty="0" smtClean="0"/>
              <a:t>Numerous recently evidenced shortcomings in our understanding of even basic issues such as e.g.: </a:t>
            </a:r>
          </a:p>
          <a:p>
            <a:pPr>
              <a:buNone/>
            </a:pPr>
            <a:endParaRPr lang="en-GB" dirty="0" smtClean="0"/>
          </a:p>
          <a:p>
            <a:pPr lvl="1"/>
            <a:r>
              <a:rPr lang="en-GB" sz="2600" dirty="0" smtClean="0"/>
              <a:t>long-term ozone trends</a:t>
            </a:r>
          </a:p>
          <a:p>
            <a:pPr lvl="1"/>
            <a:r>
              <a:rPr lang="en-GB" sz="2600" dirty="0" smtClean="0"/>
              <a:t>methane lifetime </a:t>
            </a:r>
          </a:p>
          <a:p>
            <a:pPr lvl="1">
              <a:buNone/>
            </a:pPr>
            <a:endParaRPr lang="en-GB" sz="2600" dirty="0" smtClean="0"/>
          </a:p>
          <a:p>
            <a:pPr lvl="1">
              <a:buNone/>
            </a:pPr>
            <a:r>
              <a:rPr lang="en-GB" sz="2600" dirty="0" smtClean="0"/>
              <a:t>have highlighted the need for a better coordination between the mentioned two domains. </a:t>
            </a:r>
          </a:p>
        </p:txBody>
      </p:sp>
      <p:sp>
        <p:nvSpPr>
          <p:cNvPr id="4" name="Footer Placeholder 3"/>
          <p:cNvSpPr>
            <a:spLocks noGrp="1"/>
          </p:cNvSpPr>
          <p:nvPr>
            <p:ph type="ftr" sz="quarter" idx="11"/>
          </p:nvPr>
        </p:nvSpPr>
        <p:spPr/>
        <p:txBody>
          <a:bodyPr/>
          <a:lstStyle/>
          <a:p>
            <a:r>
              <a:rPr lang="en-US" smtClean="0"/>
              <a:t>VI-SEEM Life sciences and Climate national training event, Skopje, FINKI, 2016</a:t>
            </a:r>
            <a:endParaRPr lang="mk-MK"/>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VI-SEEM Life sciences and Climate national training event, Skopje, FINKI, 2016</a:t>
            </a:r>
            <a:endParaRPr lang="mk-MK"/>
          </a:p>
        </p:txBody>
      </p:sp>
      <p:sp>
        <p:nvSpPr>
          <p:cNvPr id="5" name="Title 1"/>
          <p:cNvSpPr>
            <a:spLocks noGrp="1"/>
          </p:cNvSpPr>
          <p:nvPr>
            <p:ph type="title"/>
          </p:nvPr>
        </p:nvSpPr>
        <p:spPr>
          <a:xfrm>
            <a:off x="457200" y="704088"/>
            <a:ext cx="8229600" cy="1143000"/>
          </a:xfrm>
        </p:spPr>
        <p:txBody>
          <a:bodyPr>
            <a:normAutofit fontScale="90000"/>
          </a:bodyPr>
          <a:lstStyle/>
          <a:p>
            <a:r>
              <a:rPr lang="en-US" b="1" dirty="0" smtClean="0"/>
              <a:t>Chemistry-Climate Model Initiative (CCMI)</a:t>
            </a:r>
            <a:endParaRPr lang="en-US" dirty="0"/>
          </a:p>
        </p:txBody>
      </p:sp>
      <p:sp>
        <p:nvSpPr>
          <p:cNvPr id="6" name="Content Placeholder 2"/>
          <p:cNvSpPr>
            <a:spLocks noGrp="1"/>
          </p:cNvSpPr>
          <p:nvPr>
            <p:ph idx="1"/>
          </p:nvPr>
        </p:nvSpPr>
        <p:spPr>
          <a:xfrm>
            <a:off x="457200" y="1935480"/>
            <a:ext cx="8229600" cy="2285608"/>
          </a:xfrm>
        </p:spPr>
        <p:txBody>
          <a:bodyPr/>
          <a:lstStyle/>
          <a:p>
            <a:r>
              <a:rPr lang="en-US" dirty="0" smtClean="0"/>
              <a:t>To address these issues, the joint IGAC/SPARC Chemistry-Climate Model Initiative (CCMI) was established to coordinate future (and to some extent existing) IGAC and SPARC chemistry-climate model evaluation and associated modeling activities.</a:t>
            </a:r>
            <a:endParaRPr lang="en-US" dirty="0"/>
          </a:p>
        </p:txBody>
      </p:sp>
      <p:pic>
        <p:nvPicPr>
          <p:cNvPr id="7" name="Picture 6" descr="IGAC-logo.jpg"/>
          <p:cNvPicPr>
            <a:picLocks noChangeAspect="1"/>
          </p:cNvPicPr>
          <p:nvPr/>
        </p:nvPicPr>
        <p:blipFill>
          <a:blip r:embed="rId2" cstate="print"/>
          <a:stretch>
            <a:fillRect/>
          </a:stretch>
        </p:blipFill>
        <p:spPr>
          <a:xfrm>
            <a:off x="1259632" y="4077072"/>
            <a:ext cx="2133600" cy="2143125"/>
          </a:xfrm>
          <a:prstGeom prst="rect">
            <a:avLst/>
          </a:prstGeom>
        </p:spPr>
      </p:pic>
      <p:pic>
        <p:nvPicPr>
          <p:cNvPr id="8" name="Picture 7" descr="SPARC-LogoHorizontal.jpg"/>
          <p:cNvPicPr>
            <a:picLocks noChangeAspect="1"/>
          </p:cNvPicPr>
          <p:nvPr/>
        </p:nvPicPr>
        <p:blipFill>
          <a:blip r:embed="rId3" cstate="print"/>
          <a:stretch>
            <a:fillRect/>
          </a:stretch>
        </p:blipFill>
        <p:spPr>
          <a:xfrm>
            <a:off x="3923928" y="4365104"/>
            <a:ext cx="3897600" cy="1729987"/>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620688"/>
            <a:ext cx="8229600" cy="1143000"/>
          </a:xfrm>
        </p:spPr>
        <p:txBody>
          <a:bodyPr/>
          <a:lstStyle/>
          <a:p>
            <a:r>
              <a:rPr lang="en-US" b="1" dirty="0" smtClean="0"/>
              <a:t>CCMI-Global issues</a:t>
            </a:r>
            <a:endParaRPr lang="en-US" dirty="0"/>
          </a:p>
        </p:txBody>
      </p:sp>
      <p:sp>
        <p:nvSpPr>
          <p:cNvPr id="5" name="Content Placeholder 4"/>
          <p:cNvSpPr>
            <a:spLocks noGrp="1"/>
          </p:cNvSpPr>
          <p:nvPr>
            <p:ph sz="quarter" idx="2"/>
          </p:nvPr>
        </p:nvSpPr>
        <p:spPr>
          <a:xfrm>
            <a:off x="467544" y="1916832"/>
            <a:ext cx="4040188" cy="4392488"/>
          </a:xfrm>
        </p:spPr>
        <p:txBody>
          <a:bodyPr>
            <a:normAutofit/>
          </a:bodyPr>
          <a:lstStyle/>
          <a:p>
            <a:r>
              <a:rPr lang="en-US" b="1" dirty="0" smtClean="0">
                <a:hlinkClick r:id="rId2"/>
              </a:rPr>
              <a:t>Roles of Different Forcing Agents in Global Stratospheric Temperature Changes </a:t>
            </a:r>
            <a:endParaRPr lang="en-US" b="1" dirty="0" smtClean="0"/>
          </a:p>
          <a:p>
            <a:endParaRPr lang="en-US" b="1" dirty="0" smtClean="0"/>
          </a:p>
          <a:p>
            <a:endParaRPr lang="en-US" b="1" dirty="0" smtClean="0"/>
          </a:p>
          <a:p>
            <a:r>
              <a:rPr lang="en-US" b="1" dirty="0" smtClean="0">
                <a:hlinkClick r:id="rId2"/>
              </a:rPr>
              <a:t>Interpreting Space-based Trends in Carbon Monoxide with Multiple Models </a:t>
            </a:r>
            <a:endParaRPr lang="en-US" b="1" dirty="0" smtClean="0"/>
          </a:p>
          <a:p>
            <a:endParaRPr lang="en-US" b="1" dirty="0" smtClean="0"/>
          </a:p>
          <a:p>
            <a:endParaRPr lang="en-US" dirty="0"/>
          </a:p>
        </p:txBody>
      </p:sp>
      <p:pic>
        <p:nvPicPr>
          <p:cNvPr id="8" name="Content Placeholder 7" descr="stratospheric_clouds_sm.jpg"/>
          <p:cNvPicPr>
            <a:picLocks noGrp="1" noChangeAspect="1"/>
          </p:cNvPicPr>
          <p:nvPr>
            <p:ph sz="quarter" idx="4"/>
          </p:nvPr>
        </p:nvPicPr>
        <p:blipFill>
          <a:blip r:embed="rId3" cstate="print"/>
          <a:stretch>
            <a:fillRect/>
          </a:stretch>
        </p:blipFill>
        <p:spPr>
          <a:xfrm>
            <a:off x="6156176" y="1988840"/>
            <a:ext cx="1485374" cy="1774197"/>
          </a:xfrm>
        </p:spPr>
      </p:pic>
      <p:sp>
        <p:nvSpPr>
          <p:cNvPr id="7" name="Footer Placeholder 6"/>
          <p:cNvSpPr>
            <a:spLocks noGrp="1"/>
          </p:cNvSpPr>
          <p:nvPr>
            <p:ph type="ftr" sz="quarter" idx="11"/>
          </p:nvPr>
        </p:nvSpPr>
        <p:spPr/>
        <p:txBody>
          <a:bodyPr/>
          <a:lstStyle/>
          <a:p>
            <a:r>
              <a:rPr lang="en-US" smtClean="0"/>
              <a:t>VI-SEEM Life sciences and Climate national training event, Skopje, FINKI, 2016</a:t>
            </a:r>
            <a:endParaRPr lang="mk-MK"/>
          </a:p>
        </p:txBody>
      </p:sp>
      <p:pic>
        <p:nvPicPr>
          <p:cNvPr id="9" name="Picture 8" descr="images.jpg"/>
          <p:cNvPicPr>
            <a:picLocks noChangeAspect="1"/>
          </p:cNvPicPr>
          <p:nvPr/>
        </p:nvPicPr>
        <p:blipFill>
          <a:blip r:embed="rId4" cstate="print"/>
          <a:stretch>
            <a:fillRect/>
          </a:stretch>
        </p:blipFill>
        <p:spPr>
          <a:xfrm>
            <a:off x="6228184" y="4077072"/>
            <a:ext cx="1314822" cy="1746835"/>
          </a:xfrm>
          <a:prstGeom prst="rect">
            <a:avLst/>
          </a:prstGeom>
        </p:spPr>
      </p:pic>
      <p:pic>
        <p:nvPicPr>
          <p:cNvPr id="11" name="Picture 10" descr="index.png"/>
          <p:cNvPicPr>
            <a:picLocks noChangeAspect="1"/>
          </p:cNvPicPr>
          <p:nvPr/>
        </p:nvPicPr>
        <p:blipFill>
          <a:blip r:embed="rId5" cstate="print"/>
          <a:stretch>
            <a:fillRect/>
          </a:stretch>
        </p:blipFill>
        <p:spPr>
          <a:xfrm>
            <a:off x="6516216" y="548680"/>
            <a:ext cx="1352550" cy="1123950"/>
          </a:xfrm>
          <a:prstGeom prst="rect">
            <a:avLst/>
          </a:prstGeom>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2765</TotalTime>
  <Words>2011</Words>
  <Application>Microsoft Office PowerPoint</Application>
  <PresentationFormat>On-screen Show (4:3)</PresentationFormat>
  <Paragraphs>243</Paragraphs>
  <Slides>64</Slides>
  <Notes>1</Notes>
  <HiddenSlides>0</HiddenSlides>
  <MMClips>1</MMClips>
  <ScaleCrop>false</ScaleCrop>
  <HeadingPairs>
    <vt:vector size="4" baseType="variant">
      <vt:variant>
        <vt:lpstr>Theme</vt:lpstr>
      </vt:variant>
      <vt:variant>
        <vt:i4>1</vt:i4>
      </vt:variant>
      <vt:variant>
        <vt:lpstr>Slide Titles</vt:lpstr>
      </vt:variant>
      <vt:variant>
        <vt:i4>64</vt:i4>
      </vt:variant>
    </vt:vector>
  </HeadingPairs>
  <TitlesOfParts>
    <vt:vector size="65" baseType="lpstr">
      <vt:lpstr>Flow</vt:lpstr>
      <vt:lpstr>FROM MOLECULAR-LEVEL TO MESOSCALE MODELS IN CLIMATE SCIENCE:  IN SILICO CHEMISTRY-CLIMATE MODEL DEVELOPMENTS ON HIGH PERFORMANCE COMPUTING RESOURCES</vt:lpstr>
      <vt:lpstr>CLIMATE SCIENCE AND ATMOSPHERIC CHEMISTRY – FROM FRUSTRATION TO SCIENCE</vt:lpstr>
      <vt:lpstr>Slide 3</vt:lpstr>
      <vt:lpstr>Chemistry-Climate Model Initiative (CCMI)</vt:lpstr>
      <vt:lpstr>Chemistry-Climate Model Initiative (CCMI)</vt:lpstr>
      <vt:lpstr>Chemistry-Climate Model Initiative (CCMI)</vt:lpstr>
      <vt:lpstr>Chemistry-Climate Model Initiative (CCMI)</vt:lpstr>
      <vt:lpstr>Chemistry-Climate Model Initiative (CCMI)</vt:lpstr>
      <vt:lpstr>CCMI-Global issues</vt:lpstr>
      <vt:lpstr>Slide 10</vt:lpstr>
      <vt:lpstr>Slide 11</vt:lpstr>
      <vt:lpstr>Slide 12</vt:lpstr>
      <vt:lpstr>Slide 13</vt:lpstr>
      <vt:lpstr>Slide 14</vt:lpstr>
      <vt:lpstr>Slide 15</vt:lpstr>
      <vt:lpstr>Slide 16</vt:lpstr>
      <vt:lpstr>Slide 17</vt:lpstr>
      <vt:lpstr>Slide 18</vt:lpstr>
      <vt:lpstr>Slide 19</vt:lpstr>
      <vt:lpstr>VI-SEEM Climate – our contributions</vt:lpstr>
      <vt:lpstr>VI-SEEM Climate – our contributions</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VI-SEEM Climate – our research </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lpstr>Slide 62</vt:lpstr>
      <vt:lpstr>Slide 63</vt:lpstr>
      <vt:lpstr>Slide 64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Goliath</dc:creator>
  <cp:lastModifiedBy>anhoch</cp:lastModifiedBy>
  <cp:revision>398</cp:revision>
  <dcterms:created xsi:type="dcterms:W3CDTF">2012-06-15T11:40:43Z</dcterms:created>
  <dcterms:modified xsi:type="dcterms:W3CDTF">2016-08-29T22:06:30Z</dcterms:modified>
</cp:coreProperties>
</file>