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62"/>
  </p:notesMasterIdLst>
  <p:handoutMasterIdLst>
    <p:handoutMasterId r:id="rId63"/>
  </p:handoutMasterIdLst>
  <p:sldIdLst>
    <p:sldId id="262" r:id="rId2"/>
    <p:sldId id="263" r:id="rId3"/>
    <p:sldId id="324" r:id="rId4"/>
    <p:sldId id="325" r:id="rId5"/>
    <p:sldId id="326" r:id="rId6"/>
    <p:sldId id="327" r:id="rId7"/>
    <p:sldId id="314" r:id="rId8"/>
    <p:sldId id="289" r:id="rId9"/>
    <p:sldId id="315" r:id="rId10"/>
    <p:sldId id="328" r:id="rId11"/>
    <p:sldId id="329"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56" r:id="rId27"/>
    <p:sldId id="357" r:id="rId28"/>
    <p:sldId id="358" r:id="rId29"/>
    <p:sldId id="359" r:id="rId30"/>
    <p:sldId id="346" r:id="rId31"/>
    <p:sldId id="347" r:id="rId32"/>
    <p:sldId id="349" r:id="rId33"/>
    <p:sldId id="348" r:id="rId34"/>
    <p:sldId id="350" r:id="rId35"/>
    <p:sldId id="351" r:id="rId36"/>
    <p:sldId id="352" r:id="rId37"/>
    <p:sldId id="353" r:id="rId38"/>
    <p:sldId id="361" r:id="rId39"/>
    <p:sldId id="362" r:id="rId40"/>
    <p:sldId id="354" r:id="rId41"/>
    <p:sldId id="360" r:id="rId42"/>
    <p:sldId id="355" r:id="rId43"/>
    <p:sldId id="363" r:id="rId44"/>
    <p:sldId id="364" r:id="rId45"/>
    <p:sldId id="365" r:id="rId46"/>
    <p:sldId id="366" r:id="rId47"/>
    <p:sldId id="367" r:id="rId48"/>
    <p:sldId id="368" r:id="rId49"/>
    <p:sldId id="369" r:id="rId50"/>
    <p:sldId id="370" r:id="rId51"/>
    <p:sldId id="371" r:id="rId52"/>
    <p:sldId id="372" r:id="rId53"/>
    <p:sldId id="373" r:id="rId54"/>
    <p:sldId id="374" r:id="rId55"/>
    <p:sldId id="380" r:id="rId56"/>
    <p:sldId id="375" r:id="rId57"/>
    <p:sldId id="381" r:id="rId58"/>
    <p:sldId id="376" r:id="rId59"/>
    <p:sldId id="377" r:id="rId60"/>
    <p:sldId id="319" r:id="rId61"/>
  </p:sldIdLst>
  <p:sldSz cx="9906000" cy="6858000" type="A4"/>
  <p:notesSz cx="9866313" cy="6754813"/>
  <p:defaultTextStyle>
    <a:defPPr>
      <a:defRPr lang="en-US"/>
    </a:defPPr>
    <a:lvl1pPr algn="r" rtl="0" fontAlgn="base">
      <a:spcBef>
        <a:spcPct val="20000"/>
      </a:spcBef>
      <a:spcAft>
        <a:spcPct val="0"/>
      </a:spcAft>
      <a:defRPr sz="2400" b="1" kern="1200">
        <a:solidFill>
          <a:schemeClr val="accent2"/>
        </a:solidFill>
        <a:latin typeface="Arial" charset="0"/>
        <a:ea typeface="+mn-ea"/>
        <a:cs typeface="Arial" charset="0"/>
      </a:defRPr>
    </a:lvl1pPr>
    <a:lvl2pPr marL="457200" algn="r" rtl="0" fontAlgn="base">
      <a:spcBef>
        <a:spcPct val="20000"/>
      </a:spcBef>
      <a:spcAft>
        <a:spcPct val="0"/>
      </a:spcAft>
      <a:defRPr sz="2400" b="1" kern="1200">
        <a:solidFill>
          <a:schemeClr val="accent2"/>
        </a:solidFill>
        <a:latin typeface="Arial" charset="0"/>
        <a:ea typeface="+mn-ea"/>
        <a:cs typeface="Arial" charset="0"/>
      </a:defRPr>
    </a:lvl2pPr>
    <a:lvl3pPr marL="914400" algn="r" rtl="0" fontAlgn="base">
      <a:spcBef>
        <a:spcPct val="20000"/>
      </a:spcBef>
      <a:spcAft>
        <a:spcPct val="0"/>
      </a:spcAft>
      <a:defRPr sz="2400" b="1" kern="1200">
        <a:solidFill>
          <a:schemeClr val="accent2"/>
        </a:solidFill>
        <a:latin typeface="Arial" charset="0"/>
        <a:ea typeface="+mn-ea"/>
        <a:cs typeface="Arial" charset="0"/>
      </a:defRPr>
    </a:lvl3pPr>
    <a:lvl4pPr marL="1371600" algn="r" rtl="0" fontAlgn="base">
      <a:spcBef>
        <a:spcPct val="20000"/>
      </a:spcBef>
      <a:spcAft>
        <a:spcPct val="0"/>
      </a:spcAft>
      <a:defRPr sz="2400" b="1" kern="1200">
        <a:solidFill>
          <a:schemeClr val="accent2"/>
        </a:solidFill>
        <a:latin typeface="Arial" charset="0"/>
        <a:ea typeface="+mn-ea"/>
        <a:cs typeface="Arial" charset="0"/>
      </a:defRPr>
    </a:lvl4pPr>
    <a:lvl5pPr marL="1828800" algn="r" rtl="0" fontAlgn="base">
      <a:spcBef>
        <a:spcPct val="20000"/>
      </a:spcBef>
      <a:spcAft>
        <a:spcPct val="0"/>
      </a:spcAft>
      <a:defRPr sz="2400" b="1" kern="1200">
        <a:solidFill>
          <a:schemeClr val="accent2"/>
        </a:solidFill>
        <a:latin typeface="Arial" charset="0"/>
        <a:ea typeface="+mn-ea"/>
        <a:cs typeface="Arial" charset="0"/>
      </a:defRPr>
    </a:lvl5pPr>
    <a:lvl6pPr marL="2286000" algn="l" defTabSz="914400" rtl="0" eaLnBrk="1" latinLnBrk="0" hangingPunct="1">
      <a:defRPr sz="2400" b="1" kern="1200">
        <a:solidFill>
          <a:schemeClr val="accent2"/>
        </a:solidFill>
        <a:latin typeface="Arial" charset="0"/>
        <a:ea typeface="+mn-ea"/>
        <a:cs typeface="Arial" charset="0"/>
      </a:defRPr>
    </a:lvl6pPr>
    <a:lvl7pPr marL="2743200" algn="l" defTabSz="914400" rtl="0" eaLnBrk="1" latinLnBrk="0" hangingPunct="1">
      <a:defRPr sz="2400" b="1" kern="1200">
        <a:solidFill>
          <a:schemeClr val="accent2"/>
        </a:solidFill>
        <a:latin typeface="Arial" charset="0"/>
        <a:ea typeface="+mn-ea"/>
        <a:cs typeface="Arial" charset="0"/>
      </a:defRPr>
    </a:lvl7pPr>
    <a:lvl8pPr marL="3200400" algn="l" defTabSz="914400" rtl="0" eaLnBrk="1" latinLnBrk="0" hangingPunct="1">
      <a:defRPr sz="2400" b="1" kern="1200">
        <a:solidFill>
          <a:schemeClr val="accent2"/>
        </a:solidFill>
        <a:latin typeface="Arial" charset="0"/>
        <a:ea typeface="+mn-ea"/>
        <a:cs typeface="Arial" charset="0"/>
      </a:defRPr>
    </a:lvl8pPr>
    <a:lvl9pPr marL="3657600" algn="l" defTabSz="914400" rtl="0" eaLnBrk="1" latinLnBrk="0" hangingPunct="1">
      <a:defRPr sz="2400" b="1" kern="1200">
        <a:solidFill>
          <a:schemeClr val="accent2"/>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312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94F2"/>
    <a:srgbClr val="20A0FF"/>
    <a:srgbClr val="CF4901"/>
    <a:srgbClr val="E85E15"/>
    <a:srgbClr val="FA7F34"/>
    <a:srgbClr val="F8C092"/>
    <a:srgbClr val="F6A766"/>
    <a:srgbClr val="76480A"/>
    <a:srgbClr val="623006"/>
    <a:srgbClr val="F7B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65" autoAdjust="0"/>
    <p:restoredTop sz="94323" autoAdjust="0"/>
  </p:normalViewPr>
  <p:slideViewPr>
    <p:cSldViewPr snapToGrid="0">
      <p:cViewPr>
        <p:scale>
          <a:sx n="68" d="100"/>
          <a:sy n="68" d="100"/>
        </p:scale>
        <p:origin x="-296" y="-104"/>
      </p:cViewPr>
      <p:guideLst>
        <p:guide orient="horz" pos="682"/>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F32477-637D-472F-8A29-A3B446759AB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DDD373EC-EDBA-4F1D-89BC-DD68026F162F}">
      <dgm:prSet custT="1"/>
      <dgm:spPr/>
      <dgm:t>
        <a:bodyPr/>
        <a:lstStyle/>
        <a:p>
          <a:pPr rtl="0"/>
          <a:r>
            <a:rPr lang="en-US" sz="1800" b="1" dirty="0" smtClean="0"/>
            <a:t>1</a:t>
          </a:r>
          <a:endParaRPr lang="el-GR" sz="1800" dirty="0"/>
        </a:p>
      </dgm:t>
    </dgm:pt>
    <dgm:pt modelId="{B1C7EEDF-74BF-44C1-8C5B-02D8865772FD}" type="parTrans" cxnId="{D1622613-A19B-4C37-99D3-B4959F45CEB2}">
      <dgm:prSet/>
      <dgm:spPr/>
      <dgm:t>
        <a:bodyPr/>
        <a:lstStyle/>
        <a:p>
          <a:endParaRPr lang="el-GR"/>
        </a:p>
      </dgm:t>
    </dgm:pt>
    <dgm:pt modelId="{68EB100F-8C5E-4323-B01A-E9A456CB326A}" type="sibTrans" cxnId="{D1622613-A19B-4C37-99D3-B4959F45CEB2}">
      <dgm:prSet/>
      <dgm:spPr/>
      <dgm:t>
        <a:bodyPr/>
        <a:lstStyle/>
        <a:p>
          <a:endParaRPr lang="el-GR"/>
        </a:p>
      </dgm:t>
    </dgm:pt>
    <dgm:pt modelId="{E4249E26-FE48-41BF-B868-CF85F32A3C77}" type="pres">
      <dgm:prSet presAssocID="{31F32477-637D-472F-8A29-A3B446759AB1}" presName="hierChild1" presStyleCnt="0">
        <dgm:presLayoutVars>
          <dgm:orgChart val="1"/>
          <dgm:chPref val="1"/>
          <dgm:dir/>
          <dgm:animOne val="branch"/>
          <dgm:animLvl val="lvl"/>
          <dgm:resizeHandles/>
        </dgm:presLayoutVars>
      </dgm:prSet>
      <dgm:spPr/>
      <dgm:t>
        <a:bodyPr/>
        <a:lstStyle/>
        <a:p>
          <a:endParaRPr lang="el-GR"/>
        </a:p>
      </dgm:t>
    </dgm:pt>
    <dgm:pt modelId="{63BFC18A-7BAB-47F2-9F9A-C3112DC6DE97}" type="pres">
      <dgm:prSet presAssocID="{DDD373EC-EDBA-4F1D-89BC-DD68026F162F}" presName="hierRoot1" presStyleCnt="0">
        <dgm:presLayoutVars>
          <dgm:hierBranch val="init"/>
        </dgm:presLayoutVars>
      </dgm:prSet>
      <dgm:spPr/>
    </dgm:pt>
    <dgm:pt modelId="{5FBA851A-7364-4F65-9A71-B2C6D3BCC7AC}" type="pres">
      <dgm:prSet presAssocID="{DDD373EC-EDBA-4F1D-89BC-DD68026F162F}" presName="rootComposite1" presStyleCnt="0"/>
      <dgm:spPr/>
    </dgm:pt>
    <dgm:pt modelId="{9083777B-81BA-41FB-8EC7-ACC18D67653F}" type="pres">
      <dgm:prSet presAssocID="{DDD373EC-EDBA-4F1D-89BC-DD68026F162F}" presName="rootText1" presStyleLbl="node0" presStyleIdx="0" presStyleCnt="1" custScaleX="100024" custScaleY="240558">
        <dgm:presLayoutVars>
          <dgm:chPref val="3"/>
        </dgm:presLayoutVars>
      </dgm:prSet>
      <dgm:spPr/>
      <dgm:t>
        <a:bodyPr/>
        <a:lstStyle/>
        <a:p>
          <a:endParaRPr lang="el-GR"/>
        </a:p>
      </dgm:t>
    </dgm:pt>
    <dgm:pt modelId="{E12094BA-509A-48C5-A03A-DFF00ACA7C39}" type="pres">
      <dgm:prSet presAssocID="{DDD373EC-EDBA-4F1D-89BC-DD68026F162F}" presName="rootConnector1" presStyleLbl="node1" presStyleIdx="0" presStyleCnt="0"/>
      <dgm:spPr/>
      <dgm:t>
        <a:bodyPr/>
        <a:lstStyle/>
        <a:p>
          <a:endParaRPr lang="el-GR"/>
        </a:p>
      </dgm:t>
    </dgm:pt>
    <dgm:pt modelId="{26704D5C-1AA9-452C-AC41-6D0B1877FACE}" type="pres">
      <dgm:prSet presAssocID="{DDD373EC-EDBA-4F1D-89BC-DD68026F162F}" presName="hierChild2" presStyleCnt="0"/>
      <dgm:spPr/>
    </dgm:pt>
    <dgm:pt modelId="{1B92B5E6-3C4F-4483-9C55-0DF49F28FF56}" type="pres">
      <dgm:prSet presAssocID="{DDD373EC-EDBA-4F1D-89BC-DD68026F162F}" presName="hierChild3" presStyleCnt="0"/>
      <dgm:spPr/>
    </dgm:pt>
  </dgm:ptLst>
  <dgm:cxnLst>
    <dgm:cxn modelId="{B7AF06F9-97F6-2D42-B2C4-639D6D137B09}" type="presOf" srcId="{DDD373EC-EDBA-4F1D-89BC-DD68026F162F}" destId="{9083777B-81BA-41FB-8EC7-ACC18D67653F}" srcOrd="0" destOrd="0" presId="urn:microsoft.com/office/officeart/2005/8/layout/orgChart1"/>
    <dgm:cxn modelId="{D1622613-A19B-4C37-99D3-B4959F45CEB2}" srcId="{31F32477-637D-472F-8A29-A3B446759AB1}" destId="{DDD373EC-EDBA-4F1D-89BC-DD68026F162F}" srcOrd="0" destOrd="0" parTransId="{B1C7EEDF-74BF-44C1-8C5B-02D8865772FD}" sibTransId="{68EB100F-8C5E-4323-B01A-E9A456CB326A}"/>
    <dgm:cxn modelId="{A69F9740-99E9-BD45-BFDB-1159B1A00FD4}" type="presOf" srcId="{DDD373EC-EDBA-4F1D-89BC-DD68026F162F}" destId="{E12094BA-509A-48C5-A03A-DFF00ACA7C39}" srcOrd="1" destOrd="0" presId="urn:microsoft.com/office/officeart/2005/8/layout/orgChart1"/>
    <dgm:cxn modelId="{9BE45893-9A8C-C34B-BFEA-720392FAC0DB}" type="presOf" srcId="{31F32477-637D-472F-8A29-A3B446759AB1}" destId="{E4249E26-FE48-41BF-B868-CF85F32A3C77}" srcOrd="0" destOrd="0" presId="urn:microsoft.com/office/officeart/2005/8/layout/orgChart1"/>
    <dgm:cxn modelId="{9D6E5D87-9EC5-A149-A3C3-31DA941F595A}" type="presParOf" srcId="{E4249E26-FE48-41BF-B868-CF85F32A3C77}" destId="{63BFC18A-7BAB-47F2-9F9A-C3112DC6DE97}" srcOrd="0" destOrd="0" presId="urn:microsoft.com/office/officeart/2005/8/layout/orgChart1"/>
    <dgm:cxn modelId="{0A358813-C17A-3840-814C-E451EFC6A63C}" type="presParOf" srcId="{63BFC18A-7BAB-47F2-9F9A-C3112DC6DE97}" destId="{5FBA851A-7364-4F65-9A71-B2C6D3BCC7AC}" srcOrd="0" destOrd="0" presId="urn:microsoft.com/office/officeart/2005/8/layout/orgChart1"/>
    <dgm:cxn modelId="{15DB3E65-0B65-2E4D-96ED-7D0B247191AF}" type="presParOf" srcId="{5FBA851A-7364-4F65-9A71-B2C6D3BCC7AC}" destId="{9083777B-81BA-41FB-8EC7-ACC18D67653F}" srcOrd="0" destOrd="0" presId="urn:microsoft.com/office/officeart/2005/8/layout/orgChart1"/>
    <dgm:cxn modelId="{75EE8C4E-935C-BC4E-BF81-BC46E795F394}" type="presParOf" srcId="{5FBA851A-7364-4F65-9A71-B2C6D3BCC7AC}" destId="{E12094BA-509A-48C5-A03A-DFF00ACA7C39}" srcOrd="1" destOrd="0" presId="urn:microsoft.com/office/officeart/2005/8/layout/orgChart1"/>
    <dgm:cxn modelId="{F71DD89D-FE42-774E-984F-EB5331B91283}" type="presParOf" srcId="{63BFC18A-7BAB-47F2-9F9A-C3112DC6DE97}" destId="{26704D5C-1AA9-452C-AC41-6D0B1877FACE}" srcOrd="1" destOrd="0" presId="urn:microsoft.com/office/officeart/2005/8/layout/orgChart1"/>
    <dgm:cxn modelId="{7D3045A6-2A51-BB48-91A2-4E9217CCF1D1}" type="presParOf" srcId="{63BFC18A-7BAB-47F2-9F9A-C3112DC6DE97}" destId="{1B92B5E6-3C4F-4483-9C55-0DF49F28FF5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140013-AB71-4552-A5A9-8E851447621A}"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l-GR"/>
        </a:p>
      </dgm:t>
    </dgm:pt>
    <dgm:pt modelId="{31BC88C3-F2D5-4819-B35B-95A726FAE8E3}" type="pres">
      <dgm:prSet presAssocID="{FC140013-AB71-4552-A5A9-8E851447621A}" presName="hierChild1" presStyleCnt="0">
        <dgm:presLayoutVars>
          <dgm:orgChart val="1"/>
          <dgm:chPref val="1"/>
          <dgm:dir/>
          <dgm:animOne val="branch"/>
          <dgm:animLvl val="lvl"/>
          <dgm:resizeHandles/>
        </dgm:presLayoutVars>
      </dgm:prSet>
      <dgm:spPr/>
      <dgm:t>
        <a:bodyPr/>
        <a:lstStyle/>
        <a:p>
          <a:endParaRPr lang="el-GR"/>
        </a:p>
      </dgm:t>
    </dgm:pt>
  </dgm:ptLst>
  <dgm:cxnLst>
    <dgm:cxn modelId="{5E50DE97-806A-E441-9094-0715E080D404}" type="presOf" srcId="{FC140013-AB71-4552-A5A9-8E851447621A}" destId="{31BC88C3-F2D5-4819-B35B-95A726FAE8E3}" srcOrd="0"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3777B-81BA-41FB-8EC7-ACC18D67653F}">
      <dsp:nvSpPr>
        <dsp:cNvPr id="0" name=""/>
        <dsp:cNvSpPr/>
      </dsp:nvSpPr>
      <dsp:spPr>
        <a:xfrm>
          <a:off x="0" y="33991"/>
          <a:ext cx="352980" cy="4244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t>1</a:t>
          </a:r>
          <a:endParaRPr lang="el-GR" sz="1800" kern="1200" dirty="0"/>
        </a:p>
      </dsp:txBody>
      <dsp:txXfrm>
        <a:off x="0" y="33991"/>
        <a:ext cx="352980" cy="4244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4275138" cy="338138"/>
          </a:xfrm>
          <a:prstGeom prst="rect">
            <a:avLst/>
          </a:prstGeom>
          <a:noFill/>
          <a:ln w="9525">
            <a:noFill/>
            <a:miter lim="800000"/>
            <a:headEnd/>
            <a:tailEnd/>
          </a:ln>
          <a:effectLst/>
        </p:spPr>
        <p:txBody>
          <a:bodyPr vert="horz" wrap="square" lIns="91406" tIns="45703" rIns="91406" bIns="45703" numCol="1" anchor="t" anchorCtr="0" compatLnSpc="1">
            <a:prstTxWarp prst="textNoShape">
              <a:avLst/>
            </a:prstTxWarp>
          </a:bodyPr>
          <a:lstStyle>
            <a:lvl1pPr algn="l" eaLnBrk="0" hangingPunct="0">
              <a:spcBef>
                <a:spcPct val="0"/>
              </a:spcBef>
              <a:defRPr sz="1200" b="0">
                <a:solidFill>
                  <a:schemeClr val="tx1"/>
                </a:solidFill>
                <a:latin typeface="Times New Roman" pitchFamily="18" charset="0"/>
              </a:defRPr>
            </a:lvl1pPr>
          </a:lstStyle>
          <a:p>
            <a:pPr>
              <a:defRPr/>
            </a:pPr>
            <a:endParaRPr lang="el-GR"/>
          </a:p>
        </p:txBody>
      </p:sp>
      <p:sp>
        <p:nvSpPr>
          <p:cNvPr id="46083" name="Rectangle 3"/>
          <p:cNvSpPr>
            <a:spLocks noGrp="1" noChangeArrowheads="1"/>
          </p:cNvSpPr>
          <p:nvPr>
            <p:ph type="dt" sz="quarter" idx="1"/>
          </p:nvPr>
        </p:nvSpPr>
        <p:spPr bwMode="auto">
          <a:xfrm>
            <a:off x="5588000" y="0"/>
            <a:ext cx="4276725" cy="338138"/>
          </a:xfrm>
          <a:prstGeom prst="rect">
            <a:avLst/>
          </a:prstGeom>
          <a:noFill/>
          <a:ln w="9525">
            <a:noFill/>
            <a:miter lim="800000"/>
            <a:headEnd/>
            <a:tailEnd/>
          </a:ln>
          <a:effectLst/>
        </p:spPr>
        <p:txBody>
          <a:bodyPr vert="horz" wrap="square" lIns="91406" tIns="45703" rIns="91406" bIns="45703" numCol="1" anchor="t" anchorCtr="0" compatLnSpc="1">
            <a:prstTxWarp prst="textNoShape">
              <a:avLst/>
            </a:prstTxWarp>
          </a:bodyPr>
          <a:lstStyle>
            <a:lvl1pPr eaLnBrk="0" hangingPunct="0">
              <a:spcBef>
                <a:spcPct val="0"/>
              </a:spcBef>
              <a:defRPr sz="1200" b="0">
                <a:solidFill>
                  <a:schemeClr val="tx1"/>
                </a:solidFill>
                <a:latin typeface="Times New Roman" pitchFamily="18" charset="0"/>
              </a:defRPr>
            </a:lvl1pPr>
          </a:lstStyle>
          <a:p>
            <a:pPr>
              <a:defRPr/>
            </a:pPr>
            <a:endParaRPr lang="el-GR"/>
          </a:p>
        </p:txBody>
      </p:sp>
      <p:sp>
        <p:nvSpPr>
          <p:cNvPr id="46084" name="Rectangle 4"/>
          <p:cNvSpPr>
            <a:spLocks noGrp="1" noChangeArrowheads="1"/>
          </p:cNvSpPr>
          <p:nvPr>
            <p:ph type="ftr" sz="quarter" idx="2"/>
          </p:nvPr>
        </p:nvSpPr>
        <p:spPr bwMode="auto">
          <a:xfrm>
            <a:off x="0" y="6415088"/>
            <a:ext cx="4275138" cy="338137"/>
          </a:xfrm>
          <a:prstGeom prst="rect">
            <a:avLst/>
          </a:prstGeom>
          <a:noFill/>
          <a:ln w="9525">
            <a:noFill/>
            <a:miter lim="800000"/>
            <a:headEnd/>
            <a:tailEnd/>
          </a:ln>
          <a:effectLst/>
        </p:spPr>
        <p:txBody>
          <a:bodyPr vert="horz" wrap="square" lIns="91406" tIns="45703" rIns="91406" bIns="45703" numCol="1" anchor="b" anchorCtr="0" compatLnSpc="1">
            <a:prstTxWarp prst="textNoShape">
              <a:avLst/>
            </a:prstTxWarp>
          </a:bodyPr>
          <a:lstStyle>
            <a:lvl1pPr algn="l" eaLnBrk="0" hangingPunct="0">
              <a:spcBef>
                <a:spcPct val="0"/>
              </a:spcBef>
              <a:defRPr sz="1200" b="0">
                <a:solidFill>
                  <a:schemeClr val="tx1"/>
                </a:solidFill>
                <a:latin typeface="Times New Roman" pitchFamily="18" charset="0"/>
              </a:defRPr>
            </a:lvl1pPr>
          </a:lstStyle>
          <a:p>
            <a:pPr>
              <a:defRPr/>
            </a:pPr>
            <a:endParaRPr lang="el-GR"/>
          </a:p>
        </p:txBody>
      </p:sp>
      <p:sp>
        <p:nvSpPr>
          <p:cNvPr id="46085" name="Rectangle 5"/>
          <p:cNvSpPr>
            <a:spLocks noGrp="1" noChangeArrowheads="1"/>
          </p:cNvSpPr>
          <p:nvPr>
            <p:ph type="sldNum" sz="quarter" idx="3"/>
          </p:nvPr>
        </p:nvSpPr>
        <p:spPr bwMode="auto">
          <a:xfrm>
            <a:off x="5588000" y="6415088"/>
            <a:ext cx="4276725" cy="338137"/>
          </a:xfrm>
          <a:prstGeom prst="rect">
            <a:avLst/>
          </a:prstGeom>
          <a:noFill/>
          <a:ln w="9525">
            <a:noFill/>
            <a:miter lim="800000"/>
            <a:headEnd/>
            <a:tailEnd/>
          </a:ln>
          <a:effectLst/>
        </p:spPr>
        <p:txBody>
          <a:bodyPr vert="horz" wrap="square" lIns="91406" tIns="45703" rIns="91406" bIns="45703" numCol="1" anchor="b" anchorCtr="0" compatLnSpc="1">
            <a:prstTxWarp prst="textNoShape">
              <a:avLst/>
            </a:prstTxWarp>
          </a:bodyPr>
          <a:lstStyle>
            <a:lvl1pPr eaLnBrk="0" hangingPunct="0">
              <a:spcBef>
                <a:spcPct val="0"/>
              </a:spcBef>
              <a:defRPr sz="1200" b="0">
                <a:solidFill>
                  <a:schemeClr val="tx1"/>
                </a:solidFill>
                <a:latin typeface="Times New Roman" pitchFamily="18" charset="0"/>
              </a:defRPr>
            </a:lvl1pPr>
          </a:lstStyle>
          <a:p>
            <a:pPr>
              <a:defRPr/>
            </a:pPr>
            <a:fld id="{2DC3300D-5115-4BAB-93FC-246CDC56F3C3}" type="slidenum">
              <a:rPr lang="el-GR"/>
              <a:pPr>
                <a:defRPr/>
              </a:pPr>
              <a:t>‹#›</a:t>
            </a:fld>
            <a:endParaRPr lang="el-GR"/>
          </a:p>
        </p:txBody>
      </p:sp>
    </p:spTree>
    <p:extLst>
      <p:ext uri="{BB962C8B-B14F-4D97-AF65-F5344CB8AC3E}">
        <p14:creationId xmlns:p14="http://schemas.microsoft.com/office/powerpoint/2010/main" val="2104723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4275138" cy="338138"/>
          </a:xfrm>
          <a:prstGeom prst="rect">
            <a:avLst/>
          </a:prstGeom>
          <a:noFill/>
          <a:ln w="9525">
            <a:noFill/>
            <a:miter lim="800000"/>
            <a:headEnd/>
            <a:tailEnd/>
          </a:ln>
          <a:effectLst/>
        </p:spPr>
        <p:txBody>
          <a:bodyPr vert="horz" wrap="square" lIns="91406" tIns="45703" rIns="91406" bIns="45703" numCol="1" anchor="t" anchorCtr="0" compatLnSpc="1">
            <a:prstTxWarp prst="textNoShape">
              <a:avLst/>
            </a:prstTxWarp>
          </a:bodyPr>
          <a:lstStyle>
            <a:lvl1pPr algn="l">
              <a:spcBef>
                <a:spcPct val="0"/>
              </a:spcBef>
              <a:defRPr sz="1200" b="0">
                <a:solidFill>
                  <a:schemeClr val="tx1"/>
                </a:solidFill>
                <a:effectLst>
                  <a:outerShdw blurRad="38100" dist="38100" dir="2700000" algn="tl">
                    <a:srgbClr val="C0C0C0"/>
                  </a:outerShdw>
                </a:effectLst>
                <a:latin typeface="Tahoma" pitchFamily="34" charset="0"/>
              </a:defRPr>
            </a:lvl1pPr>
          </a:lstStyle>
          <a:p>
            <a:pPr>
              <a:defRPr/>
            </a:pPr>
            <a:endParaRPr lang="en-GB"/>
          </a:p>
        </p:txBody>
      </p:sp>
      <p:sp>
        <p:nvSpPr>
          <p:cNvPr id="22531" name="Rectangle 3"/>
          <p:cNvSpPr>
            <a:spLocks noGrp="1" noChangeArrowheads="1"/>
          </p:cNvSpPr>
          <p:nvPr>
            <p:ph type="dt" idx="1"/>
          </p:nvPr>
        </p:nvSpPr>
        <p:spPr bwMode="auto">
          <a:xfrm>
            <a:off x="5591175" y="0"/>
            <a:ext cx="4275138" cy="338138"/>
          </a:xfrm>
          <a:prstGeom prst="rect">
            <a:avLst/>
          </a:prstGeom>
          <a:noFill/>
          <a:ln w="9525">
            <a:noFill/>
            <a:miter lim="800000"/>
            <a:headEnd/>
            <a:tailEnd/>
          </a:ln>
          <a:effectLst/>
        </p:spPr>
        <p:txBody>
          <a:bodyPr vert="horz" wrap="square" lIns="91406" tIns="45703" rIns="91406" bIns="45703" numCol="1" anchor="t" anchorCtr="0" compatLnSpc="1">
            <a:prstTxWarp prst="textNoShape">
              <a:avLst/>
            </a:prstTxWarp>
          </a:bodyPr>
          <a:lstStyle>
            <a:lvl1pPr>
              <a:spcBef>
                <a:spcPct val="0"/>
              </a:spcBef>
              <a:defRPr sz="1200" b="0">
                <a:solidFill>
                  <a:schemeClr val="tx1"/>
                </a:solidFill>
                <a:effectLst>
                  <a:outerShdw blurRad="38100" dist="38100" dir="2700000" algn="tl">
                    <a:srgbClr val="C0C0C0"/>
                  </a:outerShdw>
                </a:effectLst>
                <a:latin typeface="Tahoma" pitchFamily="34" charset="0"/>
              </a:defRPr>
            </a:lvl1pPr>
          </a:lstStyle>
          <a:p>
            <a:pPr>
              <a:defRPr/>
            </a:pPr>
            <a:endParaRPr lang="en-GB"/>
          </a:p>
        </p:txBody>
      </p:sp>
      <p:sp>
        <p:nvSpPr>
          <p:cNvPr id="11268" name="Rectangle 4"/>
          <p:cNvSpPr>
            <a:spLocks noGrp="1" noRot="1" noChangeAspect="1" noChangeArrowheads="1" noTextEdit="1"/>
          </p:cNvSpPr>
          <p:nvPr>
            <p:ph type="sldImg" idx="2"/>
          </p:nvPr>
        </p:nvSpPr>
        <p:spPr bwMode="auto">
          <a:xfrm>
            <a:off x="3106738" y="506413"/>
            <a:ext cx="3659187" cy="2533650"/>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1314450" y="3209925"/>
            <a:ext cx="7237413" cy="3038475"/>
          </a:xfrm>
          <a:prstGeom prst="rect">
            <a:avLst/>
          </a:prstGeom>
          <a:noFill/>
          <a:ln w="9525">
            <a:noFill/>
            <a:miter lim="800000"/>
            <a:headEnd/>
            <a:tailEnd/>
          </a:ln>
          <a:effectLst/>
        </p:spPr>
        <p:txBody>
          <a:bodyPr vert="horz" wrap="square" lIns="91406" tIns="45703" rIns="91406" bIns="45703"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2534" name="Rectangle 6"/>
          <p:cNvSpPr>
            <a:spLocks noGrp="1" noChangeArrowheads="1"/>
          </p:cNvSpPr>
          <p:nvPr>
            <p:ph type="ftr" sz="quarter" idx="4"/>
          </p:nvPr>
        </p:nvSpPr>
        <p:spPr bwMode="auto">
          <a:xfrm>
            <a:off x="0" y="6416675"/>
            <a:ext cx="4275138" cy="338138"/>
          </a:xfrm>
          <a:prstGeom prst="rect">
            <a:avLst/>
          </a:prstGeom>
          <a:noFill/>
          <a:ln w="9525">
            <a:noFill/>
            <a:miter lim="800000"/>
            <a:headEnd/>
            <a:tailEnd/>
          </a:ln>
          <a:effectLst/>
        </p:spPr>
        <p:txBody>
          <a:bodyPr vert="horz" wrap="square" lIns="91406" tIns="45703" rIns="91406" bIns="45703" numCol="1" anchor="b" anchorCtr="0" compatLnSpc="1">
            <a:prstTxWarp prst="textNoShape">
              <a:avLst/>
            </a:prstTxWarp>
          </a:bodyPr>
          <a:lstStyle>
            <a:lvl1pPr algn="l">
              <a:spcBef>
                <a:spcPct val="0"/>
              </a:spcBef>
              <a:defRPr sz="1200" b="0">
                <a:solidFill>
                  <a:schemeClr val="tx1"/>
                </a:solidFill>
                <a:effectLst>
                  <a:outerShdw blurRad="38100" dist="38100" dir="2700000" algn="tl">
                    <a:srgbClr val="C0C0C0"/>
                  </a:outerShdw>
                </a:effectLst>
                <a:latin typeface="Tahoma" pitchFamily="34" charset="0"/>
              </a:defRPr>
            </a:lvl1pPr>
          </a:lstStyle>
          <a:p>
            <a:pPr>
              <a:defRPr/>
            </a:pPr>
            <a:endParaRPr lang="en-GB"/>
          </a:p>
        </p:txBody>
      </p:sp>
      <p:sp>
        <p:nvSpPr>
          <p:cNvPr id="22535" name="Rectangle 7"/>
          <p:cNvSpPr>
            <a:spLocks noGrp="1" noChangeArrowheads="1"/>
          </p:cNvSpPr>
          <p:nvPr>
            <p:ph type="sldNum" sz="quarter" idx="5"/>
          </p:nvPr>
        </p:nvSpPr>
        <p:spPr bwMode="auto">
          <a:xfrm>
            <a:off x="5591175" y="6416675"/>
            <a:ext cx="4275138" cy="338138"/>
          </a:xfrm>
          <a:prstGeom prst="rect">
            <a:avLst/>
          </a:prstGeom>
          <a:noFill/>
          <a:ln w="9525">
            <a:noFill/>
            <a:miter lim="800000"/>
            <a:headEnd/>
            <a:tailEnd/>
          </a:ln>
          <a:effectLst/>
        </p:spPr>
        <p:txBody>
          <a:bodyPr vert="horz" wrap="square" lIns="91406" tIns="45703" rIns="91406" bIns="45703" numCol="1" anchor="b" anchorCtr="0" compatLnSpc="1">
            <a:prstTxWarp prst="textNoShape">
              <a:avLst/>
            </a:prstTxWarp>
          </a:bodyPr>
          <a:lstStyle>
            <a:lvl1pPr>
              <a:spcBef>
                <a:spcPct val="0"/>
              </a:spcBef>
              <a:defRPr sz="1200" b="0">
                <a:solidFill>
                  <a:schemeClr val="tx1"/>
                </a:solidFill>
                <a:effectLst>
                  <a:outerShdw blurRad="38100" dist="38100" dir="2700000" algn="tl">
                    <a:srgbClr val="C0C0C0"/>
                  </a:outerShdw>
                </a:effectLst>
                <a:latin typeface="Tahoma" pitchFamily="34" charset="0"/>
              </a:defRPr>
            </a:lvl1pPr>
          </a:lstStyle>
          <a:p>
            <a:pPr>
              <a:defRPr/>
            </a:pPr>
            <a:fld id="{67882BFB-C195-4ABC-8201-A723AE96FA51}" type="slidenum">
              <a:rPr lang="en-GB"/>
              <a:pPr>
                <a:defRPr/>
              </a:pPr>
              <a:t>‹#›</a:t>
            </a:fld>
            <a:endParaRPr lang="en-GB"/>
          </a:p>
        </p:txBody>
      </p:sp>
    </p:spTree>
    <p:extLst>
      <p:ext uri="{BB962C8B-B14F-4D97-AF65-F5344CB8AC3E}">
        <p14:creationId xmlns:p14="http://schemas.microsoft.com/office/powerpoint/2010/main" val="19333332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en.wikipedia.org/wiki/Alzheimer"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en.wikipedia.org/wiki/Alzheimer"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en.wikipedia.org/wiki/Alzheimer"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en.wikipedia.org/wiki/Alzheimer"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en.wikipedia.org/wiki/Alzheimer"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en.wikipedia.org/wiki/Alzheimer"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en.wikipedia.org/wiki/Alzheimer"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en.wikipedia.org/wiki/Alzheimer"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en.wikipedia.org/wiki/Alzheimer"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en.wikipedia.org/wiki/Alzheimer"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en.wikipedia.org/wiki/Alzheimer"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en.wikipedia.org/wiki/Alzheimer"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en.wikipedia.org/wiki/Alzheimer"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en.wikipedia.org/wiki/Alzheimer"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en.wikipedia.org/wiki/Alzheimer"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en.wikipedia.org/wiki/Alzheimer"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en.wikipedia.org/wiki/Alzheimer"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en.wikipedia.org/wiki/Alzheimer"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en.wikipedia.org/wiki/Alzheimer"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en.wikipedia.org/wiki/Alzheimer"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en.wikipedia.org/wiki/Alzheimer"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en.wikipedia.org/wiki/Alzheimer"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en.wikipedia.org/wiki/Alzheimer"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en.wikipedia.org/wiki/Alzheimer"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s://en.wikipedia.org/wiki/Alzheimer"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s://en.wikipedia.org/wiki/Alzheimer"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s://en.wikipedia.org/wiki/Alzheimer"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s://en.wikipedia.org/wiki/Alzheimer"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s://en.wikipedia.org/wiki/Alzheimer"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s://en.wikipedia.org/wiki/Alzheimer"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s://en.wikipedia.org/wiki/Alzheimer"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s://en.wikipedia.org/wiki/Alzheimer"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s://en.wikipedia.org/wiki/Alzheimer"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s://en.wikipedia.org/wiki/Alzheimer"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s://en.wikipedia.org/wiki/Alzheimer"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s://en.wikipedia.org/wiki/Alzheimer"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 Id="rId3" Type="http://schemas.openxmlformats.org/officeDocument/2006/relationships/hyperlink" Target="https://en.wikipedia.org/wiki/Alzheimer"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s://en.wikipedia.org/wiki/Alzheimer"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en.wikipedia.org/wiki/Alzheimer"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s://en.wikipedia.org/wiki/Alzheimer"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s://en.wikipedia.org/wiki/Alzheimer"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s://en.wikipedia.org/wiki/Alzheimer"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 Id="rId3" Type="http://schemas.openxmlformats.org/officeDocument/2006/relationships/hyperlink" Target="https://en.wikipedia.org/wiki/Alzheimer"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 Id="rId3" Type="http://schemas.openxmlformats.org/officeDocument/2006/relationships/hyperlink" Target="https://en.wikipedia.org/wiki/Alzheimer"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en.wikipedia.org/wiki/Alzheimer"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en.wikipedia.org/wiki/Alzheimer"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en.wikipedia.org/wiki/Alzheimer"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en.wikipedia.org/wiki/Alzheim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Intro on the goal of LS SC which is personalized</a:t>
            </a:r>
            <a:r>
              <a:rPr lang="en-US" b="1" baseline="0" dirty="0" smtClean="0"/>
              <a:t> medicine </a:t>
            </a:r>
            <a:r>
              <a:rPr lang="en-US" baseline="0" dirty="0" smtClean="0"/>
              <a:t>and why computers are very important in this area. Then I will talk about the challenges in the LS SC and provide and overall presentation…</a:t>
            </a:r>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2</a:t>
            </a:fld>
            <a:endParaRPr lang="en-GB"/>
          </a:p>
        </p:txBody>
      </p:sp>
    </p:spTree>
    <p:extLst>
      <p:ext uri="{BB962C8B-B14F-4D97-AF65-F5344CB8AC3E}">
        <p14:creationId xmlns:p14="http://schemas.microsoft.com/office/powerpoint/2010/main" val="340937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15</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16</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17</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18</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19</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20</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21</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22</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23</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24</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past, one medicine would fit all. For example chemotherapy could</a:t>
            </a:r>
            <a:r>
              <a:rPr lang="en-US" baseline="0" dirty="0" smtClean="0"/>
              <a:t> be used to treat all cancers and some medicine would be provided at a uniform dosage, although some people need different doses.</a:t>
            </a:r>
            <a:r>
              <a:rPr lang="en-US" dirty="0" smtClean="0"/>
              <a:t> 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7</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25</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2803" y="337583"/>
            <a:ext cx="3472853" cy="2602859"/>
          </a:xfrm>
        </p:spPr>
      </p:sp>
      <p:sp>
        <p:nvSpPr>
          <p:cNvPr id="3" name="Notes Placeholder 2"/>
          <p:cNvSpPr>
            <a:spLocks noGrp="1"/>
          </p:cNvSpPr>
          <p:nvPr>
            <p:ph type="body" idx="1"/>
          </p:nvPr>
        </p:nvSpPr>
        <p:spPr>
          <a:xfrm>
            <a:off x="4275401" y="337741"/>
            <a:ext cx="5373700" cy="2604199"/>
          </a:xfrm>
        </p:spPr>
        <p:txBody>
          <a:bodyPr/>
          <a:lstStyle/>
          <a:p>
            <a:endParaRPr lang="en-US" dirty="0"/>
          </a:p>
        </p:txBody>
      </p:sp>
      <p:sp>
        <p:nvSpPr>
          <p:cNvPr id="4" name="Slide Number Placeholder 3"/>
          <p:cNvSpPr>
            <a:spLocks noGrp="1"/>
          </p:cNvSpPr>
          <p:nvPr>
            <p:ph type="sldNum" sz="quarter" idx="10"/>
          </p:nvPr>
        </p:nvSpPr>
        <p:spPr/>
        <p:txBody>
          <a:bodyPr/>
          <a:lstStyle/>
          <a:p>
            <a:fld id="{E30BD010-B09B-446D-911B-1DA7A0080403}" type="slidenum">
              <a:rPr lang="el-GR" smtClean="0"/>
              <a:pPr/>
              <a:t>26</a:t>
            </a:fld>
            <a:endParaRPr lang="el-GR"/>
          </a:p>
        </p:txBody>
      </p:sp>
    </p:spTree>
    <p:extLst>
      <p:ext uri="{BB962C8B-B14F-4D97-AF65-F5344CB8AC3E}">
        <p14:creationId xmlns:p14="http://schemas.microsoft.com/office/powerpoint/2010/main" val="3481410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2803" y="337583"/>
            <a:ext cx="3472853" cy="2602859"/>
          </a:xfrm>
        </p:spPr>
      </p:sp>
      <p:sp>
        <p:nvSpPr>
          <p:cNvPr id="3" name="Notes Placeholder 2"/>
          <p:cNvSpPr>
            <a:spLocks noGrp="1"/>
          </p:cNvSpPr>
          <p:nvPr>
            <p:ph type="body" idx="1"/>
          </p:nvPr>
        </p:nvSpPr>
        <p:spPr>
          <a:xfrm>
            <a:off x="4275401" y="337741"/>
            <a:ext cx="5373700" cy="2604199"/>
          </a:xfrm>
        </p:spPr>
        <p:txBody>
          <a:bodyPr/>
          <a:lstStyle/>
          <a:p>
            <a:endParaRPr lang="en-US" dirty="0"/>
          </a:p>
        </p:txBody>
      </p:sp>
      <p:sp>
        <p:nvSpPr>
          <p:cNvPr id="4" name="Slide Number Placeholder 3"/>
          <p:cNvSpPr>
            <a:spLocks noGrp="1"/>
          </p:cNvSpPr>
          <p:nvPr>
            <p:ph type="sldNum" sz="quarter" idx="10"/>
          </p:nvPr>
        </p:nvSpPr>
        <p:spPr/>
        <p:txBody>
          <a:bodyPr/>
          <a:lstStyle/>
          <a:p>
            <a:fld id="{E30BD010-B09B-446D-911B-1DA7A0080403}" type="slidenum">
              <a:rPr lang="el-GR" smtClean="0"/>
              <a:pPr/>
              <a:t>27</a:t>
            </a:fld>
            <a:endParaRPr lang="el-GR"/>
          </a:p>
        </p:txBody>
      </p:sp>
    </p:spTree>
    <p:extLst>
      <p:ext uri="{BB962C8B-B14F-4D97-AF65-F5344CB8AC3E}">
        <p14:creationId xmlns:p14="http://schemas.microsoft.com/office/powerpoint/2010/main" val="3481410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2803" y="337583"/>
            <a:ext cx="3472853" cy="2602859"/>
          </a:xfrm>
        </p:spPr>
      </p:sp>
      <p:sp>
        <p:nvSpPr>
          <p:cNvPr id="3" name="Notes Placeholder 2"/>
          <p:cNvSpPr>
            <a:spLocks noGrp="1"/>
          </p:cNvSpPr>
          <p:nvPr>
            <p:ph type="body" idx="1"/>
          </p:nvPr>
        </p:nvSpPr>
        <p:spPr>
          <a:xfrm>
            <a:off x="4275401" y="337741"/>
            <a:ext cx="5373700" cy="2604199"/>
          </a:xfrm>
        </p:spPr>
        <p:txBody>
          <a:bodyPr/>
          <a:lstStyle/>
          <a:p>
            <a:endParaRPr lang="en-US" dirty="0"/>
          </a:p>
        </p:txBody>
      </p:sp>
      <p:sp>
        <p:nvSpPr>
          <p:cNvPr id="4" name="Slide Number Placeholder 3"/>
          <p:cNvSpPr>
            <a:spLocks noGrp="1"/>
          </p:cNvSpPr>
          <p:nvPr>
            <p:ph type="sldNum" sz="quarter" idx="10"/>
          </p:nvPr>
        </p:nvSpPr>
        <p:spPr/>
        <p:txBody>
          <a:bodyPr/>
          <a:lstStyle/>
          <a:p>
            <a:fld id="{E30BD010-B09B-446D-911B-1DA7A0080403}" type="slidenum">
              <a:rPr lang="el-GR" smtClean="0"/>
              <a:pPr/>
              <a:t>28</a:t>
            </a:fld>
            <a:endParaRPr lang="el-GR"/>
          </a:p>
        </p:txBody>
      </p:sp>
    </p:spTree>
    <p:extLst>
      <p:ext uri="{BB962C8B-B14F-4D97-AF65-F5344CB8AC3E}">
        <p14:creationId xmlns:p14="http://schemas.microsoft.com/office/powerpoint/2010/main" val="3481410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338138"/>
            <a:ext cx="3756025" cy="2601912"/>
          </a:xfrm>
        </p:spPr>
      </p:sp>
      <p:sp>
        <p:nvSpPr>
          <p:cNvPr id="3" name="Notes Placeholder 2"/>
          <p:cNvSpPr>
            <a:spLocks noGrp="1"/>
          </p:cNvSpPr>
          <p:nvPr>
            <p:ph type="body" idx="1"/>
          </p:nvPr>
        </p:nvSpPr>
        <p:spPr>
          <a:xfrm>
            <a:off x="4275401" y="337741"/>
            <a:ext cx="5373700" cy="2604199"/>
          </a:xfrm>
        </p:spPr>
        <p:txBody>
          <a:bodyPr/>
          <a:lstStyle/>
          <a:p>
            <a:endParaRPr lang="en-US" dirty="0"/>
          </a:p>
        </p:txBody>
      </p:sp>
      <p:sp>
        <p:nvSpPr>
          <p:cNvPr id="4" name="Slide Number Placeholder 3"/>
          <p:cNvSpPr>
            <a:spLocks noGrp="1"/>
          </p:cNvSpPr>
          <p:nvPr>
            <p:ph type="sldNum" sz="quarter" idx="10"/>
          </p:nvPr>
        </p:nvSpPr>
        <p:spPr/>
        <p:txBody>
          <a:bodyPr/>
          <a:lstStyle/>
          <a:p>
            <a:fld id="{E30BD010-B09B-446D-911B-1DA7A0080403}" type="slidenum">
              <a:rPr lang="el-GR" smtClean="0"/>
              <a:pPr/>
              <a:t>29</a:t>
            </a:fld>
            <a:endParaRPr lang="el-GR"/>
          </a:p>
        </p:txBody>
      </p:sp>
    </p:spTree>
    <p:extLst>
      <p:ext uri="{BB962C8B-B14F-4D97-AF65-F5344CB8AC3E}">
        <p14:creationId xmlns:p14="http://schemas.microsoft.com/office/powerpoint/2010/main" val="3481410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30</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31</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32</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33</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34</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8</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35</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36</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37</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38</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39</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40</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41</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42</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43</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44</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338138"/>
            <a:ext cx="3756025" cy="2601912"/>
          </a:xfrm>
        </p:spPr>
      </p:sp>
      <p:sp>
        <p:nvSpPr>
          <p:cNvPr id="3" name="Notes Placeholder 2"/>
          <p:cNvSpPr>
            <a:spLocks noGrp="1"/>
          </p:cNvSpPr>
          <p:nvPr>
            <p:ph type="body" idx="1"/>
          </p:nvPr>
        </p:nvSpPr>
        <p:spPr>
          <a:xfrm>
            <a:off x="4275401" y="337741"/>
            <a:ext cx="5373700" cy="2604199"/>
          </a:xfrm>
        </p:spPr>
        <p:txBody>
          <a:bodyPr/>
          <a:lstStyle/>
          <a:p>
            <a:endParaRPr lang="en-US" dirty="0"/>
          </a:p>
        </p:txBody>
      </p:sp>
      <p:sp>
        <p:nvSpPr>
          <p:cNvPr id="4" name="Slide Number Placeholder 3"/>
          <p:cNvSpPr>
            <a:spLocks noGrp="1"/>
          </p:cNvSpPr>
          <p:nvPr>
            <p:ph type="sldNum" sz="quarter" idx="10"/>
          </p:nvPr>
        </p:nvSpPr>
        <p:spPr/>
        <p:txBody>
          <a:bodyPr/>
          <a:lstStyle/>
          <a:p>
            <a:fld id="{E30BD010-B09B-446D-911B-1DA7A0080403}" type="slidenum">
              <a:rPr lang="el-GR" smtClean="0"/>
              <a:pPr/>
              <a:t>9</a:t>
            </a:fld>
            <a:endParaRPr lang="el-GR"/>
          </a:p>
        </p:txBody>
      </p:sp>
    </p:spTree>
    <p:extLst>
      <p:ext uri="{BB962C8B-B14F-4D97-AF65-F5344CB8AC3E}">
        <p14:creationId xmlns:p14="http://schemas.microsoft.com/office/powerpoint/2010/main" val="3481410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45</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46</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47</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48</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49</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50</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51</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52</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53</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54</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10</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55</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56</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57</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58</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59</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Lista</a:t>
            </a:r>
            <a:r>
              <a:rPr lang="en-US" dirty="0" smtClean="0"/>
              <a:t> me datasets, </a:t>
            </a:r>
            <a:r>
              <a:rPr lang="en-US" dirty="0" err="1" smtClean="0"/>
              <a:t>pte</a:t>
            </a:r>
            <a:r>
              <a:rPr lang="en-US" dirty="0" smtClean="0"/>
              <a:t> </a:t>
            </a:r>
            <a:r>
              <a:rPr lang="en-US" dirty="0" err="1" smtClean="0"/>
              <a:t>tha</a:t>
            </a:r>
            <a:r>
              <a:rPr lang="en-US" dirty="0" smtClean="0"/>
              <a:t> </a:t>
            </a:r>
            <a:r>
              <a:rPr lang="en-US" dirty="0" err="1" smtClean="0"/>
              <a:t>xreiastoun</a:t>
            </a:r>
            <a:r>
              <a:rPr lang="en-US" dirty="0" smtClean="0"/>
              <a:t>, </a:t>
            </a:r>
            <a:r>
              <a:rPr lang="en-US" dirty="0" err="1" smtClean="0"/>
              <a:t>amesa</a:t>
            </a:r>
            <a:r>
              <a:rPr lang="en-US" dirty="0" smtClean="0"/>
              <a:t> </a:t>
            </a:r>
            <a:r>
              <a:rPr lang="en-US" dirty="0" err="1" smtClean="0"/>
              <a:t>mesoprothesma</a:t>
            </a:r>
            <a:r>
              <a:rPr lang="en-US" dirty="0" smtClean="0"/>
              <a:t> I </a:t>
            </a:r>
            <a:r>
              <a:rPr lang="en-US" dirty="0" err="1" smtClean="0"/>
              <a:t>makroprothesma</a:t>
            </a:r>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60</a:t>
            </a:fld>
            <a:endParaRPr lang="en-GB"/>
          </a:p>
        </p:txBody>
      </p:sp>
    </p:spTree>
    <p:extLst>
      <p:ext uri="{BB962C8B-B14F-4D97-AF65-F5344CB8AC3E}">
        <p14:creationId xmlns:p14="http://schemas.microsoft.com/office/powerpoint/2010/main" val="1554478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11</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12</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13</a:t>
            </a:fld>
            <a:endParaRPr lang="en-GB"/>
          </a:p>
        </p:txBody>
      </p:sp>
    </p:spTree>
    <p:extLst>
      <p:ext uri="{BB962C8B-B14F-4D97-AF65-F5344CB8AC3E}">
        <p14:creationId xmlns:p14="http://schemas.microsoft.com/office/powerpoint/2010/main" val="2908259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a:t>
            </a:r>
            <a:r>
              <a:rPr lang="en-US" baseline="0" dirty="0" smtClean="0"/>
              <a:t> medicine is the ability to offer medicines according to the patient’s specific genotype. </a:t>
            </a:r>
            <a:r>
              <a:rPr lang="en-US" sz="1200" kern="1200" dirty="0" smtClean="0">
                <a:solidFill>
                  <a:schemeClr val="tx1"/>
                </a:solidFill>
                <a:latin typeface="Times New Roman" pitchFamily="18" charset="0"/>
                <a:ea typeface="+mn-ea"/>
                <a:cs typeface="Arial" charset="0"/>
              </a:rPr>
              <a:t>The detailed account of genetic information from the individual will help prevent adverse events, allow for appropriate dosages, and create maximum efficacy with drug prescriptions.</a:t>
            </a: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Having the genetic content of an individual will allow better guided decisions in determining the source of the disease and thus treating it or preventing its progression. This will be extremely useful for diseases like </a:t>
            </a:r>
            <a:r>
              <a:rPr lang="en-US" sz="1200" kern="1200" dirty="0" smtClean="0">
                <a:solidFill>
                  <a:schemeClr val="tx1"/>
                </a:solidFill>
                <a:latin typeface="Times New Roman" pitchFamily="18" charset="0"/>
                <a:ea typeface="+mn-ea"/>
                <a:cs typeface="Arial" charset="0"/>
                <a:hlinkClick r:id="rId3"/>
              </a:rPr>
              <a:t>Alzheimer’s or cancers that are thought to be linked to certain mutations in our DNA.</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r>
              <a:rPr lang="en-US" sz="1200" kern="1200" dirty="0" smtClean="0">
                <a:solidFill>
                  <a:schemeClr val="tx1"/>
                </a:solidFill>
                <a:latin typeface="Times New Roman" pitchFamily="18" charset="0"/>
                <a:ea typeface="+mn-ea"/>
                <a:cs typeface="Arial" charset="0"/>
              </a:rPr>
              <a:t>In addition to specific treatment, personalized medicine can greatly aid the advancements of preventive care. For instance, many women are already being genotyped for certain mutations in the BRCA1 and BRCA2 gene if they are predisposed because of a family history of breast cancer or ovarian cancer.</a:t>
            </a:r>
            <a:r>
              <a:rPr lang="en-US" sz="1200" kern="1200" baseline="30000" dirty="0" smtClean="0">
                <a:solidFill>
                  <a:schemeClr val="tx1"/>
                </a:solidFill>
                <a:latin typeface="Times New Roman" pitchFamily="18" charset="0"/>
                <a:ea typeface="+mn-ea"/>
                <a:cs typeface="Arial" charset="0"/>
              </a:rPr>
              <a:t>[</a:t>
            </a:r>
            <a:endParaRPr lang="en-US" sz="1200" kern="1200" dirty="0" smtClean="0">
              <a:solidFill>
                <a:schemeClr val="tx1"/>
              </a:solidFill>
              <a:latin typeface="Times New Roman" pitchFamily="18" charset="0"/>
              <a:ea typeface="+mn-ea"/>
              <a:cs typeface="Arial" charset="0"/>
            </a:endParaRPr>
          </a:p>
          <a:p>
            <a:endParaRPr lang="en-US" sz="1200" kern="1200" dirty="0" smtClean="0">
              <a:solidFill>
                <a:schemeClr val="tx1"/>
              </a:solidFill>
              <a:latin typeface="Times New Roman" pitchFamily="18"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67882BFB-C195-4ABC-8201-A723AE96FA51}" type="slidenum">
              <a:rPr lang="en-GB" smtClean="0"/>
              <a:pPr>
                <a:defRPr/>
              </a:pPr>
              <a:t>14</a:t>
            </a:fld>
            <a:endParaRPr lang="en-GB"/>
          </a:p>
        </p:txBody>
      </p:sp>
    </p:spTree>
    <p:extLst>
      <p:ext uri="{BB962C8B-B14F-4D97-AF65-F5344CB8AC3E}">
        <p14:creationId xmlns:p14="http://schemas.microsoft.com/office/powerpoint/2010/main" val="2908259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9"/>
          <p:cNvSpPr>
            <a:spLocks noChangeArrowheads="1"/>
          </p:cNvSpPr>
          <p:nvPr/>
        </p:nvSpPr>
        <p:spPr bwMode="auto">
          <a:xfrm>
            <a:off x="0" y="-1"/>
            <a:ext cx="9906000" cy="1116282"/>
          </a:xfrm>
          <a:prstGeom prst="rect">
            <a:avLst/>
          </a:prstGeom>
          <a:solidFill>
            <a:srgbClr val="FA7F34"/>
          </a:solidFill>
          <a:ln w="9525">
            <a:noFill/>
            <a:miter lim="800000"/>
            <a:headEnd/>
            <a:tailEnd/>
          </a:ln>
          <a:effectLst/>
        </p:spPr>
        <p:txBody>
          <a:bodyPr lIns="95785" tIns="47892" rIns="95785" bIns="47892"/>
          <a:lstStyle/>
          <a:p>
            <a:pPr algn="ctr" defTabSz="958850" eaLnBrk="0" hangingPunct="0">
              <a:spcBef>
                <a:spcPct val="0"/>
              </a:spcBef>
              <a:defRPr/>
            </a:pPr>
            <a:endParaRPr lang="el-GR" sz="1300" b="0" dirty="0">
              <a:solidFill>
                <a:schemeClr val="tx1"/>
              </a:solidFill>
            </a:endParaRPr>
          </a:p>
        </p:txBody>
      </p:sp>
      <p:sp>
        <p:nvSpPr>
          <p:cNvPr id="5" name="Rectangle 24"/>
          <p:cNvSpPr>
            <a:spLocks noChangeArrowheads="1"/>
          </p:cNvSpPr>
          <p:nvPr userDrawn="1"/>
        </p:nvSpPr>
        <p:spPr bwMode="auto">
          <a:xfrm>
            <a:off x="4404059" y="3200400"/>
            <a:ext cx="2066591" cy="400110"/>
          </a:xfrm>
          <a:prstGeom prst="rect">
            <a:avLst/>
          </a:prstGeom>
          <a:noFill/>
          <a:ln w="9525" algn="ctr">
            <a:noFill/>
            <a:miter lim="800000"/>
            <a:headEnd/>
            <a:tailEnd/>
          </a:ln>
          <a:effectLst/>
        </p:spPr>
        <p:txBody>
          <a:bodyPr wrap="none">
            <a:spAutoFit/>
          </a:bodyPr>
          <a:lstStyle/>
          <a:p>
            <a:pPr defTabSz="958850">
              <a:defRPr/>
            </a:pPr>
            <a:r>
              <a:rPr lang="en-US" sz="2000" b="0" dirty="0" smtClean="0">
                <a:solidFill>
                  <a:schemeClr val="tx1">
                    <a:lumMod val="85000"/>
                    <a:lumOff val="15000"/>
                  </a:schemeClr>
                </a:solidFill>
                <a:latin typeface="Arial Unicode MS" pitchFamily="34" charset="-128"/>
                <a:ea typeface="Arial Unicode MS" pitchFamily="34" charset="-128"/>
                <a:cs typeface="Arial Unicode MS" pitchFamily="34" charset="-128"/>
              </a:rPr>
              <a:t>www.vi-seem.eu</a:t>
            </a:r>
            <a:endParaRPr lang="el-GR" sz="2000" b="0" dirty="0">
              <a:solidFill>
                <a:schemeClr val="tx1">
                  <a:lumMod val="85000"/>
                  <a:lumOff val="15000"/>
                </a:schemeClr>
              </a:solidFill>
              <a:latin typeface="Arial Unicode MS" pitchFamily="34" charset="-128"/>
              <a:ea typeface="Arial Unicode MS" pitchFamily="34" charset="-128"/>
              <a:cs typeface="Arial Unicode MS" pitchFamily="34" charset="-128"/>
            </a:endParaRPr>
          </a:p>
        </p:txBody>
      </p:sp>
      <p:sp>
        <p:nvSpPr>
          <p:cNvPr id="6" name="Rectangle 25"/>
          <p:cNvSpPr>
            <a:spLocks noChangeArrowheads="1"/>
          </p:cNvSpPr>
          <p:nvPr userDrawn="1"/>
        </p:nvSpPr>
        <p:spPr bwMode="auto">
          <a:xfrm>
            <a:off x="4313238" y="1887538"/>
            <a:ext cx="2149475" cy="579437"/>
          </a:xfrm>
          <a:prstGeom prst="rect">
            <a:avLst/>
          </a:prstGeom>
          <a:noFill/>
          <a:ln w="9525" algn="ctr">
            <a:noFill/>
            <a:miter lim="800000"/>
            <a:headEnd/>
            <a:tailEnd/>
          </a:ln>
          <a:effectLst/>
        </p:spPr>
        <p:txBody>
          <a:bodyPr>
            <a:spAutoFit/>
          </a:bodyPr>
          <a:lstStyle/>
          <a:p>
            <a:pPr defTabSz="958850">
              <a:defRPr/>
            </a:pPr>
            <a:r>
              <a:rPr lang="en-US" sz="3200" dirty="0" smtClean="0">
                <a:solidFill>
                  <a:schemeClr val="tx1">
                    <a:lumMod val="85000"/>
                    <a:lumOff val="15000"/>
                  </a:schemeClr>
                </a:solidFill>
                <a:latin typeface="Arial Unicode MS" pitchFamily="34" charset="-128"/>
                <a:ea typeface="Arial Unicode MS" pitchFamily="34" charset="-128"/>
                <a:cs typeface="Arial Unicode MS" pitchFamily="34" charset="-128"/>
              </a:rPr>
              <a:t>VI-SEEM</a:t>
            </a:r>
            <a:endParaRPr lang="el-GR" sz="3200" dirty="0">
              <a:solidFill>
                <a:schemeClr val="tx1">
                  <a:lumMod val="85000"/>
                  <a:lumOff val="15000"/>
                </a:schemeClr>
              </a:solidFill>
              <a:latin typeface="Arial Unicode MS" pitchFamily="34" charset="-128"/>
              <a:ea typeface="Arial Unicode MS" pitchFamily="34" charset="-128"/>
              <a:cs typeface="Arial Unicode MS" pitchFamily="34" charset="-128"/>
            </a:endParaRPr>
          </a:p>
        </p:txBody>
      </p:sp>
      <p:sp>
        <p:nvSpPr>
          <p:cNvPr id="531476" name="Rectangle 20"/>
          <p:cNvSpPr>
            <a:spLocks noGrp="1" noChangeArrowheads="1"/>
          </p:cNvSpPr>
          <p:nvPr>
            <p:ph type="ctrTitle" sz="quarter"/>
          </p:nvPr>
        </p:nvSpPr>
        <p:spPr>
          <a:xfrm>
            <a:off x="373063" y="2401888"/>
            <a:ext cx="6059487" cy="862012"/>
          </a:xfrm>
          <a:noFill/>
          <a:ln>
            <a:solidFill>
              <a:srgbClr val="CF4901"/>
            </a:solidFill>
          </a:ln>
        </p:spPr>
        <p:txBody>
          <a:bodyPr lIns="91440" tIns="45720" rIns="91440" bIns="45720"/>
          <a:lstStyle>
            <a:lvl1pPr>
              <a:defRPr sz="2800">
                <a:solidFill>
                  <a:schemeClr val="tx1">
                    <a:lumMod val="85000"/>
                    <a:lumOff val="15000"/>
                  </a:schemeClr>
                </a:solidFill>
                <a:latin typeface="Arial Unicode MS" pitchFamily="34" charset="-128"/>
                <a:ea typeface="Arial Unicode MS" pitchFamily="34" charset="-128"/>
                <a:cs typeface="Arial Unicode MS" pitchFamily="34" charset="-128"/>
              </a:defRPr>
            </a:lvl1pPr>
          </a:lstStyle>
          <a:p>
            <a:r>
              <a:rPr lang="en-US" dirty="0"/>
              <a:t>Click to edit Master title</a:t>
            </a:r>
            <a:endParaRPr lang="el-GR" dirty="0"/>
          </a:p>
        </p:txBody>
      </p:sp>
      <p:sp>
        <p:nvSpPr>
          <p:cNvPr id="531484" name="Rectangle 28"/>
          <p:cNvSpPr>
            <a:spLocks noGrp="1" noChangeArrowheads="1"/>
          </p:cNvSpPr>
          <p:nvPr>
            <p:ph type="subTitle" sz="quarter" idx="1" hasCustomPrompt="1"/>
          </p:nvPr>
        </p:nvSpPr>
        <p:spPr>
          <a:xfrm>
            <a:off x="342900" y="3736975"/>
            <a:ext cx="6076950" cy="1042988"/>
          </a:xfrm>
        </p:spPr>
        <p:txBody>
          <a:bodyPr lIns="91440" tIns="45720" rIns="91440" bIns="45720"/>
          <a:lstStyle>
            <a:lvl1pPr marL="0" indent="0" algn="r">
              <a:buFont typeface="Wingdings" pitchFamily="2" charset="2"/>
              <a:buNone/>
              <a:defRPr sz="1600" b="1">
                <a:solidFill>
                  <a:schemeClr val="tx1">
                    <a:lumMod val="85000"/>
                    <a:lumOff val="15000"/>
                  </a:schemeClr>
                </a:solidFill>
                <a:latin typeface="Arial Unicode MS" pitchFamily="34" charset="-128"/>
                <a:ea typeface="Arial Unicode MS" pitchFamily="34" charset="-128"/>
                <a:cs typeface="Arial Unicode MS" pitchFamily="34" charset="-128"/>
              </a:defRPr>
            </a:lvl1pPr>
          </a:lstStyle>
          <a:p>
            <a:r>
              <a:rPr lang="en-US" dirty="0" smtClean="0"/>
              <a:t>&lt;Name&gt;&lt;Position&gt;&lt;Organization&gt;&lt;e-mail&gt;</a:t>
            </a:r>
            <a:endParaRPr lang="el-GR" dirty="0"/>
          </a:p>
        </p:txBody>
      </p:sp>
      <p:sp>
        <p:nvSpPr>
          <p:cNvPr id="8" name="Rectangle 7"/>
          <p:cNvSpPr>
            <a:spLocks noGrp="1" noChangeArrowheads="1"/>
          </p:cNvSpPr>
          <p:nvPr>
            <p:ph type="ftr" sz="quarter" idx="10"/>
          </p:nvPr>
        </p:nvSpPr>
        <p:spPr>
          <a:xfrm>
            <a:off x="0" y="6578600"/>
            <a:ext cx="9906000" cy="293688"/>
          </a:xfrm>
          <a:solidFill>
            <a:srgbClr val="FA7F34"/>
          </a:solidFill>
        </p:spPr>
        <p:txBody>
          <a:bodyPr/>
          <a:lstStyle>
            <a:lvl1pPr>
              <a:defRPr sz="1200" smtClean="0">
                <a:solidFill>
                  <a:schemeClr val="bg1"/>
                </a:solidFill>
                <a:latin typeface="Arial Unicode MS" pitchFamily="34" charset="-128"/>
                <a:ea typeface="Arial Unicode MS" pitchFamily="34" charset="-128"/>
                <a:cs typeface="Arial Unicode MS" pitchFamily="34" charset="-128"/>
              </a:defRPr>
            </a:lvl1pPr>
          </a:lstStyle>
          <a:p>
            <a:pPr>
              <a:defRPr/>
            </a:pPr>
            <a:r>
              <a:rPr lang="en-US" dirty="0" smtClean="0"/>
              <a:t>The VI-SEEM project is funded by the European Commission under the Horizon 2020 Research Infrastructures contract no. 675121</a:t>
            </a:r>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a:solidFill>
                  <a:schemeClr val="tx1">
                    <a:lumMod val="85000"/>
                    <a:lumOff val="15000"/>
                  </a:schemeClr>
                </a:solidFill>
                <a:latin typeface="Arial Unicode MS" pitchFamily="34" charset="-128"/>
                <a:ea typeface="Arial Unicode MS" pitchFamily="34" charset="-128"/>
                <a:cs typeface="Arial Unicode MS"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ftr" sz="quarter" idx="10"/>
          </p:nvPr>
        </p:nvSpPr>
        <p:spPr/>
        <p:txBody>
          <a:bodyPr/>
          <a:lstStyle>
            <a:lvl1pPr>
              <a:defRPr smtClean="0">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A76B4658-FCC5-4CDB-9784-5FF6DD787B1B}" type="slidenum">
              <a:rPr lang="el-GR" smtClean="0"/>
              <a:pPr>
                <a:defRPr/>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1863" y="-4763"/>
            <a:ext cx="2428875" cy="6578601"/>
          </a:xfrm>
        </p:spPr>
        <p:txBody>
          <a:bodyPr vert="eaVert"/>
          <a:lstStyle>
            <a:lvl1pPr>
              <a:defRPr>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763" y="-4763"/>
            <a:ext cx="7134226" cy="6578601"/>
          </a:xfrm>
        </p:spPr>
        <p:txBody>
          <a:bodyPr vert="eaVert"/>
          <a:lstStyle>
            <a:lvl1pPr>
              <a:defRPr>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a:solidFill>
                  <a:schemeClr val="tx1">
                    <a:lumMod val="85000"/>
                    <a:lumOff val="15000"/>
                  </a:schemeClr>
                </a:solidFill>
                <a:latin typeface="Arial Unicode MS" pitchFamily="34" charset="-128"/>
                <a:ea typeface="Arial Unicode MS" pitchFamily="34" charset="-128"/>
                <a:cs typeface="Arial Unicode MS"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B930F3A1-B166-4D69-8477-CCAB873DA52D}" type="slidenum">
              <a:rPr lang="el-GR" smtClean="0"/>
              <a:pPr>
                <a:defRPr/>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A7F34"/>
          </a:solidFill>
        </p:spPr>
        <p:txBody>
          <a:bodyPr/>
          <a:lstStyle>
            <a:lvl1pPr>
              <a:defRPr>
                <a:solidFill>
                  <a:schemeClr val="bg1"/>
                </a:solidFill>
                <a:latin typeface="Arial Unicode MS" pitchFamily="34" charset="-128"/>
                <a:ea typeface="Arial Unicode MS" pitchFamily="34" charset="-128"/>
                <a:cs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ftr" sz="quarter" idx="10"/>
          </p:nvPr>
        </p:nvSpPr>
        <p:spPr>
          <a:solidFill>
            <a:srgbClr val="FA7F34"/>
          </a:solidFill>
        </p:spPr>
        <p:txBody>
          <a:bodyPr/>
          <a:lstStyle>
            <a:lvl1pPr>
              <a:defRPr smtClean="0">
                <a:solidFill>
                  <a:schemeClr val="bg1"/>
                </a:solidFill>
              </a:defRPr>
            </a:lvl1pPr>
          </a:lstStyle>
          <a:p>
            <a:pPr>
              <a:defRPr/>
            </a:pPr>
            <a:r>
              <a:rPr lang="en-US" dirty="0" smtClean="0"/>
              <a:t>&lt;Event&gt; – &lt;Place&gt; &lt;Date (DD-Month-YYYY)&gt;					</a:t>
            </a:r>
            <a:fld id="{70F2B333-24EA-4DE2-9D5F-F92EB537375C}" type="slidenum">
              <a:rPr lang="el-GR" smtClean="0"/>
              <a:pPr>
                <a:defRPr/>
              </a:pPr>
              <a:t>‹#›</a:t>
            </a:fld>
            <a:endParaRPr lang="el-GR" dirty="0"/>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atin typeface="Arial Unicode MS" pitchFamily="34" charset="-128"/>
                <a:ea typeface="Arial Unicode MS" pitchFamily="34" charset="-128"/>
                <a:cs typeface="Arial Unicode MS" pitchFamily="34" charset="-128"/>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smtClean="0">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0853997F-61B1-49DA-BEC2-58B8ACB1542B}" type="slidenum">
              <a:rPr lang="el-GR" smtClean="0"/>
              <a:pPr>
                <a:defRPr/>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Content Placeholder 2"/>
          <p:cNvSpPr>
            <a:spLocks noGrp="1"/>
          </p:cNvSpPr>
          <p:nvPr>
            <p:ph sz="half" idx="1"/>
          </p:nvPr>
        </p:nvSpPr>
        <p:spPr>
          <a:xfrm>
            <a:off x="192088" y="1652588"/>
            <a:ext cx="4683125" cy="4921250"/>
          </a:xfrm>
        </p:spPr>
        <p:txBody>
          <a:bodyPr/>
          <a:lstStyle>
            <a:lvl1pPr>
              <a:defRPr sz="2800">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sz="2400">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7613" y="1652588"/>
            <a:ext cx="4683125" cy="4921250"/>
          </a:xfrm>
        </p:spPr>
        <p:txBody>
          <a:bodyPr/>
          <a:lstStyle>
            <a:lvl1pPr>
              <a:defRPr sz="2800">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sz="2400">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ftr" sz="quarter" idx="10"/>
          </p:nvPr>
        </p:nvSpPr>
        <p:spPr/>
        <p:txBody>
          <a:bodyPr/>
          <a:lstStyle>
            <a:lvl1pPr>
              <a:defRPr smtClean="0">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DE6330F6-36BC-487E-AE94-F059D3DE287E}" type="slidenum">
              <a:rPr lang="el-GR" smtClean="0"/>
              <a:pPr>
                <a:defRPr/>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solidFill>
                  <a:schemeClr val="tx1">
                    <a:lumMod val="85000"/>
                    <a:lumOff val="15000"/>
                  </a:schemeClr>
                </a:solidFill>
                <a:latin typeface="Arial Unicode MS" pitchFamily="34" charset="-128"/>
                <a:ea typeface="Arial Unicode MS" pitchFamily="34" charset="-128"/>
                <a:cs typeface="Arial Unicode MS"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sz="1600">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sz="1600">
                <a:solidFill>
                  <a:schemeClr val="tx1">
                    <a:lumMod val="85000"/>
                    <a:lumOff val="15000"/>
                  </a:schemeClr>
                </a:solidFill>
                <a:latin typeface="Arial Unicode MS" pitchFamily="34" charset="-128"/>
                <a:ea typeface="Arial Unicode MS" pitchFamily="34" charset="-128"/>
                <a:cs typeface="Arial Unicode MS" pitchFamily="34" charset="-128"/>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solidFill>
                  <a:schemeClr val="tx1">
                    <a:lumMod val="85000"/>
                    <a:lumOff val="15000"/>
                  </a:schemeClr>
                </a:solidFill>
                <a:latin typeface="Arial Unicode MS" pitchFamily="34" charset="-128"/>
                <a:ea typeface="Arial Unicode MS" pitchFamily="34" charset="-128"/>
                <a:cs typeface="Arial Unicode MS"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sz="1800">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sz="1600">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sz="1600">
                <a:solidFill>
                  <a:schemeClr val="tx1">
                    <a:lumMod val="85000"/>
                    <a:lumOff val="15000"/>
                  </a:schemeClr>
                </a:solidFill>
                <a:latin typeface="Arial Unicode MS" pitchFamily="34" charset="-128"/>
                <a:ea typeface="Arial Unicode MS" pitchFamily="34" charset="-128"/>
                <a:cs typeface="Arial Unicode MS" pitchFamily="34" charset="-128"/>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5"/>
          <p:cNvSpPr>
            <a:spLocks noGrp="1" noChangeArrowheads="1"/>
          </p:cNvSpPr>
          <p:nvPr>
            <p:ph type="ftr" sz="quarter" idx="10"/>
          </p:nvPr>
        </p:nvSpPr>
        <p:spPr>
          <a:ln/>
        </p:spPr>
        <p:txBody>
          <a:bodyPr/>
          <a:lstStyle>
            <a:lvl1pPr>
              <a:defRPr>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A2DD1F75-6E2B-46FE-8A0E-E34258FCE061}" type="slidenum">
              <a:rPr lang="el-GR" smtClean="0"/>
              <a:pPr>
                <a:defRPr/>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4" name="Rectangle 3"/>
          <p:cNvSpPr>
            <a:spLocks noGrp="1" noChangeArrowheads="1"/>
          </p:cNvSpPr>
          <p:nvPr>
            <p:ph type="ftr" sz="quarter" idx="10"/>
          </p:nvPr>
        </p:nvSpPr>
        <p:spPr/>
        <p:txBody>
          <a:bodyPr/>
          <a:lstStyle>
            <a:lvl1pPr>
              <a:defRPr smtClean="0">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27FE842A-F356-44CB-A48B-DADF02F47445}" type="slidenum">
              <a:rPr lang="el-GR" smtClean="0"/>
              <a:pPr>
                <a:defRPr/>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C4F27B07-17D4-47C8-8354-F713D299616C}" type="slidenum">
              <a:rPr lang="el-GR" smtClean="0"/>
              <a:pPr>
                <a:defRPr/>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solidFill>
                  <a:schemeClr val="tx1">
                    <a:lumMod val="85000"/>
                    <a:lumOff val="15000"/>
                  </a:schemeClr>
                </a:solidFill>
                <a:latin typeface="Arial Unicode MS" pitchFamily="34" charset="-128"/>
                <a:ea typeface="Arial Unicode MS" pitchFamily="34" charset="-128"/>
                <a:cs typeface="Arial Unicode MS" pitchFamily="34" charset="-128"/>
              </a:defRPr>
            </a:lvl1pPr>
            <a:lvl2pPr>
              <a:defRPr sz="2800">
                <a:solidFill>
                  <a:schemeClr val="tx1">
                    <a:lumMod val="85000"/>
                    <a:lumOff val="15000"/>
                  </a:schemeClr>
                </a:solidFill>
                <a:latin typeface="Arial Unicode MS" pitchFamily="34" charset="-128"/>
                <a:ea typeface="Arial Unicode MS" pitchFamily="34" charset="-128"/>
                <a:cs typeface="Arial Unicode MS" pitchFamily="34" charset="-128"/>
              </a:defRPr>
            </a:lvl2pPr>
            <a:lvl3pPr>
              <a:defRPr sz="2400">
                <a:solidFill>
                  <a:schemeClr val="tx1">
                    <a:lumMod val="85000"/>
                    <a:lumOff val="15000"/>
                  </a:schemeClr>
                </a:solidFill>
                <a:latin typeface="Arial Unicode MS" pitchFamily="34" charset="-128"/>
                <a:ea typeface="Arial Unicode MS" pitchFamily="34" charset="-128"/>
                <a:cs typeface="Arial Unicode MS" pitchFamily="34" charset="-128"/>
              </a:defRPr>
            </a:lvl3pPr>
            <a:lvl4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4pPr>
            <a:lvl5pPr>
              <a:defRPr sz="2000">
                <a:solidFill>
                  <a:schemeClr val="tx1">
                    <a:lumMod val="85000"/>
                    <a:lumOff val="15000"/>
                  </a:schemeClr>
                </a:solidFill>
                <a:latin typeface="Arial Unicode MS" pitchFamily="34" charset="-128"/>
                <a:ea typeface="Arial Unicode MS" pitchFamily="34" charset="-128"/>
                <a:cs typeface="Arial Unicode MS" pitchFamily="34" charset="-128"/>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solidFill>
                  <a:schemeClr val="tx1">
                    <a:lumMod val="85000"/>
                    <a:lumOff val="15000"/>
                  </a:schemeClr>
                </a:solidFill>
                <a:latin typeface="Arial Unicode MS" pitchFamily="34" charset="-128"/>
                <a:ea typeface="Arial Unicode MS" pitchFamily="34" charset="-128"/>
                <a:cs typeface="Arial Unicode MS" pitchFamily="34"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5"/>
          <p:cNvSpPr>
            <a:spLocks noGrp="1" noChangeArrowheads="1"/>
          </p:cNvSpPr>
          <p:nvPr>
            <p:ph type="ftr" sz="quarter" idx="10"/>
          </p:nvPr>
        </p:nvSpPr>
        <p:spPr>
          <a:ln/>
        </p:spPr>
        <p:txBody>
          <a:bodyPr/>
          <a:lstStyle>
            <a:lvl1pPr>
              <a:defRPr>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25213920-E3B8-4A6D-8C9A-E5B568FD3FE9}" type="slidenum">
              <a:rPr lang="el-GR" smtClean="0"/>
              <a:pPr>
                <a:defRPr/>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atin typeface="Arial Unicode MS" pitchFamily="34" charset="-128"/>
                <a:ea typeface="Arial Unicode MS" pitchFamily="34" charset="-128"/>
                <a:cs typeface="Arial Unicode MS" pitchFamily="34" charset="-128"/>
              </a:defRPr>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atin typeface="Arial Unicode MS" pitchFamily="34" charset="-128"/>
                <a:ea typeface="Arial Unicode MS" pitchFamily="34" charset="-128"/>
                <a:cs typeface="Arial Unicode MS" pitchFamily="34"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solidFill>
                  <a:schemeClr val="tx1">
                    <a:lumMod val="85000"/>
                    <a:lumOff val="15000"/>
                  </a:schemeClr>
                </a:solidFill>
                <a:latin typeface="Arial Unicode MS" pitchFamily="34" charset="-128"/>
                <a:ea typeface="Arial Unicode MS" pitchFamily="34" charset="-128"/>
                <a:cs typeface="Arial Unicode MS" pitchFamily="34"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Rectangle 5"/>
          <p:cNvSpPr>
            <a:spLocks noGrp="1" noChangeArrowheads="1"/>
          </p:cNvSpPr>
          <p:nvPr>
            <p:ph type="ftr" sz="quarter" idx="10"/>
          </p:nvPr>
        </p:nvSpPr>
        <p:spPr/>
        <p:txBody>
          <a:bodyPr/>
          <a:lstStyle>
            <a:lvl1pPr>
              <a:defRPr smtClean="0">
                <a:latin typeface="Arial Unicode MS" pitchFamily="34" charset="-128"/>
                <a:ea typeface="Arial Unicode MS" pitchFamily="34" charset="-128"/>
                <a:cs typeface="Arial Unicode MS" pitchFamily="34" charset="-128"/>
              </a:defRPr>
            </a:lvl1pPr>
          </a:lstStyle>
          <a:p>
            <a:pPr>
              <a:defRPr/>
            </a:pPr>
            <a:r>
              <a:rPr lang="en-US" smtClean="0"/>
              <a:t>&lt;Event&gt; – &lt;Place&gt; &lt;Date (DD-Month-YYYY)&gt;					</a:t>
            </a:r>
            <a:fld id="{719E5E8B-E1C6-4771-B7BC-F2F414FDFFE8}" type="slidenum">
              <a:rPr lang="el-GR" smtClean="0"/>
              <a:pPr>
                <a:defRPr/>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8134351" cy="1125538"/>
          </a:xfrm>
          <a:prstGeom prst="rect">
            <a:avLst/>
          </a:prstGeom>
          <a:solidFill>
            <a:srgbClr val="FA7F34"/>
          </a:solidFill>
          <a:ln w="9525">
            <a:solidFill>
              <a:schemeClr val="accent6">
                <a:lumMod val="50000"/>
              </a:schemeClr>
            </a:solidFill>
            <a:miter lim="800000"/>
            <a:headEnd/>
            <a:tailEnd/>
          </a:ln>
        </p:spPr>
        <p:txBody>
          <a:bodyPr vert="horz" wrap="square" lIns="95785" tIns="47892" rIns="95785" bIns="47892" numCol="1" anchor="ctr" anchorCtr="0" compatLnSpc="1">
            <a:prstTxWarp prst="textNoShape">
              <a:avLst/>
            </a:prstTxWarp>
          </a:bodyPr>
          <a:lstStyle/>
          <a:p>
            <a:pPr lvl="0"/>
            <a:r>
              <a:rPr lang="el-GR" dirty="0" err="1" smtClean="0"/>
              <a:t>Click</a:t>
            </a:r>
            <a:r>
              <a:rPr lang="el-GR" dirty="0" smtClean="0"/>
              <a:t> </a:t>
            </a:r>
            <a:r>
              <a:rPr lang="el-GR" dirty="0" err="1" smtClean="0"/>
              <a:t>to</a:t>
            </a:r>
            <a:r>
              <a:rPr lang="el-GR" dirty="0" smtClean="0"/>
              <a:t> </a:t>
            </a:r>
            <a:r>
              <a:rPr lang="el-GR" dirty="0" err="1" smtClean="0"/>
              <a:t>edit</a:t>
            </a:r>
            <a:r>
              <a:rPr lang="el-GR" dirty="0" smtClean="0"/>
              <a:t> </a:t>
            </a:r>
            <a:r>
              <a:rPr lang="el-GR" dirty="0" err="1" smtClean="0"/>
              <a:t>Master</a:t>
            </a:r>
            <a:r>
              <a:rPr lang="el-GR" dirty="0" smtClean="0"/>
              <a:t> </a:t>
            </a:r>
            <a:r>
              <a:rPr lang="el-GR" dirty="0" err="1" smtClean="0"/>
              <a:t>title</a:t>
            </a:r>
            <a:r>
              <a:rPr lang="el-GR" dirty="0" smtClean="0"/>
              <a:t> </a:t>
            </a:r>
            <a:r>
              <a:rPr lang="el-GR" dirty="0" err="1" smtClean="0"/>
              <a:t>style</a:t>
            </a:r>
            <a:endParaRPr lang="el-GR" dirty="0" smtClean="0"/>
          </a:p>
        </p:txBody>
      </p:sp>
      <p:sp>
        <p:nvSpPr>
          <p:cNvPr id="1027" name="Rectangle 3"/>
          <p:cNvSpPr>
            <a:spLocks noGrp="1" noChangeArrowheads="1"/>
          </p:cNvSpPr>
          <p:nvPr>
            <p:ph type="body" idx="1"/>
          </p:nvPr>
        </p:nvSpPr>
        <p:spPr bwMode="auto">
          <a:xfrm>
            <a:off x="192088" y="1652588"/>
            <a:ext cx="9518650" cy="4921250"/>
          </a:xfrm>
          <a:prstGeom prst="rect">
            <a:avLst/>
          </a:prstGeom>
          <a:noFill/>
          <a:ln w="9525">
            <a:noFill/>
            <a:miter lim="800000"/>
            <a:headEnd/>
            <a:tailEnd/>
          </a:ln>
        </p:spPr>
        <p:txBody>
          <a:bodyPr vert="horz" wrap="square" lIns="95785" tIns="47892" rIns="95785" bIns="47892" numCol="1" anchor="t" anchorCtr="0" compatLnSpc="1">
            <a:prstTxWarp prst="textNoShape">
              <a:avLst/>
            </a:prstTxWarp>
          </a:bodyPr>
          <a:lstStyle/>
          <a:p>
            <a:pPr lvl="0"/>
            <a:r>
              <a:rPr lang="el-GR" dirty="0" err="1" smtClean="0"/>
              <a:t>Click</a:t>
            </a:r>
            <a:r>
              <a:rPr lang="el-GR" dirty="0" smtClean="0"/>
              <a:t> </a:t>
            </a:r>
            <a:r>
              <a:rPr lang="el-GR" dirty="0" err="1" smtClean="0"/>
              <a:t>to</a:t>
            </a:r>
            <a:r>
              <a:rPr lang="el-GR" dirty="0" smtClean="0"/>
              <a:t> </a:t>
            </a:r>
            <a:r>
              <a:rPr lang="el-GR" dirty="0" err="1" smtClean="0"/>
              <a:t>edit</a:t>
            </a:r>
            <a:r>
              <a:rPr lang="el-GR" dirty="0" smtClean="0"/>
              <a:t> </a:t>
            </a:r>
            <a:r>
              <a:rPr lang="el-GR" dirty="0" err="1" smtClean="0"/>
              <a:t>Master</a:t>
            </a:r>
            <a:r>
              <a:rPr lang="el-GR" dirty="0" smtClean="0"/>
              <a:t> </a:t>
            </a:r>
            <a:r>
              <a:rPr lang="el-GR" dirty="0" err="1" smtClean="0"/>
              <a:t>text</a:t>
            </a:r>
            <a:r>
              <a:rPr lang="el-GR" dirty="0" smtClean="0"/>
              <a:t> </a:t>
            </a:r>
            <a:r>
              <a:rPr lang="el-GR" dirty="0" err="1" smtClean="0"/>
              <a:t>styles</a:t>
            </a:r>
            <a:endParaRPr lang="el-GR" dirty="0" smtClean="0"/>
          </a:p>
          <a:p>
            <a:pPr lvl="1"/>
            <a:r>
              <a:rPr lang="el-GR" dirty="0" err="1" smtClean="0"/>
              <a:t>Second</a:t>
            </a:r>
            <a:r>
              <a:rPr lang="el-GR" dirty="0" smtClean="0"/>
              <a:t> </a:t>
            </a:r>
            <a:r>
              <a:rPr lang="el-GR" dirty="0" err="1" smtClean="0"/>
              <a:t>level</a:t>
            </a:r>
            <a:endParaRPr lang="el-GR" dirty="0" smtClean="0"/>
          </a:p>
          <a:p>
            <a:pPr lvl="2"/>
            <a:r>
              <a:rPr lang="el-GR" dirty="0" err="1" smtClean="0"/>
              <a:t>Third</a:t>
            </a:r>
            <a:r>
              <a:rPr lang="el-GR" dirty="0" smtClean="0"/>
              <a:t> </a:t>
            </a:r>
            <a:r>
              <a:rPr lang="el-GR" dirty="0" err="1" smtClean="0"/>
              <a:t>level</a:t>
            </a:r>
            <a:endParaRPr lang="el-GR" dirty="0" smtClean="0"/>
          </a:p>
        </p:txBody>
      </p:sp>
      <p:sp>
        <p:nvSpPr>
          <p:cNvPr id="7" name="Rectangle 5"/>
          <p:cNvSpPr>
            <a:spLocks noGrp="1" noChangeArrowheads="1"/>
          </p:cNvSpPr>
          <p:nvPr>
            <p:ph type="ftr" sz="quarter" idx="3"/>
          </p:nvPr>
        </p:nvSpPr>
        <p:spPr bwMode="auto">
          <a:xfrm>
            <a:off x="0" y="6564313"/>
            <a:ext cx="9906000" cy="293687"/>
          </a:xfrm>
          <a:prstGeom prst="rect">
            <a:avLst/>
          </a:prstGeom>
          <a:solidFill>
            <a:srgbClr val="FA7F34"/>
          </a:solidFill>
          <a:ln w="9525">
            <a:noFill/>
            <a:miter lim="800000"/>
            <a:headEnd/>
            <a:tailEnd/>
          </a:ln>
          <a:effectLst/>
        </p:spPr>
        <p:txBody>
          <a:bodyPr vert="horz" wrap="square" lIns="95785" tIns="47892" rIns="95785" bIns="47892" numCol="1" anchor="t" anchorCtr="0" compatLnSpc="1">
            <a:prstTxWarp prst="textNoShape">
              <a:avLst/>
            </a:prstTxWarp>
          </a:bodyPr>
          <a:lstStyle>
            <a:lvl1pPr algn="ctr" eaLnBrk="0" hangingPunct="0">
              <a:spcBef>
                <a:spcPct val="0"/>
              </a:spcBef>
              <a:defRPr sz="1300" b="0" smtClean="0">
                <a:solidFill>
                  <a:schemeClr val="bg1"/>
                </a:solidFill>
                <a:latin typeface="Arial Unicode MS" pitchFamily="34" charset="-128"/>
                <a:ea typeface="Arial Unicode MS" pitchFamily="34" charset="-128"/>
                <a:cs typeface="Arial Unicode MS" pitchFamily="34" charset="-128"/>
              </a:defRPr>
            </a:lvl1pPr>
          </a:lstStyle>
          <a:p>
            <a:pPr>
              <a:defRPr/>
            </a:pPr>
            <a:r>
              <a:rPr lang="en-US" dirty="0" smtClean="0"/>
              <a:t>&lt;Event&gt; – &lt;Place&gt; &lt;Date (DD-Month-YYYY)&gt;					</a:t>
            </a:r>
            <a:fld id="{711545AC-028C-461E-87A2-BB0A701371CB}" type="slidenum">
              <a:rPr lang="el-GR" smtClean="0"/>
              <a:pPr>
                <a:defRPr/>
              </a:pPr>
              <a:t>‹#›</a:t>
            </a:fld>
            <a:endParaRPr lang="el-GR" dirty="0"/>
          </a:p>
        </p:txBody>
      </p:sp>
      <p:sp>
        <p:nvSpPr>
          <p:cNvPr id="5" name="Rectangle 4"/>
          <p:cNvSpPr>
            <a:spLocks noChangeArrowheads="1"/>
          </p:cNvSpPr>
          <p:nvPr userDrawn="1"/>
        </p:nvSpPr>
        <p:spPr bwMode="auto">
          <a:xfrm>
            <a:off x="0" y="1159828"/>
            <a:ext cx="9906000" cy="49480"/>
          </a:xfrm>
          <a:prstGeom prst="rect">
            <a:avLst/>
          </a:prstGeom>
          <a:solidFill>
            <a:srgbClr val="CF4901"/>
          </a:solidFill>
          <a:ln w="9525">
            <a:noFill/>
            <a:miter lim="800000"/>
            <a:headEnd/>
            <a:tailEnd/>
          </a:ln>
          <a:effectLst/>
        </p:spPr>
        <p:txBody>
          <a:bodyPr lIns="95785" tIns="47892" rIns="95785" bIns="47892"/>
          <a:lstStyle/>
          <a:p>
            <a:pPr algn="ctr" defTabSz="958850" eaLnBrk="0" hangingPunct="0">
              <a:spcBef>
                <a:spcPct val="0"/>
              </a:spcBef>
              <a:defRPr/>
            </a:pPr>
            <a:endParaRPr lang="el-GR" sz="1300" b="0">
              <a:solidFill>
                <a:schemeClr val="bg1"/>
              </a:solidFill>
            </a:endParaRPr>
          </a:p>
        </p:txBody>
      </p:sp>
      <p:sp>
        <p:nvSpPr>
          <p:cNvPr id="6" name="Rectangle 9"/>
          <p:cNvSpPr>
            <a:spLocks noChangeArrowheads="1"/>
          </p:cNvSpPr>
          <p:nvPr userDrawn="1"/>
        </p:nvSpPr>
        <p:spPr bwMode="auto">
          <a:xfrm>
            <a:off x="0" y="1114301"/>
            <a:ext cx="9906000" cy="49480"/>
          </a:xfrm>
          <a:prstGeom prst="rect">
            <a:avLst/>
          </a:prstGeom>
          <a:solidFill>
            <a:schemeClr val="accent5">
              <a:lumMod val="75000"/>
            </a:schemeClr>
          </a:solidFill>
          <a:ln w="9525">
            <a:noFill/>
            <a:miter lim="800000"/>
            <a:headEnd/>
            <a:tailEnd/>
          </a:ln>
          <a:effectLst/>
        </p:spPr>
        <p:txBody>
          <a:bodyPr lIns="95785" tIns="47892" rIns="95785" bIns="47892"/>
          <a:lstStyle/>
          <a:p>
            <a:pPr algn="ctr" defTabSz="958850" eaLnBrk="0" hangingPunct="0">
              <a:spcBef>
                <a:spcPct val="0"/>
              </a:spcBef>
              <a:defRPr/>
            </a:pPr>
            <a:endParaRPr lang="el-GR" sz="1300" b="0">
              <a:solidFill>
                <a:schemeClr val="bg1"/>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1" r:id="rId5"/>
    <p:sldLayoutId id="2147483699" r:id="rId6"/>
    <p:sldLayoutId id="2147483692" r:id="rId7"/>
    <p:sldLayoutId id="2147483693" r:id="rId8"/>
    <p:sldLayoutId id="2147483700" r:id="rId9"/>
    <p:sldLayoutId id="2147483701" r:id="rId10"/>
    <p:sldLayoutId id="2147483694" r:id="rId11"/>
  </p:sldLayoutIdLst>
  <p:hf hdr="0" dt="0"/>
  <p:txStyles>
    <p:titleStyle>
      <a:lvl1pPr algn="r" defTabSz="958850" rtl="0" eaLnBrk="0" fontAlgn="base" hangingPunct="0">
        <a:spcBef>
          <a:spcPct val="0"/>
        </a:spcBef>
        <a:spcAft>
          <a:spcPct val="0"/>
        </a:spcAft>
        <a:defRPr sz="3800" b="1">
          <a:solidFill>
            <a:schemeClr val="bg1"/>
          </a:solidFill>
          <a:latin typeface="Arial Unicode MS" pitchFamily="34" charset="-128"/>
          <a:ea typeface="Arial Unicode MS" pitchFamily="34" charset="-128"/>
          <a:cs typeface="Arial Unicode MS" pitchFamily="34" charset="-128"/>
        </a:defRPr>
      </a:lvl1pPr>
      <a:lvl2pPr algn="r" defTabSz="958850" rtl="0" eaLnBrk="0" fontAlgn="base" hangingPunct="0">
        <a:spcBef>
          <a:spcPct val="0"/>
        </a:spcBef>
        <a:spcAft>
          <a:spcPct val="0"/>
        </a:spcAft>
        <a:defRPr sz="3800" b="1">
          <a:solidFill>
            <a:schemeClr val="bg1"/>
          </a:solidFill>
          <a:latin typeface="Verdana" pitchFamily="34" charset="0"/>
          <a:cs typeface="Arial" charset="0"/>
        </a:defRPr>
      </a:lvl2pPr>
      <a:lvl3pPr algn="r" defTabSz="958850" rtl="0" eaLnBrk="0" fontAlgn="base" hangingPunct="0">
        <a:spcBef>
          <a:spcPct val="0"/>
        </a:spcBef>
        <a:spcAft>
          <a:spcPct val="0"/>
        </a:spcAft>
        <a:defRPr sz="3800" b="1">
          <a:solidFill>
            <a:schemeClr val="bg1"/>
          </a:solidFill>
          <a:latin typeface="Verdana" pitchFamily="34" charset="0"/>
          <a:cs typeface="Arial" charset="0"/>
        </a:defRPr>
      </a:lvl3pPr>
      <a:lvl4pPr algn="r" defTabSz="958850" rtl="0" eaLnBrk="0" fontAlgn="base" hangingPunct="0">
        <a:spcBef>
          <a:spcPct val="0"/>
        </a:spcBef>
        <a:spcAft>
          <a:spcPct val="0"/>
        </a:spcAft>
        <a:defRPr sz="3800" b="1">
          <a:solidFill>
            <a:schemeClr val="bg1"/>
          </a:solidFill>
          <a:latin typeface="Verdana" pitchFamily="34" charset="0"/>
          <a:cs typeface="Arial" charset="0"/>
        </a:defRPr>
      </a:lvl4pPr>
      <a:lvl5pPr algn="r" defTabSz="958850" rtl="0" eaLnBrk="0" fontAlgn="base" hangingPunct="0">
        <a:spcBef>
          <a:spcPct val="0"/>
        </a:spcBef>
        <a:spcAft>
          <a:spcPct val="0"/>
        </a:spcAft>
        <a:defRPr sz="3800" b="1">
          <a:solidFill>
            <a:schemeClr val="bg1"/>
          </a:solidFill>
          <a:latin typeface="Verdana" pitchFamily="34" charset="0"/>
          <a:cs typeface="Arial" charset="0"/>
        </a:defRPr>
      </a:lvl5pPr>
      <a:lvl6pPr marL="457200" algn="r" defTabSz="958850" rtl="0" fontAlgn="base">
        <a:spcBef>
          <a:spcPct val="0"/>
        </a:spcBef>
        <a:spcAft>
          <a:spcPct val="0"/>
        </a:spcAft>
        <a:defRPr sz="3800" b="1">
          <a:solidFill>
            <a:schemeClr val="bg1"/>
          </a:solidFill>
          <a:latin typeface="Arial" charset="0"/>
          <a:cs typeface="Arial" charset="0"/>
        </a:defRPr>
      </a:lvl6pPr>
      <a:lvl7pPr marL="914400" algn="r" defTabSz="958850" rtl="0" fontAlgn="base">
        <a:spcBef>
          <a:spcPct val="0"/>
        </a:spcBef>
        <a:spcAft>
          <a:spcPct val="0"/>
        </a:spcAft>
        <a:defRPr sz="3800" b="1">
          <a:solidFill>
            <a:schemeClr val="bg1"/>
          </a:solidFill>
          <a:latin typeface="Arial" charset="0"/>
          <a:cs typeface="Arial" charset="0"/>
        </a:defRPr>
      </a:lvl7pPr>
      <a:lvl8pPr marL="1371600" algn="r" defTabSz="958850" rtl="0" fontAlgn="base">
        <a:spcBef>
          <a:spcPct val="0"/>
        </a:spcBef>
        <a:spcAft>
          <a:spcPct val="0"/>
        </a:spcAft>
        <a:defRPr sz="3800" b="1">
          <a:solidFill>
            <a:schemeClr val="bg1"/>
          </a:solidFill>
          <a:latin typeface="Arial" charset="0"/>
          <a:cs typeface="Arial" charset="0"/>
        </a:defRPr>
      </a:lvl8pPr>
      <a:lvl9pPr marL="1828800" algn="r" defTabSz="958850" rtl="0" fontAlgn="base">
        <a:spcBef>
          <a:spcPct val="0"/>
        </a:spcBef>
        <a:spcAft>
          <a:spcPct val="0"/>
        </a:spcAft>
        <a:defRPr sz="3800" b="1">
          <a:solidFill>
            <a:schemeClr val="bg1"/>
          </a:solidFill>
          <a:latin typeface="Arial" charset="0"/>
          <a:cs typeface="Arial" charset="0"/>
        </a:defRPr>
      </a:lvl9pPr>
    </p:titleStyle>
    <p:bodyStyle>
      <a:lvl1pPr marL="358775" indent="-358775" algn="l" defTabSz="958850" rtl="0" eaLnBrk="0" fontAlgn="base" hangingPunct="0">
        <a:lnSpc>
          <a:spcPct val="90000"/>
        </a:lnSpc>
        <a:spcBef>
          <a:spcPct val="20000"/>
        </a:spcBef>
        <a:spcAft>
          <a:spcPct val="0"/>
        </a:spcAft>
        <a:buClr>
          <a:srgbClr val="2164A8"/>
        </a:buClr>
        <a:buSzPct val="75000"/>
        <a:buFont typeface="Wingdings" pitchFamily="2" charset="2"/>
        <a:buChar char="q"/>
        <a:defRPr sz="2400">
          <a:solidFill>
            <a:schemeClr val="tx1"/>
          </a:solidFill>
          <a:latin typeface="+mn-lt"/>
          <a:ea typeface="+mn-ea"/>
          <a:cs typeface="+mn-cs"/>
        </a:defRPr>
      </a:lvl1pPr>
      <a:lvl2pPr marL="777875" indent="-300038" algn="l" defTabSz="958850" rtl="0" eaLnBrk="0" fontAlgn="base" hangingPunct="0">
        <a:spcBef>
          <a:spcPct val="20000"/>
        </a:spcBef>
        <a:spcAft>
          <a:spcPct val="0"/>
        </a:spcAft>
        <a:buClr>
          <a:srgbClr val="2164A8"/>
        </a:buClr>
        <a:buSzPct val="75000"/>
        <a:buFont typeface="Wingdings" pitchFamily="2" charset="2"/>
        <a:buChar char="q"/>
        <a:defRPr sz="2000">
          <a:solidFill>
            <a:schemeClr val="tx1"/>
          </a:solidFill>
          <a:latin typeface="+mn-lt"/>
          <a:cs typeface="+mn-cs"/>
        </a:defRPr>
      </a:lvl2pPr>
      <a:lvl3pPr marL="1196975" indent="-238125" algn="l" defTabSz="958850" rtl="0" eaLnBrk="0" fontAlgn="base" hangingPunct="0">
        <a:spcBef>
          <a:spcPct val="20000"/>
        </a:spcBef>
        <a:spcAft>
          <a:spcPct val="0"/>
        </a:spcAft>
        <a:buClr>
          <a:srgbClr val="2164A8"/>
        </a:buClr>
        <a:buSzPct val="75000"/>
        <a:buFont typeface="Wingdings" pitchFamily="2" charset="2"/>
        <a:buChar char="q"/>
        <a:defRPr>
          <a:solidFill>
            <a:schemeClr val="tx1"/>
          </a:solidFill>
          <a:latin typeface="+mn-lt"/>
          <a:cs typeface="+mn-cs"/>
        </a:defRPr>
      </a:lvl3pPr>
      <a:lvl4pPr marL="1674813" indent="-238125" algn="l" defTabSz="958850" rtl="0" eaLnBrk="0" fontAlgn="base" hangingPunct="0">
        <a:spcBef>
          <a:spcPct val="20000"/>
        </a:spcBef>
        <a:spcAft>
          <a:spcPct val="0"/>
        </a:spcAft>
        <a:buChar char="–"/>
        <a:defRPr sz="1600">
          <a:solidFill>
            <a:schemeClr val="tx1"/>
          </a:solidFill>
          <a:latin typeface="+mn-lt"/>
          <a:cs typeface="+mn-cs"/>
        </a:defRPr>
      </a:lvl4pPr>
      <a:lvl5pPr marL="2155825" indent="-239713" algn="l" defTabSz="958850" rtl="0" eaLnBrk="0" fontAlgn="base" hangingPunct="0">
        <a:spcBef>
          <a:spcPct val="20000"/>
        </a:spcBef>
        <a:spcAft>
          <a:spcPct val="0"/>
        </a:spcAft>
        <a:buChar char="»"/>
        <a:defRPr sz="1400">
          <a:solidFill>
            <a:schemeClr val="tx1"/>
          </a:solidFill>
          <a:latin typeface="+mn-lt"/>
          <a:cs typeface="+mn-cs"/>
        </a:defRPr>
      </a:lvl5pPr>
      <a:lvl6pPr marL="2613025" indent="-239713" algn="l" defTabSz="958850" rtl="0" fontAlgn="base">
        <a:spcBef>
          <a:spcPct val="20000"/>
        </a:spcBef>
        <a:spcAft>
          <a:spcPct val="0"/>
        </a:spcAft>
        <a:buChar char="»"/>
        <a:defRPr sz="1400">
          <a:solidFill>
            <a:schemeClr val="tx1"/>
          </a:solidFill>
          <a:latin typeface="+mn-lt"/>
          <a:cs typeface="+mn-cs"/>
        </a:defRPr>
      </a:lvl6pPr>
      <a:lvl7pPr marL="3070225" indent="-239713" algn="l" defTabSz="958850" rtl="0" fontAlgn="base">
        <a:spcBef>
          <a:spcPct val="20000"/>
        </a:spcBef>
        <a:spcAft>
          <a:spcPct val="0"/>
        </a:spcAft>
        <a:buChar char="»"/>
        <a:defRPr sz="1400">
          <a:solidFill>
            <a:schemeClr val="tx1"/>
          </a:solidFill>
          <a:latin typeface="+mn-lt"/>
          <a:cs typeface="+mn-cs"/>
        </a:defRPr>
      </a:lvl7pPr>
      <a:lvl8pPr marL="3527425" indent="-239713" algn="l" defTabSz="958850" rtl="0" fontAlgn="base">
        <a:spcBef>
          <a:spcPct val="20000"/>
        </a:spcBef>
        <a:spcAft>
          <a:spcPct val="0"/>
        </a:spcAft>
        <a:buChar char="»"/>
        <a:defRPr sz="1400">
          <a:solidFill>
            <a:schemeClr val="tx1"/>
          </a:solidFill>
          <a:latin typeface="+mn-lt"/>
          <a:cs typeface="+mn-cs"/>
        </a:defRPr>
      </a:lvl8pPr>
      <a:lvl9pPr marL="3984625" indent="-239713" algn="l" defTabSz="958850"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png"/><Relationship Id="rId10" Type="http://schemas.openxmlformats.org/officeDocument/2006/relationships/image" Target="../media/image29.gif"/><Relationship Id="rId11"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w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21.png"/><Relationship Id="rId13" Type="http://schemas.openxmlformats.org/officeDocument/2006/relationships/hyperlink" Target="SchrodVideo-small.mp4"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8.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wmf"/><Relationship Id="rId6" Type="http://schemas.openxmlformats.org/officeDocument/2006/relationships/image" Target="../media/image52.wmf"/><Relationship Id="rId7" Type="http://schemas.openxmlformats.org/officeDocument/2006/relationships/image" Target="../media/image53.wmf"/><Relationship Id="rId8" Type="http://schemas.openxmlformats.org/officeDocument/2006/relationships/image" Target="../media/image54.w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35.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72.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87.wmf"/><Relationship Id="rId4" Type="http://schemas.openxmlformats.org/officeDocument/2006/relationships/image" Target="../media/image88.w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1.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sz="quarter"/>
          </p:nvPr>
        </p:nvSpPr>
        <p:spPr>
          <a:noFill/>
          <a:ln>
            <a:noFill/>
          </a:ln>
        </p:spPr>
        <p:txBody>
          <a:bodyPr/>
          <a:lstStyle/>
          <a:p>
            <a:pPr eaLnBrk="1" hangingPunct="1"/>
            <a:r>
              <a:rPr lang="en-US" dirty="0" smtClean="0"/>
              <a:t>Life Sciences </a:t>
            </a:r>
            <a:r>
              <a:rPr lang="en-US" dirty="0" smtClean="0"/>
              <a:t>Training Event</a:t>
            </a:r>
            <a:endParaRPr lang="en-US" dirty="0" smtClean="0"/>
          </a:p>
        </p:txBody>
      </p:sp>
      <p:sp>
        <p:nvSpPr>
          <p:cNvPr id="9219" name="Subtitle 2"/>
          <p:cNvSpPr>
            <a:spLocks noGrp="1"/>
          </p:cNvSpPr>
          <p:nvPr>
            <p:ph type="subTitle" sz="quarter" idx="1"/>
          </p:nvPr>
        </p:nvSpPr>
        <p:spPr/>
        <p:txBody>
          <a:bodyPr/>
          <a:lstStyle/>
          <a:p>
            <a:pPr eaLnBrk="1" hangingPunct="1"/>
            <a:r>
              <a:rPr lang="en-US" dirty="0" smtClean="0"/>
              <a:t>Zoe Cournia</a:t>
            </a:r>
          </a:p>
          <a:p>
            <a:pPr eaLnBrk="1" hangingPunct="1"/>
            <a:r>
              <a:rPr lang="en-US" dirty="0" smtClean="0"/>
              <a:t>Investigator C’</a:t>
            </a:r>
          </a:p>
          <a:p>
            <a:pPr eaLnBrk="1" hangingPunct="1"/>
            <a:r>
              <a:rPr lang="en-US" dirty="0" smtClean="0"/>
              <a:t>Biomedical Research Foundatio</a:t>
            </a:r>
            <a:r>
              <a:rPr lang="en-US" dirty="0"/>
              <a:t>n</a:t>
            </a:r>
            <a:r>
              <a:rPr lang="en-US" dirty="0" smtClean="0"/>
              <a:t> </a:t>
            </a:r>
          </a:p>
          <a:p>
            <a:pPr eaLnBrk="1" hangingPunct="1"/>
            <a:r>
              <a:rPr lang="en-US" dirty="0" smtClean="0"/>
              <a:t>Academy of Athens, Greece</a:t>
            </a:r>
          </a:p>
          <a:p>
            <a:pPr eaLnBrk="1" hangingPunct="1"/>
            <a:r>
              <a:rPr lang="en-US" dirty="0" err="1" smtClean="0"/>
              <a:t>zcournia@bioacademy.gr</a:t>
            </a:r>
            <a:endParaRPr lang="en-US" dirty="0" smtClean="0"/>
          </a:p>
        </p:txBody>
      </p:sp>
      <p:sp>
        <p:nvSpPr>
          <p:cNvPr id="9220" name="Rectangle 7"/>
          <p:cNvSpPr>
            <a:spLocks noGrp="1" noChangeArrowheads="1"/>
          </p:cNvSpPr>
          <p:nvPr>
            <p:ph type="ftr" sz="quarter" idx="10"/>
          </p:nvPr>
        </p:nvSpPr>
        <p:spPr/>
        <p:txBody>
          <a:bodyPr/>
          <a:lstStyle/>
          <a:p>
            <a:pPr defTabSz="958850"/>
            <a:r>
              <a:rPr lang="en-US" dirty="0"/>
              <a:t>The </a:t>
            </a:r>
            <a:r>
              <a:rPr lang="en-US" dirty="0" smtClean="0"/>
              <a:t>VI-SEEM project initiative </a:t>
            </a:r>
            <a:r>
              <a:rPr lang="en-US" dirty="0"/>
              <a:t>is co-funded by the European Commission under the </a:t>
            </a:r>
            <a:r>
              <a:rPr lang="en-US" dirty="0" smtClean="0"/>
              <a:t>H2020 Research </a:t>
            </a:r>
            <a:r>
              <a:rPr lang="en-US" dirty="0"/>
              <a:t>Infrastructures contract no. </a:t>
            </a:r>
            <a:r>
              <a:rPr lang="en-US" b="1" dirty="0"/>
              <a:t>675121 </a:t>
            </a:r>
            <a:endParaRPr lang="en-US" dirty="0"/>
          </a:p>
          <a:p>
            <a:pPr defTabSz="958850"/>
            <a:endParaRPr lang="el-GR" dirty="0"/>
          </a:p>
        </p:txBody>
      </p:sp>
      <p:sp>
        <p:nvSpPr>
          <p:cNvPr id="8" name="TextBox 7"/>
          <p:cNvSpPr txBox="1"/>
          <p:nvPr/>
        </p:nvSpPr>
        <p:spPr>
          <a:xfrm>
            <a:off x="1772637" y="5340743"/>
            <a:ext cx="6443290" cy="904863"/>
          </a:xfrm>
          <a:prstGeom prst="rect">
            <a:avLst/>
          </a:prstGeom>
          <a:noFill/>
        </p:spPr>
        <p:txBody>
          <a:bodyPr wrap="none" rtlCol="0">
            <a:spAutoFit/>
          </a:bodyPr>
          <a:lstStyle/>
          <a:p>
            <a:r>
              <a:rPr lang="en-US" dirty="0" smtClean="0"/>
              <a:t>Principles of Computer-Aided Drug Design</a:t>
            </a:r>
          </a:p>
          <a:p>
            <a:r>
              <a:rPr lang="en-US" dirty="0" smtClean="0"/>
              <a:t>30</a:t>
            </a:r>
            <a:r>
              <a:rPr lang="en-US" baseline="30000" dirty="0" smtClean="0"/>
              <a:t>th</a:t>
            </a:r>
            <a:r>
              <a:rPr lang="en-US" dirty="0" smtClean="0"/>
              <a:t> August, 2016</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emoglobin"/>
          <p:cNvPicPr>
            <a:picLocks noChangeAspect="1" noChangeArrowheads="1"/>
          </p:cNvPicPr>
          <p:nvPr/>
        </p:nvPicPr>
        <p:blipFill>
          <a:blip r:embed="rId3" cstate="print"/>
          <a:srcRect/>
          <a:stretch>
            <a:fillRect/>
          </a:stretch>
        </p:blipFill>
        <p:spPr bwMode="auto">
          <a:xfrm>
            <a:off x="5524872" y="1206317"/>
            <a:ext cx="2933328" cy="2130358"/>
          </a:xfrm>
          <a:prstGeom prst="rect">
            <a:avLst/>
          </a:prstGeom>
          <a:noFill/>
        </p:spPr>
      </p:pic>
      <p:sp>
        <p:nvSpPr>
          <p:cNvPr id="10242" name="Title 1"/>
          <p:cNvSpPr>
            <a:spLocks noGrp="1"/>
          </p:cNvSpPr>
          <p:nvPr>
            <p:ph type="title"/>
          </p:nvPr>
        </p:nvSpPr>
        <p:spPr/>
        <p:txBody>
          <a:bodyPr/>
          <a:lstStyle/>
          <a:p>
            <a:r>
              <a:rPr lang="en-US" sz="4000" dirty="0" smtClean="0"/>
              <a:t>Intermolecular Interactions</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10</a:t>
            </a:fld>
            <a:endParaRPr lang="el-GR" dirty="0"/>
          </a:p>
        </p:txBody>
      </p:sp>
      <p:pic>
        <p:nvPicPr>
          <p:cNvPr id="8" name="Picture 7" descr="aminoacids.png"/>
          <p:cNvPicPr>
            <a:picLocks noChangeAspect="1"/>
          </p:cNvPicPr>
          <p:nvPr/>
        </p:nvPicPr>
        <p:blipFill>
          <a:blip r:embed="rId4" cstate="print"/>
          <a:stretch>
            <a:fillRect/>
          </a:stretch>
        </p:blipFill>
        <p:spPr>
          <a:xfrm>
            <a:off x="381000" y="1119649"/>
            <a:ext cx="4267200" cy="5521757"/>
          </a:xfrm>
          <a:prstGeom prst="rect">
            <a:avLst/>
          </a:prstGeom>
        </p:spPr>
      </p:pic>
      <p:pic>
        <p:nvPicPr>
          <p:cNvPr id="9" name="Picture 8"/>
          <p:cNvPicPr>
            <a:picLocks noChangeAspect="1" noChangeArrowheads="1"/>
          </p:cNvPicPr>
          <p:nvPr/>
        </p:nvPicPr>
        <p:blipFill>
          <a:blip r:embed="rId5" cstate="print"/>
          <a:srcRect/>
          <a:stretch>
            <a:fillRect/>
          </a:stretch>
        </p:blipFill>
        <p:spPr bwMode="auto">
          <a:xfrm>
            <a:off x="5638800" y="3362112"/>
            <a:ext cx="2743200" cy="1336338"/>
          </a:xfrm>
          <a:prstGeom prst="rect">
            <a:avLst/>
          </a:prstGeom>
          <a:noFill/>
          <a:ln w="9525">
            <a:noFill/>
            <a:miter lim="800000"/>
            <a:headEnd/>
            <a:tailEnd/>
          </a:ln>
          <a:effectLst/>
        </p:spPr>
      </p:pic>
      <p:sp>
        <p:nvSpPr>
          <p:cNvPr id="10" name="TextBox 9"/>
          <p:cNvSpPr txBox="1"/>
          <p:nvPr/>
        </p:nvSpPr>
        <p:spPr>
          <a:xfrm>
            <a:off x="4514477" y="4634689"/>
            <a:ext cx="5029200" cy="19800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1" dirty="0" smtClean="0">
                <a:solidFill>
                  <a:srgbClr val="FF0000"/>
                </a:solidFill>
              </a:rPr>
              <a:t>Intermolecular Interactions!</a:t>
            </a:r>
            <a:endParaRPr lang="el-GR" sz="2800" b="1" dirty="0" smtClean="0">
              <a:solidFill>
                <a:srgbClr val="FF0000"/>
              </a:solidFill>
            </a:endParaRPr>
          </a:p>
          <a:p>
            <a:pPr algn="ctr">
              <a:spcBef>
                <a:spcPts val="200"/>
              </a:spcBef>
            </a:pPr>
            <a:r>
              <a:rPr lang="en-US" sz="2200" b="1" i="1" dirty="0" smtClean="0"/>
              <a:t>Hydrogen Bonds</a:t>
            </a:r>
            <a:endParaRPr lang="el-GR" sz="2200" b="1" i="1" dirty="0" smtClean="0"/>
          </a:p>
          <a:p>
            <a:pPr algn="ctr">
              <a:spcBef>
                <a:spcPts val="200"/>
              </a:spcBef>
            </a:pPr>
            <a:r>
              <a:rPr lang="en-US" sz="2200" b="1" i="1" dirty="0" smtClean="0"/>
              <a:t>Electrostatic Interactions</a:t>
            </a:r>
            <a:endParaRPr lang="el-GR" sz="2200" b="1" i="1" dirty="0" smtClean="0"/>
          </a:p>
          <a:p>
            <a:pPr algn="ctr">
              <a:spcBef>
                <a:spcPts val="200"/>
              </a:spcBef>
            </a:pPr>
            <a:r>
              <a:rPr lang="en-US" sz="2200" b="1" i="1" dirty="0" smtClean="0"/>
              <a:t>van der Waals Forces</a:t>
            </a:r>
          </a:p>
          <a:p>
            <a:pPr algn="ctr">
              <a:spcBef>
                <a:spcPts val="200"/>
              </a:spcBef>
            </a:pPr>
            <a:r>
              <a:rPr lang="el-GR" sz="2200" b="1" i="1" dirty="0" smtClean="0"/>
              <a:t>π – π </a:t>
            </a:r>
            <a:r>
              <a:rPr lang="en-US" sz="2200" b="1" i="1" dirty="0" smtClean="0"/>
              <a:t>Interactions</a:t>
            </a:r>
            <a:endParaRPr lang="en-US" sz="2200" b="1" i="1" dirty="0"/>
          </a:p>
        </p:txBody>
      </p:sp>
    </p:spTree>
    <p:extLst>
      <p:ext uri="{BB962C8B-B14F-4D97-AF65-F5344CB8AC3E}">
        <p14:creationId xmlns:p14="http://schemas.microsoft.com/office/powerpoint/2010/main" val="24183908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Intermolecular Interactions</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11</a:t>
            </a:fld>
            <a:endParaRPr lang="el-GR" dirty="0"/>
          </a:p>
        </p:txBody>
      </p:sp>
      <p:grpSp>
        <p:nvGrpSpPr>
          <p:cNvPr id="48" name="Group 47"/>
          <p:cNvGrpSpPr/>
          <p:nvPr/>
        </p:nvGrpSpPr>
        <p:grpSpPr>
          <a:xfrm>
            <a:off x="694224" y="1156170"/>
            <a:ext cx="8204828" cy="1869898"/>
            <a:chOff x="533400" y="951748"/>
            <a:chExt cx="8204828" cy="1869898"/>
          </a:xfrm>
        </p:grpSpPr>
        <p:pic>
          <p:nvPicPr>
            <p:cNvPr id="64"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160170"/>
              <a:ext cx="2806274" cy="1661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Box 64"/>
            <p:cNvSpPr txBox="1"/>
            <p:nvPr/>
          </p:nvSpPr>
          <p:spPr>
            <a:xfrm>
              <a:off x="3429000" y="951748"/>
              <a:ext cx="5309228"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200" b="1" dirty="0" smtClean="0">
                  <a:solidFill>
                    <a:srgbClr val="FF0000"/>
                  </a:solidFill>
                </a:rPr>
                <a:t>Electrostatic Interactions</a:t>
              </a:r>
              <a:endParaRPr lang="en-US" dirty="0">
                <a:solidFill>
                  <a:srgbClr val="FF0000"/>
                </a:solidFill>
              </a:endParaRPr>
            </a:p>
          </p:txBody>
        </p:sp>
      </p:grpSp>
      <p:pic>
        <p:nvPicPr>
          <p:cNvPr id="49" name="Picture 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4024" y="3020812"/>
            <a:ext cx="1959146" cy="1997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 name="Group 49"/>
          <p:cNvGrpSpPr/>
          <p:nvPr/>
        </p:nvGrpSpPr>
        <p:grpSpPr>
          <a:xfrm>
            <a:off x="779254" y="3782056"/>
            <a:ext cx="7763570" cy="2606163"/>
            <a:chOff x="618430" y="3810000"/>
            <a:chExt cx="7763570" cy="2606163"/>
          </a:xfrm>
        </p:grpSpPr>
        <p:pic>
          <p:nvPicPr>
            <p:cNvPr id="62" name="Picture 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430" y="3810000"/>
              <a:ext cx="2124770" cy="260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TextBox 62"/>
            <p:cNvSpPr txBox="1"/>
            <p:nvPr/>
          </p:nvSpPr>
          <p:spPr>
            <a:xfrm>
              <a:off x="2877149" y="4724400"/>
              <a:ext cx="5504851" cy="147732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1" dirty="0" smtClean="0">
                  <a:solidFill>
                    <a:srgbClr val="FF0000"/>
                  </a:solidFill>
                </a:rPr>
                <a:t>van der Waals Forces</a:t>
              </a:r>
            </a:p>
            <a:p>
              <a:r>
                <a:rPr lang="el-GR" sz="2200" b="1" dirty="0" smtClean="0">
                  <a:solidFill>
                    <a:srgbClr val="FF0000"/>
                  </a:solidFill>
                </a:rPr>
                <a:t>π – π</a:t>
              </a:r>
              <a:r>
                <a:rPr lang="en-US" sz="2200" b="1" dirty="0" smtClean="0">
                  <a:solidFill>
                    <a:srgbClr val="FF0000"/>
                  </a:solidFill>
                </a:rPr>
                <a:t>, </a:t>
              </a:r>
              <a:r>
                <a:rPr lang="en-US" sz="2200" b="1" dirty="0" err="1" smtClean="0">
                  <a:solidFill>
                    <a:srgbClr val="FF0000"/>
                  </a:solidFill>
                </a:rPr>
                <a:t>cation</a:t>
              </a:r>
              <a:r>
                <a:rPr lang="en-US" sz="2200" b="1" dirty="0" smtClean="0">
                  <a:solidFill>
                    <a:srgbClr val="FF0000"/>
                  </a:solidFill>
                </a:rPr>
                <a:t> - </a:t>
              </a:r>
              <a:r>
                <a:rPr lang="el-GR" sz="2200" b="1" dirty="0" smtClean="0">
                  <a:solidFill>
                    <a:srgbClr val="FF0000"/>
                  </a:solidFill>
                </a:rPr>
                <a:t>π </a:t>
              </a:r>
              <a:r>
                <a:rPr lang="en-US" sz="2200" b="1" dirty="0" smtClean="0">
                  <a:solidFill>
                    <a:srgbClr val="FF0000"/>
                  </a:solidFill>
                </a:rPr>
                <a:t>interactions</a:t>
              </a:r>
            </a:p>
            <a:p>
              <a:endParaRPr lang="en-US" sz="2200" b="1" dirty="0" smtClean="0"/>
            </a:p>
            <a:p>
              <a:endParaRPr lang="en-US" sz="2200" dirty="0"/>
            </a:p>
          </p:txBody>
        </p:sp>
      </p:grpSp>
      <p:sp>
        <p:nvSpPr>
          <p:cNvPr id="51" name="TextBox 50"/>
          <p:cNvSpPr txBox="1"/>
          <p:nvPr/>
        </p:nvSpPr>
        <p:spPr>
          <a:xfrm>
            <a:off x="4351824" y="2940848"/>
            <a:ext cx="3514223"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200" b="1" dirty="0" smtClean="0">
                <a:solidFill>
                  <a:srgbClr val="FF0000"/>
                </a:solidFill>
              </a:rPr>
              <a:t>Hydrogen Bonds</a:t>
            </a:r>
            <a:endParaRPr lang="en-US" sz="2200" dirty="0">
              <a:solidFill>
                <a:srgbClr val="FF0000"/>
              </a:solidFill>
            </a:endParaRPr>
          </a:p>
        </p:txBody>
      </p:sp>
      <p:pic>
        <p:nvPicPr>
          <p:cNvPr id="52" name="Picture 51" descr="pipi.jpeg"/>
          <p:cNvPicPr>
            <a:picLocks noChangeAspect="1"/>
          </p:cNvPicPr>
          <p:nvPr/>
        </p:nvPicPr>
        <p:blipFill>
          <a:blip r:embed="rId6" cstate="print"/>
          <a:stretch>
            <a:fillRect/>
          </a:stretch>
        </p:blipFill>
        <p:spPr>
          <a:xfrm>
            <a:off x="5113824" y="5534656"/>
            <a:ext cx="800100" cy="847725"/>
          </a:xfrm>
          <a:prstGeom prst="rect">
            <a:avLst/>
          </a:prstGeom>
        </p:spPr>
      </p:pic>
      <p:pic>
        <p:nvPicPr>
          <p:cNvPr id="53" name="Picture 52" descr="vdw2.jpeg"/>
          <p:cNvPicPr>
            <a:picLocks noChangeAspect="1"/>
          </p:cNvPicPr>
          <p:nvPr/>
        </p:nvPicPr>
        <p:blipFill>
          <a:blip r:embed="rId7" cstate="print"/>
          <a:stretch>
            <a:fillRect/>
          </a:stretch>
        </p:blipFill>
        <p:spPr>
          <a:xfrm>
            <a:off x="3437424" y="5534656"/>
            <a:ext cx="1512075" cy="942385"/>
          </a:xfrm>
          <a:prstGeom prst="rect">
            <a:avLst/>
          </a:prstGeom>
        </p:spPr>
      </p:pic>
      <p:pic>
        <p:nvPicPr>
          <p:cNvPr id="54" name="Picture 53" descr="vdw.jpeg"/>
          <p:cNvPicPr>
            <a:picLocks noChangeAspect="1"/>
          </p:cNvPicPr>
          <p:nvPr/>
        </p:nvPicPr>
        <p:blipFill>
          <a:blip r:embed="rId8" cstate="print"/>
          <a:stretch>
            <a:fillRect/>
          </a:stretch>
        </p:blipFill>
        <p:spPr>
          <a:xfrm>
            <a:off x="6333024" y="5382256"/>
            <a:ext cx="1800224" cy="1107831"/>
          </a:xfrm>
          <a:prstGeom prst="rect">
            <a:avLst/>
          </a:prstGeom>
        </p:spPr>
      </p:pic>
      <p:pic>
        <p:nvPicPr>
          <p:cNvPr id="55" name="Picture 54" descr="hbond1.png"/>
          <p:cNvPicPr>
            <a:picLocks noChangeAspect="1"/>
          </p:cNvPicPr>
          <p:nvPr/>
        </p:nvPicPr>
        <p:blipFill>
          <a:blip r:embed="rId9" cstate="print"/>
          <a:stretch>
            <a:fillRect/>
          </a:stretch>
        </p:blipFill>
        <p:spPr>
          <a:xfrm>
            <a:off x="3285024" y="3093248"/>
            <a:ext cx="1447800" cy="1436942"/>
          </a:xfrm>
          <a:prstGeom prst="rect">
            <a:avLst/>
          </a:prstGeom>
        </p:spPr>
      </p:pic>
      <p:pic>
        <p:nvPicPr>
          <p:cNvPr id="56" name="Picture 55" descr="protein-ligand.gif"/>
          <p:cNvPicPr>
            <a:picLocks noChangeAspect="1"/>
          </p:cNvPicPr>
          <p:nvPr/>
        </p:nvPicPr>
        <p:blipFill>
          <a:blip r:embed="rId10" cstate="print"/>
          <a:stretch>
            <a:fillRect/>
          </a:stretch>
        </p:blipFill>
        <p:spPr>
          <a:xfrm>
            <a:off x="4885224" y="3474248"/>
            <a:ext cx="1702613" cy="820034"/>
          </a:xfrm>
          <a:prstGeom prst="rect">
            <a:avLst/>
          </a:prstGeom>
        </p:spPr>
      </p:pic>
      <p:sp>
        <p:nvSpPr>
          <p:cNvPr id="57" name="Rectangle 56"/>
          <p:cNvSpPr/>
          <p:nvPr/>
        </p:nvSpPr>
        <p:spPr>
          <a:xfrm>
            <a:off x="4275624" y="3474248"/>
            <a:ext cx="533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8" name="Oval 57"/>
          <p:cNvSpPr>
            <a:spLocks noChangeArrowheads="1"/>
          </p:cNvSpPr>
          <p:nvPr/>
        </p:nvSpPr>
        <p:spPr bwMode="auto">
          <a:xfrm>
            <a:off x="3894624" y="1936844"/>
            <a:ext cx="457200" cy="457200"/>
          </a:xfrm>
          <a:prstGeom prst="ellipse">
            <a:avLst/>
          </a:prstGeom>
          <a:solidFill>
            <a:schemeClr val="accent1"/>
          </a:solidFill>
          <a:ln w="9525">
            <a:solidFill>
              <a:schemeClr val="tx1"/>
            </a:solidFill>
            <a:round/>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a:t>
            </a:r>
          </a:p>
        </p:txBody>
      </p:sp>
      <p:sp>
        <p:nvSpPr>
          <p:cNvPr id="59" name="Oval 58"/>
          <p:cNvSpPr>
            <a:spLocks noChangeArrowheads="1"/>
          </p:cNvSpPr>
          <p:nvPr/>
        </p:nvSpPr>
        <p:spPr bwMode="auto">
          <a:xfrm>
            <a:off x="4809024" y="1936844"/>
            <a:ext cx="457200" cy="457200"/>
          </a:xfrm>
          <a:prstGeom prst="ellipse">
            <a:avLst/>
          </a:prstGeom>
          <a:solidFill>
            <a:schemeClr val="accent1"/>
          </a:solidFill>
          <a:ln w="9525">
            <a:solidFill>
              <a:schemeClr val="tx1"/>
            </a:solidFill>
            <a:round/>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a:t>
            </a:r>
          </a:p>
        </p:txBody>
      </p:sp>
      <p:sp>
        <p:nvSpPr>
          <p:cNvPr id="60" name="Line 18"/>
          <p:cNvSpPr>
            <a:spLocks noChangeShapeType="1"/>
          </p:cNvSpPr>
          <p:nvPr/>
        </p:nvSpPr>
        <p:spPr bwMode="auto">
          <a:xfrm>
            <a:off x="4428024" y="2165444"/>
            <a:ext cx="304800" cy="0"/>
          </a:xfrm>
          <a:prstGeom prst="line">
            <a:avLst/>
          </a:prstGeom>
          <a:noFill/>
          <a:ln w="9525">
            <a:solidFill>
              <a:schemeClr val="tx1"/>
            </a:solidFill>
            <a:round/>
            <a:headEnd type="triangle" w="med" len="med"/>
            <a:tailEnd type="triangle" w="med" len="me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pic>
        <p:nvPicPr>
          <p:cNvPr id="61" name="Picture 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94824" y="1632044"/>
            <a:ext cx="1828800" cy="120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Molecular Simulations?</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12</a:t>
            </a:fld>
            <a:endParaRPr lang="el-GR" dirty="0"/>
          </a:p>
        </p:txBody>
      </p:sp>
      <p:pic>
        <p:nvPicPr>
          <p:cNvPr id="4" name="Picture 3" descr="molmodel.jpeg"/>
          <p:cNvPicPr>
            <a:picLocks noChangeAspect="1"/>
          </p:cNvPicPr>
          <p:nvPr/>
        </p:nvPicPr>
        <p:blipFill>
          <a:blip r:embed="rId3" cstate="print"/>
          <a:stretch>
            <a:fillRect/>
          </a:stretch>
        </p:blipFill>
        <p:spPr>
          <a:xfrm>
            <a:off x="638337" y="1844824"/>
            <a:ext cx="4772368" cy="3175794"/>
          </a:xfrm>
          <a:prstGeom prst="rect">
            <a:avLst/>
          </a:prstGeom>
        </p:spPr>
      </p:pic>
      <p:pic>
        <p:nvPicPr>
          <p:cNvPr id="5" name="Picture 4" descr="H:\Documents\Abstracts\MMS2005\abt.gif"/>
          <p:cNvPicPr>
            <a:picLocks noChangeAspect="1" noChangeArrowheads="1" noCrop="1"/>
          </p:cNvPicPr>
          <p:nvPr/>
        </p:nvPicPr>
        <p:blipFill>
          <a:blip r:embed="rId4" cstate="print"/>
          <a:srcRect/>
          <a:stretch>
            <a:fillRect/>
          </a:stretch>
        </p:blipFill>
        <p:spPr bwMode="auto">
          <a:xfrm>
            <a:off x="5174841" y="1484784"/>
            <a:ext cx="3979912" cy="3979912"/>
          </a:xfrm>
          <a:prstGeom prst="rect">
            <a:avLst/>
          </a:prstGeom>
          <a:noFill/>
          <a:ln w="9525">
            <a:noFill/>
            <a:miter lim="800000"/>
            <a:headEnd/>
            <a:tailEnd/>
          </a:ln>
        </p:spPr>
      </p:pic>
      <p:sp>
        <p:nvSpPr>
          <p:cNvPr id="6" name="TextBox 5"/>
          <p:cNvSpPr txBox="1"/>
          <p:nvPr/>
        </p:nvSpPr>
        <p:spPr>
          <a:xfrm>
            <a:off x="776201" y="5562600"/>
            <a:ext cx="5279779" cy="584775"/>
          </a:xfrm>
          <a:prstGeom prst="rect">
            <a:avLst/>
          </a:prstGeom>
          <a:noFill/>
        </p:spPr>
        <p:txBody>
          <a:bodyPr wrap="none" rtlCol="0">
            <a:spAutoFit/>
          </a:bodyPr>
          <a:lstStyle/>
          <a:p>
            <a:r>
              <a:rPr lang="en-US" sz="3200" b="1" dirty="0" smtClean="0"/>
              <a:t>Nobel Prize in Chemistry </a:t>
            </a:r>
            <a:r>
              <a:rPr lang="el-GR" sz="3200" b="1" dirty="0" smtClean="0"/>
              <a:t>2013</a:t>
            </a:r>
            <a:endParaRPr lang="en-US" sz="3200" b="1" dirty="0"/>
          </a:p>
        </p:txBody>
      </p:sp>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The era of personalized medicine</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13</a:t>
            </a:fld>
            <a:endParaRPr lang="el-GR" dirty="0"/>
          </a:p>
        </p:txBody>
      </p:sp>
      <p:pic>
        <p:nvPicPr>
          <p:cNvPr id="4" name="Picture 3" descr="Screenshot-6.png"/>
          <p:cNvPicPr>
            <a:picLocks noChangeAspect="1"/>
          </p:cNvPicPr>
          <p:nvPr/>
        </p:nvPicPr>
        <p:blipFill>
          <a:blip r:embed="rId3" cstate="print"/>
          <a:stretch>
            <a:fillRect/>
          </a:stretch>
        </p:blipFill>
        <p:spPr>
          <a:xfrm>
            <a:off x="-2133600" y="-1419225"/>
            <a:ext cx="13487400" cy="8429625"/>
          </a:xfrm>
          <a:prstGeom prst="rect">
            <a:avLst/>
          </a:prstGeom>
        </p:spPr>
      </p:pic>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Molecular Dynamics Simulations</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14</a:t>
            </a:fld>
            <a:endParaRPr lang="el-GR" dirty="0"/>
          </a:p>
        </p:txBody>
      </p:sp>
      <p:sp>
        <p:nvSpPr>
          <p:cNvPr id="14" name="Text Box 13"/>
          <p:cNvSpPr txBox="1">
            <a:spLocks noChangeArrowheads="1"/>
          </p:cNvSpPr>
          <p:nvPr/>
        </p:nvSpPr>
        <p:spPr bwMode="auto">
          <a:xfrm>
            <a:off x="571500" y="4155260"/>
            <a:ext cx="8763000" cy="2246769"/>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smtClean="0">
                <a:solidFill>
                  <a:prstClr val="black"/>
                </a:solidFill>
                <a:effectLst>
                  <a:outerShdw blurRad="38100" dist="38100" dir="2700000" algn="tl">
                    <a:srgbClr val="000000">
                      <a:alpha val="43137"/>
                    </a:srgbClr>
                  </a:outerShdw>
                </a:effectLst>
              </a:rPr>
              <a:t>Step 2:</a:t>
            </a:r>
            <a:r>
              <a:rPr lang="en-US" sz="2000" dirty="0" smtClean="0">
                <a:solidFill>
                  <a:prstClr val="black"/>
                </a:solidFill>
              </a:rPr>
              <a:t> Integrate Newton’s second law and get the new velocities</a:t>
            </a:r>
            <a:r>
              <a:rPr lang="en-US" sz="2000" b="1" dirty="0" smtClean="0">
                <a:solidFill>
                  <a:prstClr val="black"/>
                </a:solidFill>
              </a:rPr>
              <a:t> </a:t>
            </a:r>
            <a:r>
              <a:rPr lang="en-US" sz="2000" dirty="0" smtClean="0">
                <a:solidFill>
                  <a:prstClr val="black"/>
                </a:solidFill>
              </a:rPr>
              <a:t>(</a:t>
            </a:r>
            <a:r>
              <a:rPr lang="en-US" sz="2000" b="1" dirty="0" smtClean="0">
                <a:solidFill>
                  <a:prstClr val="black"/>
                </a:solidFill>
              </a:rPr>
              <a:t>v</a:t>
            </a:r>
            <a:r>
              <a:rPr lang="en-US" sz="2000" dirty="0" smtClean="0">
                <a:solidFill>
                  <a:prstClr val="black"/>
                </a:solidFill>
              </a:rPr>
              <a:t>) of the system and the new coordinates (</a:t>
            </a:r>
            <a:r>
              <a:rPr lang="en-US" sz="2000" b="1" dirty="0" smtClean="0">
                <a:solidFill>
                  <a:prstClr val="black"/>
                </a:solidFill>
              </a:rPr>
              <a:t>r</a:t>
            </a:r>
            <a:r>
              <a:rPr lang="en-US" sz="2000" dirty="0" smtClean="0">
                <a:solidFill>
                  <a:prstClr val="black"/>
                </a:solidFill>
              </a:rPr>
              <a:t>) of the atoms</a:t>
            </a:r>
          </a:p>
          <a:p>
            <a:endParaRPr lang="en-US" sz="2000" dirty="0" smtClean="0">
              <a:solidFill>
                <a:prstClr val="black"/>
              </a:solidFill>
            </a:endParaRPr>
          </a:p>
          <a:p>
            <a:endParaRPr lang="en-US" sz="2000" dirty="0" smtClean="0">
              <a:solidFill>
                <a:prstClr val="black"/>
              </a:solidFill>
            </a:endParaRPr>
          </a:p>
          <a:p>
            <a:endParaRPr lang="en-US" sz="2000" dirty="0" smtClean="0">
              <a:solidFill>
                <a:prstClr val="black"/>
              </a:solidFill>
              <a:effectLst>
                <a:outerShdw blurRad="38100" dist="38100" dir="2700000" algn="tl">
                  <a:srgbClr val="000000">
                    <a:alpha val="43137"/>
                  </a:srgbClr>
                </a:outerShdw>
              </a:effectLst>
            </a:endParaRPr>
          </a:p>
          <a:p>
            <a:r>
              <a:rPr lang="en-US" sz="2000" dirty="0" smtClean="0">
                <a:solidFill>
                  <a:prstClr val="black"/>
                </a:solidFill>
                <a:effectLst>
                  <a:outerShdw blurRad="38100" dist="38100" dir="2700000" algn="tl">
                    <a:srgbClr val="000000">
                      <a:alpha val="43137"/>
                    </a:srgbClr>
                  </a:outerShdw>
                </a:effectLst>
              </a:rPr>
              <a:t>Step 3:</a:t>
            </a:r>
            <a:r>
              <a:rPr lang="en-US" sz="2000" dirty="0" smtClean="0">
                <a:solidFill>
                  <a:prstClr val="black"/>
                </a:solidFill>
              </a:rPr>
              <a:t> Macroscopic properties can be expressed through </a:t>
            </a:r>
            <a:r>
              <a:rPr lang="en-US" sz="2000" b="1" dirty="0" smtClean="0">
                <a:solidFill>
                  <a:prstClr val="black"/>
                </a:solidFill>
              </a:rPr>
              <a:t>v</a:t>
            </a:r>
            <a:r>
              <a:rPr lang="en-US" sz="2000" dirty="0" smtClean="0">
                <a:solidFill>
                  <a:prstClr val="black"/>
                </a:solidFill>
              </a:rPr>
              <a:t> and </a:t>
            </a:r>
            <a:r>
              <a:rPr lang="en-US" sz="2000" b="1" dirty="0" smtClean="0">
                <a:solidFill>
                  <a:prstClr val="black"/>
                </a:solidFill>
              </a:rPr>
              <a:t>r </a:t>
            </a:r>
            <a:r>
              <a:rPr lang="en-US" sz="2000" i="1" dirty="0" smtClean="0">
                <a:solidFill>
                  <a:prstClr val="black"/>
                </a:solidFill>
              </a:rPr>
              <a:t>via</a:t>
            </a:r>
            <a:r>
              <a:rPr lang="en-US" sz="2000" dirty="0" smtClean="0">
                <a:solidFill>
                  <a:prstClr val="black"/>
                </a:solidFill>
              </a:rPr>
              <a:t> </a:t>
            </a:r>
            <a:r>
              <a:rPr lang="en-US" sz="2000" i="1" dirty="0" smtClean="0">
                <a:solidFill>
                  <a:prstClr val="black"/>
                </a:solidFill>
              </a:rPr>
              <a:t>statistical mechanics</a:t>
            </a:r>
            <a:endParaRPr lang="en-US" sz="2000" b="1" dirty="0">
              <a:solidFill>
                <a:prstClr val="black"/>
              </a:solidFill>
            </a:endParaRPr>
          </a:p>
        </p:txBody>
      </p:sp>
      <p:sp>
        <p:nvSpPr>
          <p:cNvPr id="15" name="Text Box 14"/>
          <p:cNvSpPr txBox="1">
            <a:spLocks noChangeArrowheads="1"/>
          </p:cNvSpPr>
          <p:nvPr/>
        </p:nvSpPr>
        <p:spPr bwMode="auto">
          <a:xfrm>
            <a:off x="676721" y="3502996"/>
            <a:ext cx="184731" cy="369332"/>
          </a:xfrm>
          <a:prstGeom prst="rect">
            <a:avLst/>
          </a:prstGeom>
          <a:noFill/>
          <a:ln w="9525">
            <a:no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i="1" dirty="0">
              <a:solidFill>
                <a:prstClr val="black"/>
              </a:solidFill>
            </a:endParaRPr>
          </a:p>
        </p:txBody>
      </p:sp>
      <p:grpSp>
        <p:nvGrpSpPr>
          <p:cNvPr id="16" name="Group 15"/>
          <p:cNvGrpSpPr/>
          <p:nvPr/>
        </p:nvGrpSpPr>
        <p:grpSpPr>
          <a:xfrm>
            <a:off x="571500" y="1202932"/>
            <a:ext cx="8763000" cy="3024336"/>
            <a:chOff x="107504" y="1052736"/>
            <a:chExt cx="8763000" cy="3024336"/>
          </a:xfrm>
        </p:grpSpPr>
        <p:grpSp>
          <p:nvGrpSpPr>
            <p:cNvPr id="20" name="Group 19"/>
            <p:cNvGrpSpPr/>
            <p:nvPr/>
          </p:nvGrpSpPr>
          <p:grpSpPr>
            <a:xfrm>
              <a:off x="107504" y="1052736"/>
              <a:ext cx="8763000" cy="2592288"/>
              <a:chOff x="107504" y="1052736"/>
              <a:chExt cx="8763000" cy="2592288"/>
            </a:xfrm>
          </p:grpSpPr>
          <p:pic>
            <p:nvPicPr>
              <p:cNvPr id="22" name="Picture 21" descr="H:\Documents\Abstracts\MMS2005\molecules.jpg"/>
              <p:cNvPicPr>
                <a:picLocks noChangeAspect="1" noChangeArrowheads="1"/>
              </p:cNvPicPr>
              <p:nvPr/>
            </p:nvPicPr>
            <p:blipFill>
              <a:blip r:embed="rId3" cstate="print"/>
              <a:srcRect/>
              <a:stretch>
                <a:fillRect/>
              </a:stretch>
            </p:blipFill>
            <p:spPr bwMode="auto">
              <a:xfrm>
                <a:off x="2734688" y="1741612"/>
                <a:ext cx="3505200" cy="1903412"/>
              </a:xfrm>
              <a:prstGeom prst="rect">
                <a:avLst/>
              </a:prstGeom>
              <a:noFill/>
              <a:ln w="9525">
                <a:noFill/>
                <a:miter lim="800000"/>
                <a:headEnd/>
                <a:tailEnd/>
              </a:ln>
            </p:spPr>
          </p:pic>
          <p:sp>
            <p:nvSpPr>
              <p:cNvPr id="23" name="Text Box 13"/>
              <p:cNvSpPr txBox="1">
                <a:spLocks noChangeArrowheads="1"/>
              </p:cNvSpPr>
              <p:nvPr/>
            </p:nvSpPr>
            <p:spPr bwMode="auto">
              <a:xfrm>
                <a:off x="107504" y="1052736"/>
                <a:ext cx="8763000" cy="400110"/>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r>
                  <a:rPr lang="en-US" sz="2000" dirty="0" smtClean="0">
                    <a:solidFill>
                      <a:prstClr val="black"/>
                    </a:solidFill>
                    <a:effectLst>
                      <a:outerShdw blurRad="38100" dist="38100" dir="2700000" algn="tl">
                        <a:srgbClr val="000000">
                          <a:alpha val="43137"/>
                        </a:srgbClr>
                      </a:outerShdw>
                    </a:effectLst>
                  </a:rPr>
                  <a:t>Step 1:</a:t>
                </a:r>
                <a:r>
                  <a:rPr lang="en-US" sz="2000" dirty="0" smtClean="0">
                    <a:solidFill>
                      <a:prstClr val="black"/>
                    </a:solidFill>
                  </a:rPr>
                  <a:t> Use coordinates from experimental structures and assign </a:t>
                </a:r>
                <a:r>
                  <a:rPr lang="en-US" sz="2000" dirty="0">
                    <a:solidFill>
                      <a:prstClr val="black"/>
                    </a:solidFill>
                  </a:rPr>
                  <a:t>initial </a:t>
                </a:r>
                <a:r>
                  <a:rPr lang="en-US" sz="2000" dirty="0" smtClean="0">
                    <a:solidFill>
                      <a:prstClr val="black"/>
                    </a:solidFill>
                  </a:rPr>
                  <a:t>velocities</a:t>
                </a:r>
                <a:endParaRPr lang="en-US" sz="2000" b="1" dirty="0">
                  <a:solidFill>
                    <a:prstClr val="black"/>
                  </a:solidFill>
                </a:endParaRPr>
              </a:p>
            </p:txBody>
          </p:sp>
        </p:grpSp>
        <p:pic>
          <p:nvPicPr>
            <p:cNvPr id="21" name="Picture 20" descr="shadow.png"/>
            <p:cNvPicPr>
              <a:picLocks noChangeAspect="1"/>
            </p:cNvPicPr>
            <p:nvPr/>
          </p:nvPicPr>
          <p:blipFill>
            <a:blip r:embed="rId4" cstate="print"/>
            <a:stretch>
              <a:fillRect/>
            </a:stretch>
          </p:blipFill>
          <p:spPr>
            <a:xfrm>
              <a:off x="2483767" y="1556792"/>
              <a:ext cx="3960441" cy="2520280"/>
            </a:xfrm>
            <a:prstGeom prst="rect">
              <a:avLst/>
            </a:prstGeom>
          </p:spPr>
        </p:pic>
      </p:grpSp>
      <p:pic>
        <p:nvPicPr>
          <p:cNvPr id="1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4309" y="4874596"/>
            <a:ext cx="4143375" cy="7239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flipH="1">
            <a:off x="6788596" y="4798396"/>
            <a:ext cx="6096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41892" y="4645996"/>
            <a:ext cx="1580304"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t>Potential energy</a:t>
            </a:r>
            <a:endParaRPr lang="en-US" sz="1600" b="1" dirty="0"/>
          </a:p>
        </p:txBody>
      </p:sp>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Protein-Ligand Docking</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15</a:t>
            </a:fld>
            <a:endParaRPr lang="el-GR" dirty="0"/>
          </a:p>
        </p:txBody>
      </p:sp>
      <p:pic>
        <p:nvPicPr>
          <p:cNvPr id="4" name="Picture 2"/>
          <p:cNvPicPr>
            <a:picLocks noChangeAspect="1" noChangeArrowheads="1"/>
          </p:cNvPicPr>
          <p:nvPr/>
        </p:nvPicPr>
        <p:blipFill>
          <a:blip r:embed="rId3" cstate="print"/>
          <a:srcRect/>
          <a:stretch>
            <a:fillRect/>
          </a:stretch>
        </p:blipFill>
        <p:spPr bwMode="auto">
          <a:xfrm>
            <a:off x="355141" y="1387330"/>
            <a:ext cx="5649912" cy="4476750"/>
          </a:xfrm>
          <a:prstGeom prst="rect">
            <a:avLst/>
          </a:prstGeom>
          <a:noFill/>
          <a:ln w="9525">
            <a:noFill/>
            <a:miter lim="800000"/>
            <a:headEnd/>
            <a:tailEnd/>
          </a:ln>
          <a:effectLst/>
        </p:spPr>
      </p:pic>
      <p:pic>
        <p:nvPicPr>
          <p:cNvPr id="5"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326941" y="3444730"/>
            <a:ext cx="723900" cy="657225"/>
          </a:xfrm>
          <a:prstGeom prst="rect">
            <a:avLst/>
          </a:prstGeom>
          <a:noFill/>
          <a:ln w="9525">
            <a:noFill/>
            <a:miter lim="800000"/>
            <a:headEnd/>
            <a:tailEnd/>
          </a:ln>
          <a:effectLst/>
        </p:spPr>
      </p:pic>
      <p:pic>
        <p:nvPicPr>
          <p:cNvPr id="6" name="Picture 4"/>
          <p:cNvPicPr>
            <a:picLocks noChangeAspect="1" noChangeArrowheads="1"/>
          </p:cNvPicPr>
          <p:nvPr/>
        </p:nvPicPr>
        <p:blipFill>
          <a:blip r:embed="rId5" cstate="print"/>
          <a:srcRect t="1686" b="801"/>
          <a:stretch>
            <a:fillRect/>
          </a:stretch>
        </p:blipFill>
        <p:spPr bwMode="auto">
          <a:xfrm>
            <a:off x="355141" y="1406380"/>
            <a:ext cx="5791200" cy="4541838"/>
          </a:xfrm>
          <a:prstGeom prst="rect">
            <a:avLst/>
          </a:prstGeom>
          <a:noFill/>
          <a:ln w="9525">
            <a:noFill/>
            <a:miter lim="800000"/>
            <a:headEnd/>
            <a:tailEnd/>
          </a:ln>
          <a:effectLst/>
        </p:spPr>
      </p:pic>
      <p:pic>
        <p:nvPicPr>
          <p:cNvPr id="8" name="Picture 5"/>
          <p:cNvPicPr>
            <a:picLocks noChangeAspect="1" noChangeArrowheads="1"/>
          </p:cNvPicPr>
          <p:nvPr/>
        </p:nvPicPr>
        <p:blipFill>
          <a:blip r:embed="rId6" cstate="print"/>
          <a:srcRect/>
          <a:stretch>
            <a:fillRect/>
          </a:stretch>
        </p:blipFill>
        <p:spPr bwMode="auto">
          <a:xfrm>
            <a:off x="359903" y="1365105"/>
            <a:ext cx="5813425" cy="4594225"/>
          </a:xfrm>
          <a:prstGeom prst="rect">
            <a:avLst/>
          </a:prstGeom>
          <a:noFill/>
          <a:ln w="9525">
            <a:noFill/>
            <a:miter lim="800000"/>
            <a:headEnd/>
            <a:tailEnd/>
          </a:ln>
          <a:effectLst/>
        </p:spPr>
      </p:pic>
      <p:pic>
        <p:nvPicPr>
          <p:cNvPr id="9" name="Picture 6"/>
          <p:cNvPicPr>
            <a:picLocks noChangeAspect="1" noChangeArrowheads="1"/>
          </p:cNvPicPr>
          <p:nvPr/>
        </p:nvPicPr>
        <p:blipFill>
          <a:blip r:embed="rId7" cstate="print"/>
          <a:srcRect/>
          <a:stretch>
            <a:fillRect/>
          </a:stretch>
        </p:blipFill>
        <p:spPr bwMode="auto">
          <a:xfrm>
            <a:off x="382128" y="1387330"/>
            <a:ext cx="5776913" cy="4564063"/>
          </a:xfrm>
          <a:prstGeom prst="rect">
            <a:avLst/>
          </a:prstGeom>
          <a:noFill/>
          <a:ln w="9525">
            <a:noFill/>
            <a:miter lim="800000"/>
            <a:headEnd/>
            <a:tailEnd/>
          </a:ln>
          <a:effectLst/>
        </p:spPr>
      </p:pic>
      <p:pic>
        <p:nvPicPr>
          <p:cNvPr id="10" name="Picture 7"/>
          <p:cNvPicPr>
            <a:picLocks noChangeAspect="1" noChangeArrowheads="1"/>
          </p:cNvPicPr>
          <p:nvPr/>
        </p:nvPicPr>
        <p:blipFill>
          <a:blip r:embed="rId8" cstate="print"/>
          <a:srcRect l="1772"/>
          <a:stretch>
            <a:fillRect/>
          </a:stretch>
        </p:blipFill>
        <p:spPr bwMode="auto">
          <a:xfrm>
            <a:off x="423403" y="1373043"/>
            <a:ext cx="5786438" cy="4564062"/>
          </a:xfrm>
          <a:prstGeom prst="rect">
            <a:avLst/>
          </a:prstGeom>
          <a:noFill/>
          <a:ln w="9525">
            <a:noFill/>
            <a:miter lim="800000"/>
            <a:headEnd/>
            <a:tailEnd/>
          </a:ln>
          <a:effectLst/>
        </p:spPr>
      </p:pic>
      <p:pic>
        <p:nvPicPr>
          <p:cNvPr id="11" name="Picture 8"/>
          <p:cNvPicPr>
            <a:picLocks noChangeAspect="1" noChangeArrowheads="1"/>
          </p:cNvPicPr>
          <p:nvPr/>
        </p:nvPicPr>
        <p:blipFill>
          <a:blip r:embed="rId9" cstate="print"/>
          <a:srcRect/>
          <a:stretch>
            <a:fillRect/>
          </a:stretch>
        </p:blipFill>
        <p:spPr bwMode="auto">
          <a:xfrm>
            <a:off x="32878" y="1328593"/>
            <a:ext cx="6124575" cy="4848225"/>
          </a:xfrm>
          <a:prstGeom prst="rect">
            <a:avLst/>
          </a:prstGeom>
          <a:noFill/>
          <a:ln w="9525">
            <a:noFill/>
            <a:miter lim="800000"/>
            <a:headEnd/>
            <a:tailEnd/>
          </a:ln>
          <a:effectLst/>
        </p:spPr>
      </p:pic>
      <p:pic>
        <p:nvPicPr>
          <p:cNvPr id="12" name="Picture 9"/>
          <p:cNvPicPr>
            <a:picLocks noChangeAspect="1" noChangeArrowheads="1"/>
          </p:cNvPicPr>
          <p:nvPr/>
        </p:nvPicPr>
        <p:blipFill>
          <a:blip r:embed="rId10" cstate="print"/>
          <a:srcRect/>
          <a:stretch>
            <a:fillRect/>
          </a:stretch>
        </p:blipFill>
        <p:spPr bwMode="auto">
          <a:xfrm>
            <a:off x="48753" y="1328593"/>
            <a:ext cx="6124575" cy="4838700"/>
          </a:xfrm>
          <a:prstGeom prst="rect">
            <a:avLst/>
          </a:prstGeom>
          <a:noFill/>
          <a:ln w="9525">
            <a:noFill/>
            <a:miter lim="800000"/>
            <a:headEnd/>
            <a:tailEnd/>
          </a:ln>
          <a:effectLst/>
        </p:spPr>
      </p:pic>
      <p:pic>
        <p:nvPicPr>
          <p:cNvPr id="13" name="Picture 10"/>
          <p:cNvPicPr>
            <a:picLocks noChangeAspect="1" noChangeArrowheads="1"/>
          </p:cNvPicPr>
          <p:nvPr/>
        </p:nvPicPr>
        <p:blipFill>
          <a:blip r:embed="rId11" cstate="print"/>
          <a:srcRect/>
          <a:stretch>
            <a:fillRect/>
          </a:stretch>
        </p:blipFill>
        <p:spPr bwMode="auto">
          <a:xfrm>
            <a:off x="59865" y="1319068"/>
            <a:ext cx="6170613" cy="4865687"/>
          </a:xfrm>
          <a:prstGeom prst="rect">
            <a:avLst/>
          </a:prstGeom>
          <a:noFill/>
          <a:ln w="9525">
            <a:noFill/>
            <a:miter lim="800000"/>
            <a:headEnd/>
            <a:tailEnd/>
          </a:ln>
          <a:effectLst/>
        </p:spPr>
      </p:pic>
      <p:grpSp>
        <p:nvGrpSpPr>
          <p:cNvPr id="14" name="Group 11"/>
          <p:cNvGrpSpPr>
            <a:grpSpLocks/>
          </p:cNvGrpSpPr>
          <p:nvPr/>
        </p:nvGrpSpPr>
        <p:grpSpPr bwMode="auto">
          <a:xfrm>
            <a:off x="5595478" y="1323005"/>
            <a:ext cx="3962400" cy="4335463"/>
            <a:chOff x="3072" y="1301"/>
            <a:chExt cx="2496" cy="2731"/>
          </a:xfrm>
        </p:grpSpPr>
        <p:sp>
          <p:nvSpPr>
            <p:cNvPr id="15" name="Line 12"/>
            <p:cNvSpPr>
              <a:spLocks noChangeShapeType="1"/>
            </p:cNvSpPr>
            <p:nvPr/>
          </p:nvSpPr>
          <p:spPr bwMode="auto">
            <a:xfrm>
              <a:off x="4320" y="2448"/>
              <a:ext cx="0" cy="672"/>
            </a:xfrm>
            <a:prstGeom prst="line">
              <a:avLst/>
            </a:prstGeom>
            <a:noFill/>
            <a:ln w="63500">
              <a:solidFill>
                <a:schemeClr val="tx1"/>
              </a:solidFill>
              <a:round/>
              <a:headEnd/>
              <a:tailEnd type="triangle" w="med" len="med"/>
            </a:ln>
            <a:effectLst/>
          </p:spPr>
          <p:txBody>
            <a:bodyPr/>
            <a:lstStyle/>
            <a:p>
              <a:endParaRPr lang="en-US"/>
            </a:p>
          </p:txBody>
        </p:sp>
        <p:sp>
          <p:nvSpPr>
            <p:cNvPr id="16" name="Rectangle 13"/>
            <p:cNvSpPr>
              <a:spLocks noChangeArrowheads="1"/>
            </p:cNvSpPr>
            <p:nvPr/>
          </p:nvSpPr>
          <p:spPr bwMode="auto">
            <a:xfrm>
              <a:off x="3072" y="3216"/>
              <a:ext cx="2496" cy="816"/>
            </a:xfrm>
            <a:prstGeom prst="rect">
              <a:avLst/>
            </a:prstGeom>
            <a:noFill/>
            <a:ln w="9525">
              <a:noFill/>
              <a:miter lim="800000"/>
              <a:headEnd/>
              <a:tailEnd/>
            </a:ln>
            <a:effectLst/>
          </p:spPr>
          <p:txBody>
            <a:bodyPr anchor="ctr"/>
            <a:lstStyle/>
            <a:p>
              <a:pPr algn="ctr"/>
              <a:r>
                <a:rPr lang="en-US" sz="4400" i="1" dirty="0">
                  <a:solidFill>
                    <a:schemeClr val="tx2"/>
                  </a:solidFill>
                </a:rPr>
                <a:t>Virtual</a:t>
              </a:r>
              <a:r>
                <a:rPr lang="en-US" sz="4400" dirty="0">
                  <a:solidFill>
                    <a:schemeClr val="tx2"/>
                  </a:solidFill>
                </a:rPr>
                <a:t> Screening</a:t>
              </a:r>
            </a:p>
          </p:txBody>
        </p:sp>
        <p:pic>
          <p:nvPicPr>
            <p:cNvPr id="17" name="Picture 14"/>
            <p:cNvPicPr>
              <a:picLocks noChangeAspect="1" noChangeArrowheads="1"/>
            </p:cNvPicPr>
            <p:nvPr/>
          </p:nvPicPr>
          <p:blipFill>
            <a:blip r:embed="rId12" cstate="print"/>
            <a:srcRect/>
            <a:stretch>
              <a:fillRect/>
            </a:stretch>
          </p:blipFill>
          <p:spPr bwMode="auto">
            <a:xfrm>
              <a:off x="3216" y="1301"/>
              <a:ext cx="2256" cy="1099"/>
            </a:xfrm>
            <a:prstGeom prst="rect">
              <a:avLst/>
            </a:prstGeom>
            <a:noFill/>
            <a:ln w="9525">
              <a:noFill/>
              <a:miter lim="800000"/>
              <a:headEnd/>
              <a:tailEnd/>
            </a:ln>
            <a:effectLst/>
          </p:spPr>
        </p:pic>
      </p:grpSp>
      <p:sp>
        <p:nvSpPr>
          <p:cNvPr id="19" name="TextBox 18"/>
          <p:cNvSpPr txBox="1"/>
          <p:nvPr/>
        </p:nvSpPr>
        <p:spPr>
          <a:xfrm>
            <a:off x="919577" y="6192995"/>
            <a:ext cx="7132978"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hlinkClick r:id="rId13" action="ppaction://hlinkfile"/>
              </a:rPr>
              <a:t>A basic introduction to drugs, drug targets and intermolecular interactions</a:t>
            </a:r>
            <a:endParaRPr lang="el-GR" dirty="0" smtClean="0"/>
          </a:p>
          <a:p>
            <a:endParaRPr lang="en-US" dirty="0"/>
          </a:p>
        </p:txBody>
      </p:sp>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100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8"/>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1000"/>
                                  </p:stCondLst>
                                  <p:childTnLst>
                                    <p:set>
                                      <p:cBhvr>
                                        <p:cTn id="18" dur="1" fill="hold">
                                          <p:stCondLst>
                                            <p:cond delay="499"/>
                                          </p:stCondLst>
                                        </p:cTn>
                                        <p:tgtEl>
                                          <p:spTgt spid="9"/>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1000"/>
                                  </p:stCondLst>
                                  <p:childTnLst>
                                    <p:set>
                                      <p:cBhvr>
                                        <p:cTn id="21" dur="1" fill="hold">
                                          <p:stCondLst>
                                            <p:cond delay="499"/>
                                          </p:stCondLst>
                                        </p:cTn>
                                        <p:tgtEl>
                                          <p:spTgt spid="10"/>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nodeType="afterEffect">
                                  <p:stCondLst>
                                    <p:cond delay="1000"/>
                                  </p:stCondLst>
                                  <p:childTnLst>
                                    <p:set>
                                      <p:cBhvr>
                                        <p:cTn id="24" dur="1" fill="hold">
                                          <p:stCondLst>
                                            <p:cond delay="499"/>
                                          </p:stCondLst>
                                        </p:cTn>
                                        <p:tgtEl>
                                          <p:spTgt spid="11"/>
                                        </p:tgtEl>
                                        <p:attrNameLst>
                                          <p:attrName>style.visibility</p:attrName>
                                        </p:attrNameLst>
                                      </p:cBhvr>
                                      <p:to>
                                        <p:strVal val="visible"/>
                                      </p:to>
                                    </p:set>
                                  </p:childTnLst>
                                </p:cTn>
                              </p:par>
                            </p:childTnLst>
                          </p:cTn>
                        </p:par>
                        <p:par>
                          <p:cTn id="25" fill="hold">
                            <p:stCondLst>
                              <p:cond delay="5000"/>
                            </p:stCondLst>
                            <p:childTnLst>
                              <p:par>
                                <p:cTn id="26" presetID="1" presetClass="entr" presetSubtype="0" fill="hold" nodeType="afterEffect">
                                  <p:stCondLst>
                                    <p:cond delay="1000"/>
                                  </p:stCondLst>
                                  <p:childTnLst>
                                    <p:set>
                                      <p:cBhvr>
                                        <p:cTn id="27" dur="1" fill="hold">
                                          <p:stCondLst>
                                            <p:cond delay="499"/>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Scoring Functions for </a:t>
            </a:r>
            <a:br>
              <a:rPr lang="en-US" sz="4000" dirty="0" smtClean="0"/>
            </a:br>
            <a:r>
              <a:rPr lang="en-US" sz="4000" dirty="0" smtClean="0"/>
              <a:t>Molecular Docking</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16</a:t>
            </a:fld>
            <a:endParaRPr lang="el-GR" dirty="0"/>
          </a:p>
        </p:txBody>
      </p:sp>
      <p:sp>
        <p:nvSpPr>
          <p:cNvPr id="4" name="Rectangle 3"/>
          <p:cNvSpPr>
            <a:spLocks noChangeArrowheads="1"/>
          </p:cNvSpPr>
          <p:nvPr/>
        </p:nvSpPr>
        <p:spPr bwMode="auto">
          <a:xfrm>
            <a:off x="723900" y="6009272"/>
            <a:ext cx="8686800" cy="685800"/>
          </a:xfrm>
          <a:prstGeom prst="rect">
            <a:avLst/>
          </a:prstGeom>
          <a:noFill/>
          <a:ln w="9525">
            <a:noFill/>
            <a:miter lim="800000"/>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spcBef>
                <a:spcPct val="20000"/>
              </a:spcBef>
              <a:tabLst>
                <a:tab pos="1262063" algn="l"/>
              </a:tabLst>
            </a:pPr>
            <a:r>
              <a:rPr lang="el-GR" sz="2600" dirty="0">
                <a:latin typeface="Times New Roman" pitchFamily="18" charset="0"/>
                <a:cs typeface="Arial" pitchFamily="34" charset="0"/>
              </a:rPr>
              <a:t>Δ</a:t>
            </a:r>
            <a:r>
              <a:rPr lang="en-US" sz="2600" dirty="0">
                <a:latin typeface="Times New Roman" pitchFamily="18" charset="0"/>
              </a:rPr>
              <a:t>G</a:t>
            </a:r>
            <a:r>
              <a:rPr lang="en-US" sz="2600" baseline="-25000" dirty="0">
                <a:latin typeface="Times New Roman" pitchFamily="18" charset="0"/>
              </a:rPr>
              <a:t> bind</a:t>
            </a:r>
            <a:r>
              <a:rPr lang="en-US" sz="2600" dirty="0">
                <a:latin typeface="Times New Roman" pitchFamily="18" charset="0"/>
              </a:rPr>
              <a:t> = </a:t>
            </a:r>
            <a:r>
              <a:rPr lang="el-GR" sz="2600" dirty="0">
                <a:latin typeface="Times New Roman" pitchFamily="18" charset="0"/>
                <a:cs typeface="Arial" pitchFamily="34" charset="0"/>
              </a:rPr>
              <a:t>Δ</a:t>
            </a:r>
            <a:r>
              <a:rPr lang="en-US" sz="2600" dirty="0" err="1">
                <a:latin typeface="Times New Roman" pitchFamily="18" charset="0"/>
              </a:rPr>
              <a:t>G</a:t>
            </a:r>
            <a:r>
              <a:rPr lang="en-US" sz="2600" baseline="-25000" dirty="0" err="1">
                <a:latin typeface="Times New Roman" pitchFamily="18" charset="0"/>
              </a:rPr>
              <a:t>solv</a:t>
            </a:r>
            <a:r>
              <a:rPr lang="en-US" sz="2600" baseline="-25000" dirty="0">
                <a:latin typeface="Times New Roman" pitchFamily="18" charset="0"/>
              </a:rPr>
              <a:t>.</a:t>
            </a:r>
            <a:r>
              <a:rPr lang="en-US" sz="2600" dirty="0">
                <a:latin typeface="Times New Roman" pitchFamily="18" charset="0"/>
              </a:rPr>
              <a:t> + </a:t>
            </a:r>
            <a:r>
              <a:rPr lang="el-GR" sz="2600" dirty="0">
                <a:latin typeface="Times New Roman" pitchFamily="18" charset="0"/>
                <a:cs typeface="Arial" pitchFamily="34" charset="0"/>
              </a:rPr>
              <a:t>Δ</a:t>
            </a:r>
            <a:r>
              <a:rPr lang="en-US" sz="2600" dirty="0" err="1">
                <a:latin typeface="Times New Roman" pitchFamily="18" charset="0"/>
              </a:rPr>
              <a:t>G</a:t>
            </a:r>
            <a:r>
              <a:rPr lang="en-US" sz="2600" baseline="-25000" dirty="0" err="1">
                <a:latin typeface="Times New Roman" pitchFamily="18" charset="0"/>
              </a:rPr>
              <a:t>conf</a:t>
            </a:r>
            <a:r>
              <a:rPr lang="en-US" sz="2600" baseline="-25000" dirty="0">
                <a:latin typeface="Times New Roman" pitchFamily="18" charset="0"/>
              </a:rPr>
              <a:t>.</a:t>
            </a:r>
            <a:r>
              <a:rPr lang="en-US" sz="2600" dirty="0">
                <a:latin typeface="Times New Roman" pitchFamily="18" charset="0"/>
              </a:rPr>
              <a:t> + </a:t>
            </a:r>
            <a:r>
              <a:rPr lang="el-GR" sz="2600" dirty="0">
                <a:latin typeface="Times New Roman" pitchFamily="18" charset="0"/>
                <a:cs typeface="Arial" pitchFamily="34" charset="0"/>
              </a:rPr>
              <a:t>Δ</a:t>
            </a:r>
            <a:r>
              <a:rPr lang="en-US" sz="2600" dirty="0" err="1">
                <a:latin typeface="Times New Roman" pitchFamily="18" charset="0"/>
              </a:rPr>
              <a:t>G</a:t>
            </a:r>
            <a:r>
              <a:rPr lang="en-US" sz="2600" baseline="-25000" dirty="0" err="1">
                <a:latin typeface="Times New Roman" pitchFamily="18" charset="0"/>
              </a:rPr>
              <a:t>int</a:t>
            </a:r>
            <a:r>
              <a:rPr lang="en-US" sz="2600" baseline="-25000" dirty="0">
                <a:latin typeface="Times New Roman" pitchFamily="18" charset="0"/>
              </a:rPr>
              <a:t>.</a:t>
            </a:r>
            <a:r>
              <a:rPr lang="en-US" sz="2600" dirty="0">
                <a:latin typeface="Times New Roman" pitchFamily="18" charset="0"/>
              </a:rPr>
              <a:t> + </a:t>
            </a:r>
            <a:r>
              <a:rPr lang="el-GR" sz="2600" dirty="0">
                <a:latin typeface="Times New Roman" pitchFamily="18" charset="0"/>
                <a:cs typeface="Arial" pitchFamily="34" charset="0"/>
              </a:rPr>
              <a:t>Δ</a:t>
            </a:r>
            <a:r>
              <a:rPr lang="en-US" sz="2600" dirty="0">
                <a:latin typeface="Times New Roman" pitchFamily="18" charset="0"/>
              </a:rPr>
              <a:t>G</a:t>
            </a:r>
            <a:r>
              <a:rPr lang="en-US" sz="2600" baseline="-25000" dirty="0">
                <a:latin typeface="Times New Roman" pitchFamily="18" charset="0"/>
              </a:rPr>
              <a:t>rot.</a:t>
            </a:r>
            <a:r>
              <a:rPr lang="en-US" sz="2600" dirty="0">
                <a:latin typeface="Times New Roman" pitchFamily="18" charset="0"/>
              </a:rPr>
              <a:t> + </a:t>
            </a:r>
            <a:r>
              <a:rPr lang="el-GR" sz="2600" dirty="0">
                <a:latin typeface="Times New Roman" pitchFamily="18" charset="0"/>
                <a:cs typeface="Arial" pitchFamily="34" charset="0"/>
              </a:rPr>
              <a:t>Δ</a:t>
            </a:r>
            <a:r>
              <a:rPr lang="en-US" sz="2600" dirty="0" err="1">
                <a:latin typeface="Times New Roman" pitchFamily="18" charset="0"/>
              </a:rPr>
              <a:t>G</a:t>
            </a:r>
            <a:r>
              <a:rPr lang="en-US" sz="2600" baseline="-25000" dirty="0" err="1">
                <a:latin typeface="Times New Roman" pitchFamily="18" charset="0"/>
              </a:rPr>
              <a:t>t</a:t>
            </a:r>
            <a:r>
              <a:rPr lang="en-US" sz="2600" baseline="-25000" dirty="0">
                <a:latin typeface="Times New Roman" pitchFamily="18" charset="0"/>
              </a:rPr>
              <a:t>/r</a:t>
            </a:r>
            <a:r>
              <a:rPr lang="en-US" sz="2600" dirty="0">
                <a:latin typeface="Times New Roman" pitchFamily="18" charset="0"/>
              </a:rPr>
              <a:t> + </a:t>
            </a:r>
            <a:r>
              <a:rPr lang="el-GR" sz="2600" dirty="0">
                <a:latin typeface="Times New Roman" pitchFamily="18" charset="0"/>
                <a:cs typeface="Arial" pitchFamily="34" charset="0"/>
              </a:rPr>
              <a:t>Δ</a:t>
            </a:r>
            <a:r>
              <a:rPr lang="en-US" sz="2600" dirty="0" err="1">
                <a:latin typeface="Times New Roman" pitchFamily="18" charset="0"/>
              </a:rPr>
              <a:t>G</a:t>
            </a:r>
            <a:r>
              <a:rPr lang="en-US" sz="2600" baseline="-25000" dirty="0" err="1">
                <a:latin typeface="Times New Roman" pitchFamily="18" charset="0"/>
              </a:rPr>
              <a:t>vib</a:t>
            </a:r>
            <a:r>
              <a:rPr lang="en-US" sz="2600" baseline="-25000" dirty="0">
                <a:latin typeface="Times New Roman" pitchFamily="18" charset="0"/>
              </a:rPr>
              <a:t>.</a:t>
            </a:r>
            <a:endParaRPr lang="el-GR" sz="2600" dirty="0">
              <a:latin typeface="Times New Roman" pitchFamily="18" charset="0"/>
            </a:endParaRPr>
          </a:p>
        </p:txBody>
      </p:sp>
      <p:sp>
        <p:nvSpPr>
          <p:cNvPr id="5" name="Text Box 10"/>
          <p:cNvSpPr txBox="1">
            <a:spLocks noChangeArrowheads="1"/>
          </p:cNvSpPr>
          <p:nvPr/>
        </p:nvSpPr>
        <p:spPr bwMode="auto">
          <a:xfrm>
            <a:off x="495300" y="2123072"/>
            <a:ext cx="8534400" cy="2277547"/>
          </a:xfrm>
          <a:prstGeom prst="rect">
            <a:avLst/>
          </a:prstGeom>
          <a:noFill/>
          <a:ln w="9525">
            <a:noFill/>
            <a:miter lim="800000"/>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FontTx/>
              <a:buChar char="•"/>
            </a:pPr>
            <a:r>
              <a:rPr lang="en-US" dirty="0"/>
              <a:t> </a:t>
            </a:r>
            <a:r>
              <a:rPr lang="en-US" sz="2200" dirty="0" smtClean="0"/>
              <a:t>The algorithm performs a conformational search in the binding pocket of the target</a:t>
            </a:r>
          </a:p>
          <a:p>
            <a:pPr>
              <a:buFontTx/>
              <a:buChar char="•"/>
            </a:pPr>
            <a:r>
              <a:rPr lang="en-US" dirty="0" smtClean="0"/>
              <a:t> </a:t>
            </a:r>
            <a:r>
              <a:rPr lang="en-US" sz="2200" dirty="0" smtClean="0"/>
              <a:t>Some </a:t>
            </a:r>
            <a:r>
              <a:rPr lang="en-US" sz="2200" dirty="0"/>
              <a:t>of the ligand conformations are rejected because of high-energy </a:t>
            </a:r>
            <a:r>
              <a:rPr lang="en-US" sz="2200" dirty="0" smtClean="0"/>
              <a:t>clashes with </a:t>
            </a:r>
            <a:r>
              <a:rPr lang="en-US" sz="2200" dirty="0"/>
              <a:t>the protein</a:t>
            </a:r>
          </a:p>
          <a:p>
            <a:pPr>
              <a:buFontTx/>
              <a:buChar char="•"/>
            </a:pPr>
            <a:endParaRPr lang="en-US" sz="1000" dirty="0"/>
          </a:p>
          <a:p>
            <a:pPr>
              <a:buFontTx/>
              <a:buChar char="•"/>
            </a:pPr>
            <a:r>
              <a:rPr lang="en-US" sz="2200" dirty="0"/>
              <a:t> The remainder conformations have to be assessed or ranked </a:t>
            </a:r>
          </a:p>
          <a:p>
            <a:pPr>
              <a:buFontTx/>
              <a:buChar char="•"/>
            </a:pPr>
            <a:r>
              <a:rPr lang="en-US" sz="2200" dirty="0"/>
              <a:t> </a:t>
            </a:r>
            <a:r>
              <a:rPr lang="en-US" sz="2200" dirty="0" smtClean="0"/>
              <a:t>Different Ligands </a:t>
            </a:r>
            <a:r>
              <a:rPr lang="en-US" sz="2200" dirty="0"/>
              <a:t>have to be ranked relative to each other</a:t>
            </a:r>
          </a:p>
        </p:txBody>
      </p:sp>
      <p:sp>
        <p:nvSpPr>
          <p:cNvPr id="6" name="AutoShape 11"/>
          <p:cNvSpPr>
            <a:spLocks noChangeArrowheads="1"/>
          </p:cNvSpPr>
          <p:nvPr/>
        </p:nvSpPr>
        <p:spPr bwMode="auto">
          <a:xfrm>
            <a:off x="4300537" y="4485272"/>
            <a:ext cx="381000" cy="685800"/>
          </a:xfrm>
          <a:prstGeom prst="down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8" name="Text Box 12"/>
          <p:cNvSpPr txBox="1">
            <a:spLocks noChangeArrowheads="1"/>
          </p:cNvSpPr>
          <p:nvPr/>
        </p:nvSpPr>
        <p:spPr bwMode="auto">
          <a:xfrm>
            <a:off x="2476500" y="5247272"/>
            <a:ext cx="4132262" cy="641350"/>
          </a:xfrm>
          <a:prstGeom prst="rect">
            <a:avLst/>
          </a:prstGeom>
          <a:noFill/>
          <a:ln w="9525">
            <a:noFill/>
            <a:miter lim="800000"/>
            <a:headEnd/>
            <a:tailEnd/>
          </a:ln>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i="1" dirty="0">
                <a:latin typeface="Comic Sans MS" pitchFamily="66" charset="0"/>
              </a:rPr>
              <a:t>Scoring Functions</a:t>
            </a:r>
          </a:p>
          <a:p>
            <a:pPr algn="ctr"/>
            <a:r>
              <a:rPr lang="en-US" dirty="0">
                <a:latin typeface="Comic Sans MS" pitchFamily="66" charset="0"/>
              </a:rPr>
              <a:t>(approximate free energy of binding)</a:t>
            </a:r>
          </a:p>
        </p:txBody>
      </p:sp>
      <p:sp>
        <p:nvSpPr>
          <p:cNvPr id="9" name="Text Box 12"/>
          <p:cNvSpPr txBox="1">
            <a:spLocks noChangeArrowheads="1"/>
          </p:cNvSpPr>
          <p:nvPr/>
        </p:nvSpPr>
        <p:spPr bwMode="auto">
          <a:xfrm>
            <a:off x="881241" y="1208672"/>
            <a:ext cx="7767459" cy="1107996"/>
          </a:xfrm>
          <a:prstGeom prst="rect">
            <a:avLst/>
          </a:prstGeom>
          <a:noFill/>
          <a:ln w="9525">
            <a:noFill/>
            <a:miter lim="800000"/>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200" b="1" dirty="0" smtClean="0">
                <a:latin typeface="Comic Sans MS" pitchFamily="66" charset="0"/>
              </a:rPr>
              <a:t>Scoring Functions </a:t>
            </a:r>
            <a:r>
              <a:rPr lang="en-US" sz="2200" b="1" dirty="0" smtClean="0">
                <a:latin typeface="Calibri"/>
              </a:rPr>
              <a:t>→ approximate the free energy of binding of a small molecule binding to a target</a:t>
            </a:r>
            <a:endParaRPr lang="en-US" sz="2200" b="1" dirty="0">
              <a:latin typeface="Comic Sans MS" pitchFamily="66" charset="0"/>
            </a:endParaRPr>
          </a:p>
          <a:p>
            <a:pPr algn="ctr"/>
            <a:endParaRPr lang="en-US" sz="2200" dirty="0">
              <a:latin typeface="Comic Sans MS" pitchFamily="66" charset="0"/>
            </a:endParaRPr>
          </a:p>
        </p:txBody>
      </p:sp>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a:t>Scoring Functions for </a:t>
            </a:r>
            <a:br>
              <a:rPr lang="en-US" sz="4000" dirty="0"/>
            </a:br>
            <a:r>
              <a:rPr lang="en-US" sz="4000" dirty="0"/>
              <a:t>Molecular Docking</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17</a:t>
            </a:fld>
            <a:endParaRPr lang="el-GR" dirty="0"/>
          </a:p>
        </p:txBody>
      </p:sp>
      <p:pic>
        <p:nvPicPr>
          <p:cNvPr id="4" name="Picture 3" descr="Glide offers the full solution for virtual screening from HTVS to SP to XP. The size of the dataset that needs to be studied at each level of accuracy is approximately an order of magnitude smaller than that of the previous, faster step. XP provides the most accurately docked poses and the highest level of enrichment."/>
          <p:cNvPicPr>
            <a:picLocks noChangeAspect="1" noChangeArrowheads="1"/>
          </p:cNvPicPr>
          <p:nvPr/>
        </p:nvPicPr>
        <p:blipFill>
          <a:blip r:embed="rId3" cstate="print"/>
          <a:srcRect/>
          <a:stretch>
            <a:fillRect/>
          </a:stretch>
        </p:blipFill>
        <p:spPr bwMode="auto">
          <a:xfrm>
            <a:off x="5715000" y="4498097"/>
            <a:ext cx="3276600" cy="2003425"/>
          </a:xfrm>
          <a:prstGeom prst="rect">
            <a:avLst/>
          </a:prstGeom>
          <a:noFill/>
          <a:ln w="9525">
            <a:noFill/>
            <a:miter lim="800000"/>
            <a:headEnd/>
            <a:tailEnd/>
          </a:ln>
        </p:spPr>
      </p:pic>
      <p:sp>
        <p:nvSpPr>
          <p:cNvPr id="5" name="Rectangle 4"/>
          <p:cNvSpPr>
            <a:spLocks noChangeArrowheads="1"/>
          </p:cNvSpPr>
          <p:nvPr/>
        </p:nvSpPr>
        <p:spPr bwMode="auto">
          <a:xfrm>
            <a:off x="762000" y="1122111"/>
            <a:ext cx="8686800" cy="3192463"/>
          </a:xfrm>
          <a:prstGeom prst="rect">
            <a:avLst/>
          </a:prstGeom>
          <a:noFill/>
          <a:ln w="9525">
            <a:noFill/>
            <a:miter lim="800000"/>
            <a:headEnd/>
            <a:tailEn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spcBef>
                <a:spcPct val="20000"/>
              </a:spcBef>
              <a:tabLst>
                <a:tab pos="1262063" algn="l"/>
              </a:tabLst>
            </a:pPr>
            <a:r>
              <a:rPr lang="en-US" sz="2800" b="1" i="1" dirty="0">
                <a:solidFill>
                  <a:srgbClr val="FA7F34"/>
                </a:solidFill>
                <a:latin typeface="Times New Roman" pitchFamily="18" charset="0"/>
              </a:rPr>
              <a:t>SP</a:t>
            </a:r>
            <a:r>
              <a:rPr lang="en-US" sz="2600" i="1" dirty="0"/>
              <a:t> </a:t>
            </a:r>
            <a:r>
              <a:rPr lang="en-US" sz="2600" dirty="0"/>
              <a:t> </a:t>
            </a:r>
          </a:p>
          <a:p>
            <a:pPr marL="342900" indent="-342900">
              <a:spcBef>
                <a:spcPct val="20000"/>
              </a:spcBef>
              <a:tabLst>
                <a:tab pos="1262063" algn="l"/>
              </a:tabLst>
            </a:pPr>
            <a:r>
              <a:rPr lang="el-GR" sz="2600" dirty="0">
                <a:latin typeface="Times New Roman" pitchFamily="18" charset="0"/>
                <a:cs typeface="Arial" pitchFamily="34" charset="0"/>
              </a:rPr>
              <a:t>Δ</a:t>
            </a:r>
            <a:r>
              <a:rPr lang="en-US" sz="2600" dirty="0">
                <a:latin typeface="Times New Roman" pitchFamily="18" charset="0"/>
              </a:rPr>
              <a:t>G</a:t>
            </a:r>
            <a:r>
              <a:rPr lang="en-US" sz="2600" baseline="-25000" dirty="0">
                <a:latin typeface="Times New Roman" pitchFamily="18" charset="0"/>
              </a:rPr>
              <a:t> bind</a:t>
            </a:r>
            <a:r>
              <a:rPr lang="en-US" sz="2600" dirty="0">
                <a:latin typeface="Times New Roman" pitchFamily="18" charset="0"/>
              </a:rPr>
              <a:t> = </a:t>
            </a:r>
            <a:r>
              <a:rPr lang="el-GR" sz="2600" dirty="0">
                <a:latin typeface="Times New Roman" pitchFamily="18" charset="0"/>
                <a:cs typeface="Arial" pitchFamily="34" charset="0"/>
              </a:rPr>
              <a:t>Δ</a:t>
            </a:r>
            <a:r>
              <a:rPr lang="en-US" sz="2600" dirty="0">
                <a:latin typeface="Times New Roman" pitchFamily="18" charset="0"/>
              </a:rPr>
              <a:t>G</a:t>
            </a:r>
            <a:r>
              <a:rPr lang="en-US" sz="2600" baseline="-25000" dirty="0">
                <a:latin typeface="Times New Roman" pitchFamily="18" charset="0"/>
              </a:rPr>
              <a:t>0</a:t>
            </a:r>
            <a:r>
              <a:rPr lang="en-US" sz="2600" dirty="0">
                <a:latin typeface="Times New Roman" pitchFamily="18" charset="0"/>
              </a:rPr>
              <a:t> + </a:t>
            </a:r>
            <a:r>
              <a:rPr lang="el-GR" sz="2600" dirty="0">
                <a:latin typeface="Times New Roman" pitchFamily="18" charset="0"/>
                <a:cs typeface="Arial" pitchFamily="34" charset="0"/>
              </a:rPr>
              <a:t>Δ</a:t>
            </a:r>
            <a:r>
              <a:rPr lang="en-US" sz="2600" dirty="0" err="1">
                <a:latin typeface="Times New Roman" pitchFamily="18" charset="0"/>
              </a:rPr>
              <a:t>G</a:t>
            </a:r>
            <a:r>
              <a:rPr lang="en-US" sz="2600" baseline="-25000" dirty="0" err="1">
                <a:latin typeface="Times New Roman" pitchFamily="18" charset="0"/>
              </a:rPr>
              <a:t>hbond</a:t>
            </a:r>
            <a:r>
              <a:rPr lang="el-GR" sz="2800" dirty="0">
                <a:cs typeface="Arial" pitchFamily="34" charset="0"/>
              </a:rPr>
              <a:t>Σ</a:t>
            </a:r>
            <a:r>
              <a:rPr lang="en-US" sz="3600" dirty="0">
                <a:cs typeface="Arial" pitchFamily="34" charset="0"/>
              </a:rPr>
              <a:t> </a:t>
            </a:r>
            <a:r>
              <a:rPr lang="en-US" sz="2600" i="1" dirty="0">
                <a:latin typeface="Times New Roman" pitchFamily="18" charset="0"/>
                <a:cs typeface="Arial" pitchFamily="34" charset="0"/>
              </a:rPr>
              <a:t>f</a:t>
            </a:r>
            <a:r>
              <a:rPr lang="en-US" sz="2600" dirty="0">
                <a:latin typeface="Times New Roman" pitchFamily="18" charset="0"/>
                <a:cs typeface="Arial" pitchFamily="34" charset="0"/>
              </a:rPr>
              <a:t>(</a:t>
            </a:r>
            <a:r>
              <a:rPr lang="el-GR" sz="2600" dirty="0">
                <a:latin typeface="Times New Roman" pitchFamily="18" charset="0"/>
                <a:cs typeface="Times New Roman" pitchFamily="18" charset="0"/>
              </a:rPr>
              <a:t>Δ</a:t>
            </a:r>
            <a:r>
              <a:rPr lang="en-US" sz="2600" dirty="0">
                <a:latin typeface="Times New Roman" pitchFamily="18" charset="0"/>
                <a:cs typeface="Times New Roman" pitchFamily="18" charset="0"/>
              </a:rPr>
              <a:t>R,</a:t>
            </a:r>
            <a:r>
              <a:rPr lang="el-GR" sz="2600" dirty="0">
                <a:latin typeface="Times New Roman" pitchFamily="18" charset="0"/>
                <a:cs typeface="Times New Roman" pitchFamily="18" charset="0"/>
              </a:rPr>
              <a:t>Δ</a:t>
            </a:r>
            <a:r>
              <a:rPr lang="el-GR" sz="2600" dirty="0">
                <a:latin typeface="Times New Roman" pitchFamily="18" charset="0"/>
                <a:cs typeface="Times New Roman" pitchFamily="18" charset="0"/>
                <a:sym typeface="Symbol" pitchFamily="18" charset="2"/>
              </a:rPr>
              <a:t></a:t>
            </a:r>
            <a:r>
              <a:rPr lang="en-US" sz="2600" dirty="0">
                <a:latin typeface="Times New Roman" pitchFamily="18" charset="0"/>
                <a:cs typeface="Times New Roman" pitchFamily="18" charset="0"/>
                <a:sym typeface="Symbol" pitchFamily="18" charset="2"/>
              </a:rPr>
              <a:t>)</a:t>
            </a:r>
            <a:endParaRPr lang="el-GR" sz="2600" dirty="0">
              <a:latin typeface="Times New Roman" pitchFamily="18" charset="0"/>
              <a:cs typeface="Times New Roman" pitchFamily="18" charset="0"/>
              <a:sym typeface="Symbol" pitchFamily="18" charset="2"/>
            </a:endParaRPr>
          </a:p>
          <a:p>
            <a:pPr marL="342900" indent="-342900">
              <a:spcBef>
                <a:spcPct val="20000"/>
              </a:spcBef>
              <a:tabLst>
                <a:tab pos="1262063" algn="l"/>
              </a:tabLst>
            </a:pPr>
            <a:r>
              <a:rPr lang="en-US" sz="2600" dirty="0">
                <a:latin typeface="Times New Roman" pitchFamily="18" charset="0"/>
              </a:rPr>
              <a:t>		+ </a:t>
            </a:r>
            <a:r>
              <a:rPr lang="el-GR" sz="2600" dirty="0">
                <a:latin typeface="Times New Roman" pitchFamily="18" charset="0"/>
                <a:cs typeface="Arial" pitchFamily="34" charset="0"/>
              </a:rPr>
              <a:t>Δ</a:t>
            </a:r>
            <a:r>
              <a:rPr lang="en-US" sz="2600" dirty="0" err="1">
                <a:latin typeface="Times New Roman" pitchFamily="18" charset="0"/>
              </a:rPr>
              <a:t>G</a:t>
            </a:r>
            <a:r>
              <a:rPr lang="en-US" sz="2600" baseline="-25000" dirty="0" err="1">
                <a:latin typeface="Times New Roman" pitchFamily="18" charset="0"/>
              </a:rPr>
              <a:t>ionic</a:t>
            </a:r>
            <a:r>
              <a:rPr lang="en-US" sz="2600" baseline="-25000" dirty="0">
                <a:latin typeface="Times New Roman" pitchFamily="18" charset="0"/>
              </a:rPr>
              <a:t> </a:t>
            </a:r>
            <a:r>
              <a:rPr lang="el-GR" sz="2800" dirty="0">
                <a:latin typeface="Times New Roman" pitchFamily="18" charset="0"/>
                <a:cs typeface="Arial" pitchFamily="34" charset="0"/>
              </a:rPr>
              <a:t>Σ</a:t>
            </a:r>
            <a:r>
              <a:rPr lang="en-US" sz="2600" baseline="-25000" dirty="0">
                <a:latin typeface="Times New Roman" pitchFamily="18" charset="0"/>
              </a:rPr>
              <a:t> </a:t>
            </a:r>
            <a:r>
              <a:rPr lang="en-US" sz="2600" i="1" dirty="0">
                <a:latin typeface="Times New Roman" pitchFamily="18" charset="0"/>
                <a:cs typeface="Arial" pitchFamily="34" charset="0"/>
              </a:rPr>
              <a:t>f</a:t>
            </a:r>
            <a:r>
              <a:rPr lang="en-US" sz="2600" dirty="0">
                <a:latin typeface="Times New Roman" pitchFamily="18" charset="0"/>
                <a:cs typeface="Arial" pitchFamily="34" charset="0"/>
              </a:rPr>
              <a:t>(</a:t>
            </a:r>
            <a:r>
              <a:rPr lang="el-GR" sz="2600" dirty="0">
                <a:latin typeface="Times New Roman" pitchFamily="18" charset="0"/>
                <a:cs typeface="Times New Roman" pitchFamily="18" charset="0"/>
              </a:rPr>
              <a:t>Δ</a:t>
            </a:r>
            <a:r>
              <a:rPr lang="en-US" sz="2600" dirty="0">
                <a:latin typeface="Times New Roman" pitchFamily="18" charset="0"/>
                <a:cs typeface="Times New Roman" pitchFamily="18" charset="0"/>
              </a:rPr>
              <a:t>R,</a:t>
            </a:r>
            <a:r>
              <a:rPr lang="el-GR" sz="2600" dirty="0">
                <a:latin typeface="Times New Roman" pitchFamily="18" charset="0"/>
                <a:cs typeface="Times New Roman" pitchFamily="18" charset="0"/>
              </a:rPr>
              <a:t>Δ</a:t>
            </a:r>
            <a:r>
              <a:rPr lang="el-GR" sz="2600" dirty="0">
                <a:latin typeface="Times New Roman" pitchFamily="18" charset="0"/>
                <a:cs typeface="Times New Roman" pitchFamily="18" charset="0"/>
                <a:sym typeface="Symbol" pitchFamily="18" charset="2"/>
              </a:rPr>
              <a:t></a:t>
            </a:r>
            <a:r>
              <a:rPr lang="en-US" sz="2600" dirty="0">
                <a:latin typeface="Times New Roman" pitchFamily="18" charset="0"/>
                <a:cs typeface="Times New Roman" pitchFamily="18" charset="0"/>
                <a:sym typeface="Symbol" pitchFamily="18" charset="2"/>
              </a:rPr>
              <a:t>)</a:t>
            </a:r>
            <a:r>
              <a:rPr lang="en-US" sz="2600" dirty="0">
                <a:latin typeface="Times New Roman" pitchFamily="18" charset="0"/>
              </a:rPr>
              <a:t> + </a:t>
            </a:r>
            <a:r>
              <a:rPr lang="el-GR" sz="2600" dirty="0">
                <a:latin typeface="Times New Roman" pitchFamily="18" charset="0"/>
                <a:cs typeface="Arial" pitchFamily="34" charset="0"/>
              </a:rPr>
              <a:t>Δ</a:t>
            </a:r>
            <a:r>
              <a:rPr lang="en-US" sz="2600" dirty="0" err="1">
                <a:latin typeface="Times New Roman" pitchFamily="18" charset="0"/>
              </a:rPr>
              <a:t>G</a:t>
            </a:r>
            <a:r>
              <a:rPr lang="en-US" sz="2600" baseline="-25000" dirty="0" err="1">
                <a:latin typeface="Times New Roman" pitchFamily="18" charset="0"/>
              </a:rPr>
              <a:t>lipo</a:t>
            </a:r>
            <a:r>
              <a:rPr lang="en-US" sz="2600" dirty="0">
                <a:latin typeface="Times New Roman" pitchFamily="18" charset="0"/>
              </a:rPr>
              <a:t> </a:t>
            </a:r>
            <a:r>
              <a:rPr lang="en-US" sz="2600" i="1" dirty="0" err="1">
                <a:latin typeface="Times New Roman" pitchFamily="18" charset="0"/>
                <a:cs typeface="Arial" pitchFamily="34" charset="0"/>
              </a:rPr>
              <a:t>A</a:t>
            </a:r>
            <a:r>
              <a:rPr lang="en-US" sz="2600" baseline="-25000" dirty="0" err="1">
                <a:latin typeface="Times New Roman" pitchFamily="18" charset="0"/>
                <a:cs typeface="Arial" pitchFamily="34" charset="0"/>
              </a:rPr>
              <a:t>lipo</a:t>
            </a:r>
            <a:r>
              <a:rPr lang="en-US" sz="2600" dirty="0">
                <a:latin typeface="Times New Roman" pitchFamily="18" charset="0"/>
              </a:rPr>
              <a:t> + </a:t>
            </a:r>
            <a:r>
              <a:rPr lang="el-GR" sz="2600" dirty="0" smtClean="0">
                <a:latin typeface="Times New Roman" pitchFamily="18" charset="0"/>
                <a:cs typeface="Arial" pitchFamily="34" charset="0"/>
              </a:rPr>
              <a:t>Δ</a:t>
            </a:r>
            <a:r>
              <a:rPr lang="en-US" sz="2600" dirty="0" err="1" smtClean="0">
                <a:latin typeface="Times New Roman" pitchFamily="18" charset="0"/>
              </a:rPr>
              <a:t>G</a:t>
            </a:r>
            <a:r>
              <a:rPr lang="en-US" sz="2600" baseline="-25000" dirty="0" err="1" smtClean="0">
                <a:latin typeface="Times New Roman" pitchFamily="18" charset="0"/>
              </a:rPr>
              <a:t>rot</a:t>
            </a:r>
            <a:r>
              <a:rPr lang="en-US" sz="2600" i="1" dirty="0" err="1" smtClean="0">
                <a:latin typeface="Times New Roman" pitchFamily="18" charset="0"/>
              </a:rPr>
              <a:t>N</a:t>
            </a:r>
            <a:r>
              <a:rPr lang="en-US" sz="2600" baseline="-25000" dirty="0" err="1" smtClean="0">
                <a:latin typeface="Times New Roman" pitchFamily="18" charset="0"/>
              </a:rPr>
              <a:t>rot</a:t>
            </a:r>
            <a:endParaRPr lang="en-US" sz="1200" i="1" dirty="0">
              <a:latin typeface="Times New Roman" pitchFamily="18" charset="0"/>
            </a:endParaRPr>
          </a:p>
          <a:p>
            <a:pPr marL="342900" indent="-342900">
              <a:spcBef>
                <a:spcPct val="20000"/>
              </a:spcBef>
              <a:tabLst>
                <a:tab pos="1262063" algn="l"/>
              </a:tabLst>
            </a:pPr>
            <a:endParaRPr lang="en-US" sz="200" b="1" i="1" dirty="0" smtClean="0">
              <a:solidFill>
                <a:schemeClr val="accent3"/>
              </a:solidFill>
              <a:latin typeface="Times New Roman" pitchFamily="18" charset="0"/>
            </a:endParaRPr>
          </a:p>
          <a:p>
            <a:pPr marL="342900" indent="-342900">
              <a:spcBef>
                <a:spcPct val="20000"/>
              </a:spcBef>
              <a:tabLst>
                <a:tab pos="1262063" algn="l"/>
              </a:tabLst>
            </a:pPr>
            <a:r>
              <a:rPr lang="en-US" sz="2800" b="1" i="1" dirty="0" smtClean="0">
                <a:solidFill>
                  <a:schemeClr val="accent3"/>
                </a:solidFill>
                <a:latin typeface="Times New Roman" pitchFamily="18" charset="0"/>
              </a:rPr>
              <a:t>XP</a:t>
            </a:r>
            <a:r>
              <a:rPr lang="en-US" sz="2800" dirty="0" smtClean="0">
                <a:solidFill>
                  <a:schemeClr val="accent3"/>
                </a:solidFill>
                <a:latin typeface="Times New Roman" pitchFamily="18" charset="0"/>
              </a:rPr>
              <a:t> </a:t>
            </a:r>
            <a:endParaRPr lang="en-US" sz="1000" dirty="0">
              <a:solidFill>
                <a:schemeClr val="accent3"/>
              </a:solidFill>
              <a:latin typeface="Times New Roman" pitchFamily="18" charset="0"/>
            </a:endParaRPr>
          </a:p>
          <a:p>
            <a:pPr marL="342900" indent="-342900">
              <a:spcBef>
                <a:spcPct val="20000"/>
              </a:spcBef>
              <a:tabLst>
                <a:tab pos="1262063" algn="l"/>
              </a:tabLst>
            </a:pPr>
            <a:r>
              <a:rPr lang="en-US" sz="2600" b="1" dirty="0">
                <a:latin typeface="Times New Roman" pitchFamily="18" charset="0"/>
              </a:rPr>
              <a:t>XP </a:t>
            </a:r>
            <a:r>
              <a:rPr lang="en-US" sz="2600" b="1" dirty="0" err="1">
                <a:latin typeface="Times New Roman" pitchFamily="18" charset="0"/>
              </a:rPr>
              <a:t>GScore</a:t>
            </a:r>
            <a:r>
              <a:rPr lang="en-US" sz="2600" b="1" dirty="0">
                <a:latin typeface="Times New Roman" pitchFamily="18" charset="0"/>
              </a:rPr>
              <a:t> = </a:t>
            </a:r>
            <a:r>
              <a:rPr lang="en-US" sz="2600" b="1" i="1" dirty="0" err="1">
                <a:latin typeface="Times New Roman" pitchFamily="18" charset="0"/>
              </a:rPr>
              <a:t>E</a:t>
            </a:r>
            <a:r>
              <a:rPr lang="en-US" sz="2600" b="1" baseline="-25000" dirty="0" err="1">
                <a:latin typeface="Times New Roman" pitchFamily="18" charset="0"/>
              </a:rPr>
              <a:t>coul</a:t>
            </a:r>
            <a:r>
              <a:rPr lang="en-US" sz="2600" b="1" dirty="0">
                <a:latin typeface="Times New Roman" pitchFamily="18" charset="0"/>
              </a:rPr>
              <a:t> + </a:t>
            </a:r>
            <a:r>
              <a:rPr lang="en-US" sz="2600" b="1" i="1" dirty="0" err="1">
                <a:latin typeface="Times New Roman" pitchFamily="18" charset="0"/>
              </a:rPr>
              <a:t>E</a:t>
            </a:r>
            <a:r>
              <a:rPr lang="en-US" sz="2600" b="1" baseline="-25000" dirty="0" err="1">
                <a:latin typeface="Times New Roman" pitchFamily="18" charset="0"/>
              </a:rPr>
              <a:t>vdW</a:t>
            </a:r>
            <a:r>
              <a:rPr lang="en-US" sz="2600" b="1" dirty="0">
                <a:latin typeface="Times New Roman" pitchFamily="18" charset="0"/>
              </a:rPr>
              <a:t> + </a:t>
            </a:r>
            <a:r>
              <a:rPr lang="en-US" sz="2600" b="1" i="1" dirty="0" err="1">
                <a:latin typeface="Times New Roman" pitchFamily="18" charset="0"/>
              </a:rPr>
              <a:t>E</a:t>
            </a:r>
            <a:r>
              <a:rPr lang="en-US" sz="2600" b="1" baseline="-25000" dirty="0" err="1">
                <a:latin typeface="Times New Roman" pitchFamily="18" charset="0"/>
              </a:rPr>
              <a:t>bind</a:t>
            </a:r>
            <a:r>
              <a:rPr lang="en-US" sz="2600" b="1" dirty="0">
                <a:latin typeface="Times New Roman" pitchFamily="18" charset="0"/>
              </a:rPr>
              <a:t> + </a:t>
            </a:r>
            <a:r>
              <a:rPr lang="en-US" sz="2600" b="1" i="1" dirty="0" err="1">
                <a:latin typeface="Times New Roman" pitchFamily="18" charset="0"/>
              </a:rPr>
              <a:t>E</a:t>
            </a:r>
            <a:r>
              <a:rPr lang="en-US" sz="2600" b="1" baseline="-25000" dirty="0" err="1">
                <a:latin typeface="Times New Roman" pitchFamily="18" charset="0"/>
              </a:rPr>
              <a:t>penalty</a:t>
            </a:r>
            <a:r>
              <a:rPr lang="en-US" sz="2600" dirty="0">
                <a:latin typeface="Times New Roman" pitchFamily="18" charset="0"/>
              </a:rPr>
              <a:t> </a:t>
            </a:r>
          </a:p>
          <a:p>
            <a:pPr marL="342900" indent="-342900">
              <a:spcBef>
                <a:spcPct val="20000"/>
              </a:spcBef>
              <a:tabLst>
                <a:tab pos="1262063" algn="l"/>
              </a:tabLst>
            </a:pPr>
            <a:endParaRPr lang="en-US" sz="1000" dirty="0">
              <a:latin typeface="Times New Roman" pitchFamily="18" charset="0"/>
            </a:endParaRPr>
          </a:p>
          <a:p>
            <a:pPr marL="342900" indent="-342900">
              <a:spcBef>
                <a:spcPct val="20000"/>
              </a:spcBef>
              <a:tabLst>
                <a:tab pos="1262063" algn="l"/>
              </a:tabLst>
            </a:pPr>
            <a:r>
              <a:rPr lang="en-US" sz="2600" b="1" i="1" dirty="0" err="1">
                <a:latin typeface="Times New Roman" pitchFamily="18" charset="0"/>
              </a:rPr>
              <a:t>E</a:t>
            </a:r>
            <a:r>
              <a:rPr lang="en-US" sz="2600" b="1" baseline="-25000" dirty="0" err="1">
                <a:latin typeface="Times New Roman" pitchFamily="18" charset="0"/>
              </a:rPr>
              <a:t>bind</a:t>
            </a:r>
            <a:r>
              <a:rPr lang="en-US" sz="2600" dirty="0">
                <a:latin typeface="Times New Roman" pitchFamily="18" charset="0"/>
              </a:rPr>
              <a:t> </a:t>
            </a:r>
            <a:r>
              <a:rPr lang="en-US" sz="2000" dirty="0">
                <a:latin typeface="Times New Roman" pitchFamily="18" charset="0"/>
              </a:rPr>
              <a:t>= </a:t>
            </a:r>
            <a:r>
              <a:rPr lang="en-US" sz="2000" i="1" dirty="0">
                <a:latin typeface="Times New Roman" pitchFamily="18" charset="0"/>
              </a:rPr>
              <a:t>E </a:t>
            </a:r>
            <a:r>
              <a:rPr lang="en-US" sz="2000" baseline="-25000" dirty="0" err="1">
                <a:latin typeface="Times New Roman" pitchFamily="18" charset="0"/>
              </a:rPr>
              <a:t>phobic_pair</a:t>
            </a:r>
            <a:r>
              <a:rPr lang="en-US" sz="2000" dirty="0">
                <a:latin typeface="Times New Roman" pitchFamily="18" charset="0"/>
              </a:rPr>
              <a:t> + </a:t>
            </a:r>
            <a:r>
              <a:rPr lang="en-US" sz="2000" i="1" dirty="0" err="1">
                <a:latin typeface="Times New Roman" pitchFamily="18" charset="0"/>
              </a:rPr>
              <a:t>E</a:t>
            </a:r>
            <a:r>
              <a:rPr lang="en-US" sz="2000" baseline="-25000" dirty="0" err="1">
                <a:latin typeface="Times New Roman" pitchFamily="18" charset="0"/>
              </a:rPr>
              <a:t>hyd_enclosure</a:t>
            </a:r>
            <a:r>
              <a:rPr lang="en-US" sz="2000" dirty="0">
                <a:latin typeface="Times New Roman" pitchFamily="18" charset="0"/>
              </a:rPr>
              <a:t> + </a:t>
            </a:r>
            <a:r>
              <a:rPr lang="en-US" sz="2000" i="1" dirty="0">
                <a:latin typeface="Times New Roman" pitchFamily="18" charset="0"/>
              </a:rPr>
              <a:t>E </a:t>
            </a:r>
            <a:r>
              <a:rPr lang="en-US" sz="2000" baseline="-25000" dirty="0" err="1">
                <a:latin typeface="Times New Roman" pitchFamily="18" charset="0"/>
              </a:rPr>
              <a:t>hb_nn_motif</a:t>
            </a:r>
            <a:r>
              <a:rPr lang="en-US" sz="2000" dirty="0">
                <a:latin typeface="Times New Roman" pitchFamily="18" charset="0"/>
              </a:rPr>
              <a:t> + </a:t>
            </a:r>
            <a:r>
              <a:rPr lang="en-US" sz="2000" i="1" dirty="0">
                <a:latin typeface="Times New Roman" pitchFamily="18" charset="0"/>
              </a:rPr>
              <a:t>E </a:t>
            </a:r>
            <a:r>
              <a:rPr lang="en-US" sz="2000" baseline="-25000" dirty="0" err="1">
                <a:latin typeface="Times New Roman" pitchFamily="18" charset="0"/>
              </a:rPr>
              <a:t>hb_cc_motif</a:t>
            </a:r>
            <a:r>
              <a:rPr lang="en-US" sz="2000" dirty="0">
                <a:latin typeface="Times New Roman" pitchFamily="18" charset="0"/>
              </a:rPr>
              <a:t> + </a:t>
            </a:r>
            <a:r>
              <a:rPr lang="en-US" sz="2000" i="1" dirty="0">
                <a:latin typeface="Times New Roman" pitchFamily="18" charset="0"/>
              </a:rPr>
              <a:t>E </a:t>
            </a:r>
            <a:r>
              <a:rPr lang="en-US" sz="2000" baseline="-25000" dirty="0" err="1">
                <a:latin typeface="Times New Roman" pitchFamily="18" charset="0"/>
              </a:rPr>
              <a:t>hb_pair</a:t>
            </a:r>
            <a:r>
              <a:rPr lang="en-US" sz="2000" dirty="0">
                <a:latin typeface="Times New Roman" pitchFamily="18" charset="0"/>
              </a:rPr>
              <a:t> +</a:t>
            </a:r>
            <a:r>
              <a:rPr lang="en-US" sz="2000" i="1" dirty="0">
                <a:latin typeface="Times New Roman" pitchFamily="18" charset="0"/>
              </a:rPr>
              <a:t>E</a:t>
            </a:r>
            <a:r>
              <a:rPr lang="en-US" sz="2000" baseline="-25000" dirty="0">
                <a:latin typeface="Times New Roman" pitchFamily="18" charset="0"/>
              </a:rPr>
              <a:t>PI</a:t>
            </a:r>
            <a:r>
              <a:rPr lang="en-US" sz="2000" dirty="0">
                <a:latin typeface="Times New Roman" pitchFamily="18" charset="0"/>
              </a:rPr>
              <a:t> </a:t>
            </a:r>
          </a:p>
          <a:p>
            <a:pPr marL="342900" indent="-342900">
              <a:spcBef>
                <a:spcPct val="20000"/>
              </a:spcBef>
              <a:tabLst>
                <a:tab pos="1262063" algn="l"/>
              </a:tabLst>
            </a:pPr>
            <a:r>
              <a:rPr lang="en-US" sz="2800" b="1" i="1" dirty="0" err="1">
                <a:latin typeface="Times New Roman" pitchFamily="18" charset="0"/>
              </a:rPr>
              <a:t>E</a:t>
            </a:r>
            <a:r>
              <a:rPr lang="en-US" sz="2800" b="1" baseline="-25000" dirty="0" err="1">
                <a:latin typeface="Times New Roman" pitchFamily="18" charset="0"/>
              </a:rPr>
              <a:t>penalty</a:t>
            </a:r>
            <a:r>
              <a:rPr lang="en-US" sz="2800" dirty="0">
                <a:latin typeface="Times New Roman" pitchFamily="18" charset="0"/>
              </a:rPr>
              <a:t> </a:t>
            </a:r>
            <a:r>
              <a:rPr lang="en-US" sz="2400" dirty="0">
                <a:latin typeface="Times New Roman" pitchFamily="18" charset="0"/>
              </a:rPr>
              <a:t>=</a:t>
            </a:r>
            <a:r>
              <a:rPr lang="en-US" sz="2000" dirty="0">
                <a:latin typeface="Times New Roman" pitchFamily="18" charset="0"/>
              </a:rPr>
              <a:t> </a:t>
            </a:r>
            <a:r>
              <a:rPr lang="en-US" sz="2000" i="1" dirty="0" err="1">
                <a:latin typeface="Times New Roman" pitchFamily="18" charset="0"/>
              </a:rPr>
              <a:t>E</a:t>
            </a:r>
            <a:r>
              <a:rPr lang="en-US" sz="2000" baseline="-25000" dirty="0" err="1">
                <a:latin typeface="Times New Roman" pitchFamily="18" charset="0"/>
              </a:rPr>
              <a:t>desolv</a:t>
            </a:r>
            <a:r>
              <a:rPr lang="en-US" sz="2000" dirty="0">
                <a:latin typeface="Times New Roman" pitchFamily="18" charset="0"/>
              </a:rPr>
              <a:t> + </a:t>
            </a:r>
            <a:r>
              <a:rPr lang="en-US" sz="2000" i="1" dirty="0">
                <a:latin typeface="Times New Roman" pitchFamily="18" charset="0"/>
              </a:rPr>
              <a:t>E </a:t>
            </a:r>
            <a:r>
              <a:rPr lang="en-US" sz="2000" baseline="-25000" dirty="0">
                <a:latin typeface="Times New Roman" pitchFamily="18" charset="0"/>
              </a:rPr>
              <a:t>ligand strain</a:t>
            </a:r>
          </a:p>
          <a:p>
            <a:pPr marL="342900" indent="-342900">
              <a:spcBef>
                <a:spcPct val="20000"/>
              </a:spcBef>
              <a:tabLst>
                <a:tab pos="1262063" algn="l"/>
              </a:tabLst>
            </a:pPr>
            <a:endParaRPr lang="en-US" sz="2000" dirty="0">
              <a:latin typeface="Times New Roman" pitchFamily="18" charset="0"/>
            </a:endParaRPr>
          </a:p>
        </p:txBody>
      </p:sp>
      <p:sp>
        <p:nvSpPr>
          <p:cNvPr id="6" name="Text Box 4"/>
          <p:cNvSpPr txBox="1">
            <a:spLocks noChangeArrowheads="1"/>
          </p:cNvSpPr>
          <p:nvPr/>
        </p:nvSpPr>
        <p:spPr bwMode="auto">
          <a:xfrm>
            <a:off x="457200" y="6033997"/>
            <a:ext cx="5486400" cy="457200"/>
          </a:xfrm>
          <a:prstGeom prst="rect">
            <a:avLst/>
          </a:prstGeom>
          <a:noFill/>
          <a:ln w="50800" algn="ctr">
            <a:noFill/>
            <a:miter lim="800000"/>
            <a:headEnd/>
            <a:tailEnd/>
          </a:ln>
          <a:effec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err="1">
                <a:latin typeface="Times New Roman" pitchFamily="18" charset="0"/>
              </a:rPr>
              <a:t>Friesner</a:t>
            </a:r>
            <a:r>
              <a:rPr lang="en-US" sz="1200" dirty="0">
                <a:latin typeface="Times New Roman" pitchFamily="18" charset="0"/>
              </a:rPr>
              <a:t>, R.A.,., </a:t>
            </a:r>
            <a:r>
              <a:rPr lang="en-US" sz="1200" i="1" dirty="0">
                <a:latin typeface="Times New Roman" pitchFamily="18" charset="0"/>
              </a:rPr>
              <a:t>et</a:t>
            </a:r>
            <a:r>
              <a:rPr lang="en-US" sz="1200" i="1" dirty="0">
                <a:latin typeface="YaleDesign-Roman" pitchFamily="18" charset="0"/>
              </a:rPr>
              <a:t> al</a:t>
            </a:r>
            <a:r>
              <a:rPr lang="en-US" sz="1200" dirty="0">
                <a:latin typeface="YaleDesign-Roman" pitchFamily="18" charset="0"/>
              </a:rPr>
              <a:t> (2004) J Med </a:t>
            </a:r>
            <a:r>
              <a:rPr lang="en-US" sz="1200" dirty="0" err="1">
                <a:latin typeface="YaleDesign-Roman" pitchFamily="18" charset="0"/>
              </a:rPr>
              <a:t>Chem</a:t>
            </a:r>
            <a:r>
              <a:rPr lang="en-US" sz="1200" dirty="0">
                <a:latin typeface="YaleDesign-Roman" pitchFamily="18" charset="0"/>
              </a:rPr>
              <a:t>, 47, pp. 1739-1749</a:t>
            </a:r>
          </a:p>
          <a:p>
            <a:r>
              <a:rPr lang="en-US" sz="1200" dirty="0" err="1">
                <a:latin typeface="YaleDesign-Roman" pitchFamily="18" charset="0"/>
              </a:rPr>
              <a:t>Friesner</a:t>
            </a:r>
            <a:r>
              <a:rPr lang="en-US" sz="1200" dirty="0">
                <a:latin typeface="YaleDesign-Roman" pitchFamily="18" charset="0"/>
              </a:rPr>
              <a:t>, R.A., </a:t>
            </a:r>
            <a:r>
              <a:rPr lang="en-US" sz="1200" i="1" dirty="0">
                <a:latin typeface="YaleDesign-Roman" pitchFamily="18" charset="0"/>
              </a:rPr>
              <a:t>et al</a:t>
            </a:r>
            <a:r>
              <a:rPr lang="en-US" sz="1200" dirty="0">
                <a:latin typeface="YaleDesign-Roman" pitchFamily="18" charset="0"/>
              </a:rPr>
              <a:t>., (2006) J Med </a:t>
            </a:r>
            <a:r>
              <a:rPr lang="en-US" sz="1200" dirty="0" err="1">
                <a:latin typeface="YaleDesign-Roman" pitchFamily="18" charset="0"/>
              </a:rPr>
              <a:t>Chem</a:t>
            </a:r>
            <a:r>
              <a:rPr lang="en-US" sz="1200" dirty="0">
                <a:latin typeface="YaleDesign-Roman" pitchFamily="18" charset="0"/>
              </a:rPr>
              <a:t>, 49, pp. 6177-6196</a:t>
            </a:r>
          </a:p>
        </p:txBody>
      </p:sp>
      <p:sp>
        <p:nvSpPr>
          <p:cNvPr id="8" name="Text Box 12"/>
          <p:cNvSpPr txBox="1">
            <a:spLocks noChangeArrowheads="1"/>
          </p:cNvSpPr>
          <p:nvPr/>
        </p:nvSpPr>
        <p:spPr bwMode="auto">
          <a:xfrm>
            <a:off x="762000" y="5260097"/>
            <a:ext cx="4572000" cy="641350"/>
          </a:xfrm>
          <a:prstGeom prst="rect">
            <a:avLst/>
          </a:prstGeom>
          <a:noFill/>
          <a:ln w="9525">
            <a:noFill/>
            <a:miter lim="800000"/>
            <a:headEnd/>
            <a:tailEnd/>
          </a:ln>
          <a:effec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FontTx/>
              <a:buChar char="•"/>
            </a:pPr>
            <a:r>
              <a:rPr lang="en-US"/>
              <a:t> Parameters in scoring functions are being estimated based on training sets</a:t>
            </a:r>
          </a:p>
        </p:txBody>
      </p:sp>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How are compounds </a:t>
            </a:r>
            <a:br>
              <a:rPr lang="en-US" sz="4000" dirty="0" smtClean="0"/>
            </a:br>
            <a:r>
              <a:rPr lang="en-US" sz="4000" dirty="0" smtClean="0"/>
              <a:t>selected for assaying?</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18</a:t>
            </a:fld>
            <a:endParaRPr lang="el-GR" dirty="0"/>
          </a:p>
        </p:txBody>
      </p:sp>
      <p:pic>
        <p:nvPicPr>
          <p:cNvPr id="4" name="Picture 3"/>
          <p:cNvPicPr/>
          <p:nvPr/>
        </p:nvPicPr>
        <p:blipFill>
          <a:blip r:embed="rId3" cstate="print"/>
          <a:stretch>
            <a:fillRect/>
          </a:stretch>
        </p:blipFill>
        <p:spPr>
          <a:xfrm>
            <a:off x="2662452" y="1302818"/>
            <a:ext cx="2737167" cy="5186065"/>
          </a:xfrm>
          <a:prstGeom prst="rect">
            <a:avLst/>
          </a:prstGeom>
        </p:spPr>
      </p:pic>
      <p:sp>
        <p:nvSpPr>
          <p:cNvPr id="5" name="TextBox 4"/>
          <p:cNvSpPr txBox="1"/>
          <p:nvPr/>
        </p:nvSpPr>
        <p:spPr>
          <a:xfrm>
            <a:off x="5575805" y="4659168"/>
            <a:ext cx="1462260"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t>van der Waals</a:t>
            </a:r>
          </a:p>
          <a:p>
            <a:r>
              <a:rPr lang="en-US" sz="1200" dirty="0" smtClean="0"/>
              <a:t>toxicity</a:t>
            </a:r>
          </a:p>
          <a:p>
            <a:r>
              <a:rPr lang="en-US" sz="1200" dirty="0" smtClean="0"/>
              <a:t>unwanted moieties</a:t>
            </a:r>
            <a:endParaRPr lang="en-US" sz="1200" dirty="0"/>
          </a:p>
        </p:txBody>
      </p:sp>
      <p:sp>
        <p:nvSpPr>
          <p:cNvPr id="6" name="TextBox 5"/>
          <p:cNvSpPr txBox="1"/>
          <p:nvPr/>
        </p:nvSpPr>
        <p:spPr>
          <a:xfrm>
            <a:off x="5575805" y="5802168"/>
            <a:ext cx="1555682"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t>Clustering</a:t>
            </a:r>
          </a:p>
          <a:p>
            <a:r>
              <a:rPr lang="en-US" sz="1200" dirty="0" smtClean="0"/>
              <a:t>Affinity Propagation </a:t>
            </a:r>
            <a:endParaRPr lang="en-US" sz="1200" dirty="0"/>
          </a:p>
        </p:txBody>
      </p:sp>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a:t>How are compounds </a:t>
            </a:r>
            <a:br>
              <a:rPr lang="en-US" sz="4000" dirty="0"/>
            </a:br>
            <a:r>
              <a:rPr lang="en-US" sz="4000" dirty="0"/>
              <a:t>selected for assaying?</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19</a:t>
            </a:fld>
            <a:endParaRPr lang="el-GR" dirty="0"/>
          </a:p>
        </p:txBody>
      </p:sp>
      <p:sp>
        <p:nvSpPr>
          <p:cNvPr id="4" name="TextBox 3"/>
          <p:cNvSpPr txBox="1"/>
          <p:nvPr/>
        </p:nvSpPr>
        <p:spPr>
          <a:xfrm>
            <a:off x="613327" y="1306028"/>
            <a:ext cx="8305800" cy="526297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800"/>
              </a:spcAft>
              <a:buBlip>
                <a:blip r:embed="rId3"/>
              </a:buBlip>
            </a:pPr>
            <a:r>
              <a:rPr lang="en-US" sz="2000" dirty="0" smtClean="0">
                <a:latin typeface="Calibri"/>
                <a:cs typeface="Calibri"/>
              </a:rPr>
              <a:t> Estimation of binding affinity through docking </a:t>
            </a:r>
            <a:r>
              <a:rPr lang="en-US" sz="2000" dirty="0" smtClean="0">
                <a:latin typeface="Calibri"/>
                <a:cs typeface="Calibri"/>
              </a:rPr>
              <a:t>score</a:t>
            </a:r>
            <a:endParaRPr lang="en-US" sz="1400" dirty="0" smtClean="0">
              <a:latin typeface="Calibri"/>
              <a:cs typeface="Calibri"/>
            </a:endParaRPr>
          </a:p>
          <a:p>
            <a:pPr>
              <a:spcAft>
                <a:spcPts val="800"/>
              </a:spcAft>
              <a:buBlip>
                <a:blip r:embed="rId3"/>
              </a:buBlip>
            </a:pPr>
            <a:r>
              <a:rPr lang="en-US" sz="2000" dirty="0" smtClean="0">
                <a:latin typeface="Calibri"/>
                <a:cs typeface="Calibri"/>
              </a:rPr>
              <a:t> Conformation of ligand inside the protein (binding pose): </a:t>
            </a:r>
          </a:p>
          <a:p>
            <a:pPr>
              <a:spcAft>
                <a:spcPts val="800"/>
              </a:spcAft>
            </a:pPr>
            <a:r>
              <a:rPr lang="en-US" sz="2000" dirty="0" smtClean="0">
                <a:latin typeface="Calibri"/>
                <a:cs typeface="Calibri"/>
              </a:rPr>
              <a:t>	-Look out for bad van der Waals contacts</a:t>
            </a:r>
          </a:p>
          <a:p>
            <a:pPr>
              <a:spcAft>
                <a:spcPts val="800"/>
              </a:spcAft>
            </a:pPr>
            <a:r>
              <a:rPr lang="en-US" sz="2000" dirty="0" smtClean="0">
                <a:latin typeface="Calibri"/>
                <a:cs typeface="Calibri"/>
              </a:rPr>
              <a:t>	-</a:t>
            </a:r>
            <a:r>
              <a:rPr lang="en-US" sz="2000" dirty="0" err="1" smtClean="0">
                <a:latin typeface="Calibri"/>
                <a:cs typeface="Calibri"/>
              </a:rPr>
              <a:t>Cis</a:t>
            </a:r>
            <a:r>
              <a:rPr lang="en-US" sz="2000" dirty="0" smtClean="0">
                <a:latin typeface="Calibri"/>
                <a:cs typeface="Calibri"/>
              </a:rPr>
              <a:t>-trans amides</a:t>
            </a:r>
          </a:p>
          <a:p>
            <a:pPr>
              <a:spcAft>
                <a:spcPts val="800"/>
              </a:spcAft>
            </a:pPr>
            <a:r>
              <a:rPr lang="en-US" sz="2000" dirty="0" smtClean="0">
                <a:latin typeface="Calibri"/>
                <a:cs typeface="Calibri"/>
              </a:rPr>
              <a:t>	-E-Z esters </a:t>
            </a:r>
            <a:endParaRPr lang="en-US" sz="1400" dirty="0" smtClean="0">
              <a:latin typeface="Calibri"/>
              <a:cs typeface="Calibri"/>
            </a:endParaRPr>
          </a:p>
          <a:p>
            <a:pPr>
              <a:spcAft>
                <a:spcPts val="800"/>
              </a:spcAft>
              <a:buBlip>
                <a:blip r:embed="rId3"/>
              </a:buBlip>
            </a:pPr>
            <a:r>
              <a:rPr lang="en-US" sz="2000" dirty="0" smtClean="0">
                <a:latin typeface="Calibri"/>
                <a:cs typeface="Calibri"/>
              </a:rPr>
              <a:t> Identification of unwanted or toxic moieties on a </a:t>
            </a:r>
            <a:r>
              <a:rPr lang="en-US" sz="2000" dirty="0" smtClean="0">
                <a:latin typeface="Calibri"/>
                <a:cs typeface="Calibri"/>
              </a:rPr>
              <a:t>compound</a:t>
            </a:r>
            <a:endParaRPr lang="en-US" sz="1400" dirty="0" smtClean="0">
              <a:latin typeface="Calibri"/>
              <a:cs typeface="Calibri"/>
            </a:endParaRPr>
          </a:p>
          <a:p>
            <a:pPr>
              <a:spcAft>
                <a:spcPts val="800"/>
              </a:spcAft>
              <a:buBlip>
                <a:blip r:embed="rId3"/>
              </a:buBlip>
            </a:pPr>
            <a:r>
              <a:rPr lang="en-US" sz="2000" dirty="0" smtClean="0">
                <a:latin typeface="Calibri"/>
                <a:cs typeface="Calibri"/>
              </a:rPr>
              <a:t> Identification of metabolic liabilities (</a:t>
            </a:r>
            <a:r>
              <a:rPr lang="en-US" sz="2000" dirty="0" err="1" smtClean="0">
                <a:latin typeface="Calibri"/>
                <a:cs typeface="Calibri"/>
              </a:rPr>
              <a:t>benzylic</a:t>
            </a:r>
            <a:r>
              <a:rPr lang="en-US" sz="2000" dirty="0" smtClean="0">
                <a:latin typeface="Calibri"/>
                <a:cs typeface="Calibri"/>
              </a:rPr>
              <a:t> </a:t>
            </a:r>
            <a:r>
              <a:rPr lang="en-US" sz="2000" dirty="0" err="1" smtClean="0">
                <a:latin typeface="Calibri"/>
                <a:cs typeface="Calibri"/>
              </a:rPr>
              <a:t>hydrogens</a:t>
            </a:r>
            <a:r>
              <a:rPr lang="en-US" sz="2000" dirty="0" smtClean="0">
                <a:latin typeface="Calibri"/>
                <a:cs typeface="Calibri"/>
              </a:rPr>
              <a:t>, p- position on benzene, sites of </a:t>
            </a:r>
            <a:r>
              <a:rPr lang="en-US" sz="2000" dirty="0" err="1" smtClean="0">
                <a:latin typeface="Calibri"/>
                <a:cs typeface="Calibri"/>
              </a:rPr>
              <a:t>glucuronidation</a:t>
            </a:r>
            <a:r>
              <a:rPr lang="en-US" sz="2000" dirty="0" smtClean="0">
                <a:latin typeface="Calibri"/>
                <a:cs typeface="Calibri"/>
              </a:rPr>
              <a:t>, etc…</a:t>
            </a:r>
            <a:r>
              <a:rPr lang="en-US" sz="2000" dirty="0" smtClean="0">
                <a:latin typeface="Calibri"/>
                <a:cs typeface="Calibri"/>
              </a:rPr>
              <a:t>)</a:t>
            </a:r>
            <a:endParaRPr lang="en-US" sz="1400" dirty="0" smtClean="0">
              <a:latin typeface="Calibri"/>
              <a:cs typeface="Calibri"/>
            </a:endParaRPr>
          </a:p>
          <a:p>
            <a:pPr>
              <a:spcAft>
                <a:spcPts val="800"/>
              </a:spcAft>
              <a:buBlip>
                <a:blip r:embed="rId3"/>
              </a:buBlip>
            </a:pPr>
            <a:r>
              <a:rPr lang="en-US" sz="2000" dirty="0" smtClean="0">
                <a:latin typeface="Calibri"/>
                <a:cs typeface="Calibri"/>
              </a:rPr>
              <a:t> Calculation of physicochemical properties (</a:t>
            </a:r>
            <a:r>
              <a:rPr lang="en-US" sz="2000" dirty="0" err="1" smtClean="0">
                <a:latin typeface="Calibri"/>
                <a:cs typeface="Calibri"/>
              </a:rPr>
              <a:t>lipophilicity</a:t>
            </a:r>
            <a:r>
              <a:rPr lang="en-US" sz="2000" dirty="0" smtClean="0">
                <a:latin typeface="Calibri"/>
                <a:cs typeface="Calibri"/>
              </a:rPr>
              <a:t>, cell permeability, solubility, etc). Choose molecules with drug-like </a:t>
            </a:r>
            <a:r>
              <a:rPr lang="en-US" sz="2000" dirty="0" err="1" smtClean="0">
                <a:latin typeface="Calibri"/>
                <a:cs typeface="Calibri"/>
              </a:rPr>
              <a:t>Pchem</a:t>
            </a:r>
            <a:r>
              <a:rPr lang="en-US" sz="2000" dirty="0" smtClean="0">
                <a:latin typeface="Calibri"/>
                <a:cs typeface="Calibri"/>
              </a:rPr>
              <a:t> profile</a:t>
            </a:r>
            <a:r>
              <a:rPr lang="en-US" sz="2000" dirty="0" smtClean="0">
                <a:latin typeface="Calibri"/>
                <a:cs typeface="Calibri"/>
              </a:rPr>
              <a:t>.</a:t>
            </a:r>
            <a:endParaRPr lang="en-US" sz="1400" dirty="0" smtClean="0">
              <a:latin typeface="Calibri"/>
              <a:cs typeface="Calibri"/>
            </a:endParaRPr>
          </a:p>
          <a:p>
            <a:pPr>
              <a:spcAft>
                <a:spcPts val="800"/>
              </a:spcAft>
              <a:buBlip>
                <a:blip r:embed="rId3"/>
              </a:buBlip>
            </a:pPr>
            <a:r>
              <a:rPr lang="en-US" sz="2000" dirty="0" smtClean="0">
                <a:latin typeface="Calibri"/>
                <a:cs typeface="Calibri"/>
              </a:rPr>
              <a:t> </a:t>
            </a:r>
            <a:r>
              <a:rPr lang="en-US" sz="2000" dirty="0" smtClean="0">
                <a:latin typeface="Calibri"/>
                <a:cs typeface="Calibri"/>
              </a:rPr>
              <a:t>Clustering</a:t>
            </a:r>
            <a:endParaRPr lang="en-US" sz="1400" dirty="0" smtClean="0">
              <a:latin typeface="Calibri"/>
              <a:cs typeface="Calibri"/>
            </a:endParaRPr>
          </a:p>
          <a:p>
            <a:pPr>
              <a:spcAft>
                <a:spcPts val="800"/>
              </a:spcAft>
              <a:buBlip>
                <a:blip r:embed="rId3"/>
              </a:buBlip>
            </a:pPr>
            <a:r>
              <a:rPr lang="en-US" sz="2000" dirty="0" smtClean="0">
                <a:latin typeface="Calibri"/>
                <a:cs typeface="Calibri"/>
              </a:rPr>
              <a:t> Chemical intuition</a:t>
            </a:r>
            <a:endParaRPr lang="en-US" sz="2000" dirty="0">
              <a:latin typeface="Calibri"/>
              <a:cs typeface="Calibri"/>
            </a:endParaRPr>
          </a:p>
        </p:txBody>
      </p:sp>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Drugs</a:t>
            </a:r>
            <a:endParaRPr lang="en-US" sz="4000" dirty="0"/>
          </a:p>
        </p:txBody>
      </p:sp>
      <p:sp>
        <p:nvSpPr>
          <p:cNvPr id="10244" name="Footer Placeholder 3"/>
          <p:cNvSpPr>
            <a:spLocks noGrp="1"/>
          </p:cNvSpPr>
          <p:nvPr>
            <p:ph type="ftr" sz="quarter" idx="10"/>
          </p:nvPr>
        </p:nvSpPr>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2</a:t>
            </a:fld>
            <a:endParaRPr lang="el-GR" dirty="0"/>
          </a:p>
        </p:txBody>
      </p:sp>
      <p:pic>
        <p:nvPicPr>
          <p:cNvPr id="21" name="Picture 20" descr="lifeexpect-WHO.png"/>
          <p:cNvPicPr>
            <a:picLocks noChangeAspect="1"/>
          </p:cNvPicPr>
          <p:nvPr/>
        </p:nvPicPr>
        <p:blipFill>
          <a:blip r:embed="rId3" cstate="print"/>
          <a:stretch>
            <a:fillRect/>
          </a:stretch>
        </p:blipFill>
        <p:spPr>
          <a:xfrm>
            <a:off x="823475" y="3256538"/>
            <a:ext cx="8146977" cy="3200180"/>
          </a:xfrm>
          <a:prstGeom prst="rect">
            <a:avLst/>
          </a:prstGeom>
        </p:spPr>
      </p:pic>
      <p:pic>
        <p:nvPicPr>
          <p:cNvPr id="22" name="Picture 21" descr="WHOlegend.png"/>
          <p:cNvPicPr>
            <a:picLocks noChangeAspect="1"/>
          </p:cNvPicPr>
          <p:nvPr/>
        </p:nvPicPr>
        <p:blipFill>
          <a:blip r:embed="rId4" cstate="print"/>
          <a:stretch>
            <a:fillRect/>
          </a:stretch>
        </p:blipFill>
        <p:spPr>
          <a:xfrm>
            <a:off x="844546" y="4472625"/>
            <a:ext cx="1384127" cy="1803175"/>
          </a:xfrm>
          <a:prstGeom prst="rect">
            <a:avLst/>
          </a:prstGeom>
        </p:spPr>
      </p:pic>
      <p:sp>
        <p:nvSpPr>
          <p:cNvPr id="23" name="TextBox 22"/>
          <p:cNvSpPr txBox="1"/>
          <p:nvPr/>
        </p:nvSpPr>
        <p:spPr>
          <a:xfrm>
            <a:off x="824518" y="6218398"/>
            <a:ext cx="2408231"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t>Source</a:t>
            </a:r>
            <a:r>
              <a:rPr lang="el-GR" sz="1200" dirty="0" smtClean="0"/>
              <a:t>: </a:t>
            </a:r>
            <a:r>
              <a:rPr lang="en-US" sz="1200" dirty="0" smtClean="0"/>
              <a:t>World Health Organization </a:t>
            </a:r>
            <a:endParaRPr lang="en-US" sz="1200" dirty="0"/>
          </a:p>
        </p:txBody>
      </p:sp>
      <p:sp>
        <p:nvSpPr>
          <p:cNvPr id="24" name="TextBox 23"/>
          <p:cNvSpPr txBox="1"/>
          <p:nvPr/>
        </p:nvSpPr>
        <p:spPr>
          <a:xfrm>
            <a:off x="579178" y="1312581"/>
            <a:ext cx="4230517" cy="203132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Normally they are small organic molecules</a:t>
            </a:r>
            <a:endParaRPr lang="el-GR" b="1" dirty="0" smtClean="0"/>
          </a:p>
          <a:p>
            <a:pPr>
              <a:buFontTx/>
              <a:buChar char="-"/>
            </a:pPr>
            <a:r>
              <a:rPr lang="el-GR" b="1" dirty="0" smtClean="0"/>
              <a:t> </a:t>
            </a:r>
            <a:r>
              <a:rPr lang="en-US" b="1" dirty="0" smtClean="0"/>
              <a:t>Therapy</a:t>
            </a:r>
            <a:endParaRPr lang="el-GR" b="1" dirty="0" smtClean="0"/>
          </a:p>
          <a:p>
            <a:pPr>
              <a:buFontTx/>
              <a:buChar char="-"/>
            </a:pPr>
            <a:r>
              <a:rPr lang="el-GR" b="1" dirty="0" smtClean="0"/>
              <a:t> </a:t>
            </a:r>
            <a:r>
              <a:rPr lang="en-US" b="1" dirty="0" smtClean="0"/>
              <a:t>Relief</a:t>
            </a:r>
            <a:endParaRPr lang="el-GR" b="1" dirty="0" smtClean="0"/>
          </a:p>
          <a:p>
            <a:pPr>
              <a:buFontTx/>
              <a:buChar char="-"/>
            </a:pPr>
            <a:r>
              <a:rPr lang="el-GR" b="1" dirty="0" smtClean="0"/>
              <a:t> </a:t>
            </a:r>
            <a:r>
              <a:rPr lang="en-US" b="1" dirty="0" smtClean="0"/>
              <a:t>Prevention</a:t>
            </a:r>
            <a:endParaRPr lang="el-GR" b="1" dirty="0" smtClean="0"/>
          </a:p>
          <a:p>
            <a:pPr>
              <a:buFontTx/>
              <a:buChar char="-"/>
            </a:pPr>
            <a:r>
              <a:rPr lang="el-GR" b="1" dirty="0" smtClean="0"/>
              <a:t> </a:t>
            </a:r>
            <a:r>
              <a:rPr lang="en-US" b="1" dirty="0" smtClean="0"/>
              <a:t>Quality of life improvement</a:t>
            </a:r>
            <a:endParaRPr lang="el-GR" b="1" dirty="0" smtClean="0"/>
          </a:p>
          <a:p>
            <a:pPr>
              <a:buFontTx/>
              <a:buChar char="-"/>
            </a:pPr>
            <a:r>
              <a:rPr lang="el-GR" b="1" dirty="0" smtClean="0"/>
              <a:t> </a:t>
            </a:r>
            <a:r>
              <a:rPr lang="en-US" b="1" dirty="0" smtClean="0"/>
              <a:t>Life expectancy prolongation</a:t>
            </a:r>
            <a:endParaRPr lang="el-GR" b="1" dirty="0" smtClean="0"/>
          </a:p>
          <a:p>
            <a:pPr>
              <a:buFontTx/>
              <a:buChar char="-"/>
            </a:pPr>
            <a:endParaRPr lang="en-US" dirty="0"/>
          </a:p>
        </p:txBody>
      </p:sp>
      <p:pic>
        <p:nvPicPr>
          <p:cNvPr id="25" name="Picture 24" descr="150px-Aspirin-skeletal.svg.png"/>
          <p:cNvPicPr>
            <a:picLocks noChangeAspect="1"/>
          </p:cNvPicPr>
          <p:nvPr/>
        </p:nvPicPr>
        <p:blipFill>
          <a:blip r:embed="rId5" cstate="print"/>
          <a:stretch>
            <a:fillRect/>
          </a:stretch>
        </p:blipFill>
        <p:spPr>
          <a:xfrm>
            <a:off x="7818178" y="1387277"/>
            <a:ext cx="990600" cy="825500"/>
          </a:xfrm>
          <a:prstGeom prst="rect">
            <a:avLst/>
          </a:prstGeom>
        </p:spPr>
      </p:pic>
      <p:pic>
        <p:nvPicPr>
          <p:cNvPr id="26" name="Picture 25" descr="200px-Paracetamol-from-xtal-3D-balls.png"/>
          <p:cNvPicPr>
            <a:picLocks noChangeAspect="1"/>
          </p:cNvPicPr>
          <p:nvPr/>
        </p:nvPicPr>
        <p:blipFill>
          <a:blip r:embed="rId6" cstate="print"/>
          <a:stretch>
            <a:fillRect/>
          </a:stretch>
        </p:blipFill>
        <p:spPr>
          <a:xfrm>
            <a:off x="5227378" y="2225477"/>
            <a:ext cx="1295400" cy="939165"/>
          </a:xfrm>
          <a:prstGeom prst="rect">
            <a:avLst/>
          </a:prstGeom>
        </p:spPr>
      </p:pic>
      <p:pic>
        <p:nvPicPr>
          <p:cNvPr id="27" name="Picture 26" descr="200px-Paracetamol-skeletal.svg.png"/>
          <p:cNvPicPr>
            <a:picLocks noChangeAspect="1"/>
          </p:cNvPicPr>
          <p:nvPr/>
        </p:nvPicPr>
        <p:blipFill>
          <a:blip r:embed="rId7" cstate="print"/>
          <a:stretch>
            <a:fillRect/>
          </a:stretch>
        </p:blipFill>
        <p:spPr>
          <a:xfrm>
            <a:off x="5227378" y="1539677"/>
            <a:ext cx="1295400" cy="693039"/>
          </a:xfrm>
          <a:prstGeom prst="rect">
            <a:avLst/>
          </a:prstGeom>
        </p:spPr>
      </p:pic>
      <p:pic>
        <p:nvPicPr>
          <p:cNvPr id="28" name="Picture 27" descr="Aspirin3Dan.gif"/>
          <p:cNvPicPr>
            <a:picLocks noChangeAspect="1"/>
          </p:cNvPicPr>
          <p:nvPr/>
        </p:nvPicPr>
        <p:blipFill>
          <a:blip r:embed="rId8" cstate="print"/>
          <a:stretch>
            <a:fillRect/>
          </a:stretch>
        </p:blipFill>
        <p:spPr>
          <a:xfrm>
            <a:off x="7741978" y="2225477"/>
            <a:ext cx="990600" cy="990600"/>
          </a:xfrm>
          <a:prstGeom prst="rect">
            <a:avLst/>
          </a:prstGeom>
        </p:spPr>
      </p:pic>
      <p:sp>
        <p:nvSpPr>
          <p:cNvPr id="29" name="TextBox 28"/>
          <p:cNvSpPr txBox="1"/>
          <p:nvPr/>
        </p:nvSpPr>
        <p:spPr>
          <a:xfrm>
            <a:off x="5011298" y="1231900"/>
            <a:ext cx="1757982"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err="1" smtClean="0"/>
              <a:t>Paracetamol</a:t>
            </a:r>
            <a:r>
              <a:rPr lang="en-US" sz="1400" b="1" dirty="0" smtClean="0"/>
              <a:t> </a:t>
            </a:r>
            <a:r>
              <a:rPr lang="el-GR" sz="1400" b="1" dirty="0" smtClean="0"/>
              <a:t>(</a:t>
            </a:r>
            <a:r>
              <a:rPr lang="en-US" sz="1400" b="1" dirty="0" err="1" smtClean="0"/>
              <a:t>Depon</a:t>
            </a:r>
            <a:r>
              <a:rPr lang="en-US" sz="1400" b="1" dirty="0" smtClean="0"/>
              <a:t>)</a:t>
            </a:r>
            <a:endParaRPr lang="en-US" sz="1400" b="1" dirty="0"/>
          </a:p>
        </p:txBody>
      </p:sp>
      <p:sp>
        <p:nvSpPr>
          <p:cNvPr id="30" name="TextBox 29"/>
          <p:cNvSpPr txBox="1"/>
          <p:nvPr/>
        </p:nvSpPr>
        <p:spPr>
          <a:xfrm>
            <a:off x="8468284" y="1234877"/>
            <a:ext cx="712054"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t>Aspirin</a:t>
            </a:r>
            <a:endParaRPr lang="en-US" sz="1400" b="1" dirty="0"/>
          </a:p>
        </p:txBody>
      </p:sp>
      <p:sp>
        <p:nvSpPr>
          <p:cNvPr id="31" name="TextBox 30"/>
          <p:cNvSpPr txBox="1"/>
          <p:nvPr/>
        </p:nvSpPr>
        <p:spPr>
          <a:xfrm>
            <a:off x="3855778" y="6132767"/>
            <a:ext cx="1915140"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t>Life expectancy map</a:t>
            </a:r>
            <a:endParaRPr lang="en-US" sz="1600" b="1"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De novo drug design with </a:t>
            </a:r>
            <a:br>
              <a:rPr lang="en-US" sz="4000" dirty="0" smtClean="0"/>
            </a:br>
            <a:r>
              <a:rPr lang="en-US" sz="4000" dirty="0" smtClean="0"/>
              <a:t>ligand-growing algorithm</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20</a:t>
            </a:fld>
            <a:endParaRPr lang="el-GR" dirty="0"/>
          </a:p>
        </p:txBody>
      </p:sp>
      <p:pic>
        <p:nvPicPr>
          <p:cNvPr id="12" name="Picture 11"/>
          <p:cNvPicPr>
            <a:picLocks noChangeAspect="1" noChangeArrowheads="1"/>
          </p:cNvPicPr>
          <p:nvPr/>
        </p:nvPicPr>
        <p:blipFill>
          <a:blip r:embed="rId3" cstate="print"/>
          <a:srcRect/>
          <a:stretch>
            <a:fillRect/>
          </a:stretch>
        </p:blipFill>
        <p:spPr bwMode="auto">
          <a:xfrm>
            <a:off x="1485900" y="1309066"/>
            <a:ext cx="6691313" cy="4257675"/>
          </a:xfrm>
          <a:prstGeom prst="rect">
            <a:avLst/>
          </a:prstGeom>
          <a:noFill/>
          <a:ln w="9525">
            <a:noFill/>
            <a:miter lim="800000"/>
            <a:headEnd/>
            <a:tailEnd/>
          </a:ln>
          <a:effectLst/>
        </p:spPr>
      </p:pic>
      <p:pic>
        <p:nvPicPr>
          <p:cNvPr id="13" name="Picture 12"/>
          <p:cNvPicPr>
            <a:picLocks noChangeAspect="1" noChangeArrowheads="1"/>
          </p:cNvPicPr>
          <p:nvPr/>
        </p:nvPicPr>
        <p:blipFill>
          <a:blip r:embed="rId4" cstate="print"/>
          <a:srcRect/>
          <a:stretch>
            <a:fillRect/>
          </a:stretch>
        </p:blipFill>
        <p:spPr bwMode="auto">
          <a:xfrm>
            <a:off x="1485900" y="1339428"/>
            <a:ext cx="6705600" cy="4248150"/>
          </a:xfrm>
          <a:prstGeom prst="rect">
            <a:avLst/>
          </a:prstGeom>
          <a:noFill/>
          <a:ln w="9525">
            <a:noFill/>
            <a:miter lim="800000"/>
            <a:headEnd/>
            <a:tailEnd/>
          </a:ln>
          <a:effectLst/>
        </p:spPr>
      </p:pic>
      <p:pic>
        <p:nvPicPr>
          <p:cNvPr id="1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8100" y="2972766"/>
            <a:ext cx="525463"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0" y="2980703"/>
            <a:ext cx="4318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pic>
        <p:nvPicPr>
          <p:cNvPr id="16"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8100" y="2675903"/>
            <a:ext cx="19812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pic>
        <p:nvPicPr>
          <p:cNvPr id="17"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8100" y="2675903"/>
            <a:ext cx="1981200"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sp>
        <p:nvSpPr>
          <p:cNvPr id="18" name="Rectangle 17"/>
          <p:cNvSpPr>
            <a:spLocks noChangeArrowheads="1"/>
          </p:cNvSpPr>
          <p:nvPr/>
        </p:nvSpPr>
        <p:spPr bwMode="auto">
          <a:xfrm>
            <a:off x="723900" y="5591128"/>
            <a:ext cx="8458200" cy="861774"/>
          </a:xfrm>
          <a:prstGeom prst="rect">
            <a:avLst/>
          </a:prstGeom>
          <a:noFill/>
          <a:ln w="9525">
            <a:noFill/>
            <a:miter lim="800000"/>
            <a:headEnd/>
            <a:tailEnd/>
          </a:ln>
          <a:effec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50000"/>
              </a:spcBef>
              <a:buFontTx/>
              <a:buChar char="•"/>
            </a:pPr>
            <a:r>
              <a:rPr lang="en-US" sz="2000" dirty="0">
                <a:latin typeface="Calibri"/>
                <a:cs typeface="Calibri"/>
              </a:rPr>
              <a:t> Design of inhibitors from scratch based on 3D structure of protein</a:t>
            </a:r>
          </a:p>
          <a:p>
            <a:pPr>
              <a:spcBef>
                <a:spcPct val="50000"/>
              </a:spcBef>
              <a:buFontTx/>
              <a:buChar char="•"/>
            </a:pPr>
            <a:r>
              <a:rPr lang="en-US" sz="2000" dirty="0">
                <a:latin typeface="Calibri"/>
                <a:cs typeface="Calibri"/>
              </a:rPr>
              <a:t> With a ligand-growing program analogs are built inside protein binding site</a:t>
            </a:r>
          </a:p>
        </p:txBody>
      </p:sp>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Successful Drugs</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21</a:t>
            </a:fld>
            <a:endParaRPr lang="el-GR" dirty="0"/>
          </a:p>
        </p:txBody>
      </p:sp>
      <p:pic>
        <p:nvPicPr>
          <p:cNvPr id="6" name="Picture 5" descr="ch4_goodmedicine"/>
          <p:cNvPicPr>
            <a:picLocks noChangeAspect="1" noChangeArrowheads="1"/>
          </p:cNvPicPr>
          <p:nvPr/>
        </p:nvPicPr>
        <p:blipFill>
          <a:blip r:embed="rId3" cstate="print"/>
          <a:srcRect/>
          <a:stretch>
            <a:fillRect/>
          </a:stretch>
        </p:blipFill>
        <p:spPr bwMode="auto">
          <a:xfrm>
            <a:off x="2708275" y="1935580"/>
            <a:ext cx="4762500" cy="4495800"/>
          </a:xfrm>
          <a:prstGeom prst="rect">
            <a:avLst/>
          </a:prstGeom>
          <a:noFill/>
        </p:spPr>
      </p:pic>
      <p:sp>
        <p:nvSpPr>
          <p:cNvPr id="8" name="Text Box 7"/>
          <p:cNvSpPr txBox="1">
            <a:spLocks noChangeArrowheads="1"/>
          </p:cNvSpPr>
          <p:nvPr/>
        </p:nvSpPr>
        <p:spPr bwMode="auto">
          <a:xfrm>
            <a:off x="1911901" y="1341645"/>
            <a:ext cx="6678719" cy="430887"/>
          </a:xfrm>
          <a:prstGeom prst="rect">
            <a:avLst/>
          </a:prstGeom>
          <a:noFill/>
          <a:ln w="9525">
            <a:noFill/>
            <a:miter lim="800000"/>
            <a:headEnd/>
            <a:tailEnd/>
          </a:ln>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a:t>ADME: Absorption, Distribution, Metabolism, Excretion</a:t>
            </a:r>
          </a:p>
        </p:txBody>
      </p:sp>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Hands-on Exercises</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22</a:t>
            </a:fld>
            <a:endParaRPr lang="el-GR" dirty="0"/>
          </a:p>
        </p:txBody>
      </p:sp>
      <p:sp>
        <p:nvSpPr>
          <p:cNvPr id="4" name="Cloud 3"/>
          <p:cNvSpPr/>
          <p:nvPr/>
        </p:nvSpPr>
        <p:spPr>
          <a:xfrm>
            <a:off x="408618" y="1298211"/>
            <a:ext cx="6267908" cy="4448317"/>
          </a:xfrm>
          <a:prstGeom prst="cloud">
            <a:avLst/>
          </a:prstGeom>
          <a:solidFill>
            <a:schemeClr val="accent6">
              <a:lumMod val="60000"/>
              <a:lumOff val="40000"/>
            </a:schemeClr>
          </a:solidFill>
          <a:ln>
            <a:solidFill>
              <a:schemeClr val="accent1">
                <a:lumMod val="50000"/>
              </a:schemeClr>
            </a:solidFill>
          </a:ln>
          <a:effectLst>
            <a:outerShdw blurRad="441325" dist="38100" dir="2700000" algn="tl" rotWithShape="0">
              <a:srgbClr val="000000">
                <a:alpha val="43000"/>
              </a:srgbClr>
            </a:outerShdw>
            <a:reflection stA="50000" endPos="33000" dist="12700" dir="5400000" sy="-100000" algn="bl" rotWithShape="0"/>
          </a:effectLst>
          <a:scene3d>
            <a:camera prst="orthographicFront"/>
            <a:lightRig rig="threePt" dir="t"/>
          </a:scene3d>
          <a:sp3d>
            <a:bevelT w="152400" h="50800" prst="softRound"/>
            <a:bevelB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p:cNvSpPr txBox="1"/>
          <p:nvPr/>
        </p:nvSpPr>
        <p:spPr>
          <a:xfrm>
            <a:off x="1483997" y="1994193"/>
            <a:ext cx="2714054"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smtClean="0"/>
              <a:t>Protein preparation</a:t>
            </a:r>
            <a:endParaRPr lang="en-US" sz="2400" b="1" dirty="0"/>
          </a:p>
        </p:txBody>
      </p:sp>
      <p:sp>
        <p:nvSpPr>
          <p:cNvPr id="6" name="TextBox 5"/>
          <p:cNvSpPr txBox="1"/>
          <p:nvPr/>
        </p:nvSpPr>
        <p:spPr>
          <a:xfrm>
            <a:off x="1323018" y="2727962"/>
            <a:ext cx="2366002"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smtClean="0"/>
              <a:t>Virtual Screening</a:t>
            </a:r>
            <a:endParaRPr lang="en-US" sz="2400" b="1" dirty="0"/>
          </a:p>
        </p:txBody>
      </p:sp>
      <p:sp>
        <p:nvSpPr>
          <p:cNvPr id="8" name="TextBox 7"/>
          <p:cNvSpPr txBox="1"/>
          <p:nvPr/>
        </p:nvSpPr>
        <p:spPr>
          <a:xfrm>
            <a:off x="1914854" y="4156233"/>
            <a:ext cx="2283197"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smtClean="0"/>
              <a:t>Physicochemical </a:t>
            </a:r>
          </a:p>
          <a:p>
            <a:pPr algn="ctr"/>
            <a:r>
              <a:rPr lang="en-US" sz="2400" b="1" dirty="0" smtClean="0"/>
              <a:t>Properties</a:t>
            </a:r>
            <a:endParaRPr lang="en-US" sz="2400" b="1" dirty="0"/>
          </a:p>
        </p:txBody>
      </p:sp>
      <p:sp>
        <p:nvSpPr>
          <p:cNvPr id="9" name="TextBox 8"/>
          <p:cNvSpPr txBox="1"/>
          <p:nvPr/>
        </p:nvSpPr>
        <p:spPr>
          <a:xfrm>
            <a:off x="1483997" y="3462025"/>
            <a:ext cx="2296121"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smtClean="0"/>
              <a:t>Toxicity Filtering</a:t>
            </a:r>
            <a:endParaRPr lang="en-US" sz="2400" b="1" dirty="0"/>
          </a:p>
        </p:txBody>
      </p:sp>
      <p:sp>
        <p:nvSpPr>
          <p:cNvPr id="10" name="TextBox 9"/>
          <p:cNvSpPr txBox="1"/>
          <p:nvPr/>
        </p:nvSpPr>
        <p:spPr>
          <a:xfrm>
            <a:off x="7551014" y="3269639"/>
            <a:ext cx="1946367"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smtClean="0"/>
              <a:t>Selection</a:t>
            </a:r>
            <a:endParaRPr lang="en-US" sz="3600" b="1" dirty="0"/>
          </a:p>
        </p:txBody>
      </p:sp>
      <p:sp>
        <p:nvSpPr>
          <p:cNvPr id="11" name="TextBox 10"/>
          <p:cNvSpPr txBox="1"/>
          <p:nvPr/>
        </p:nvSpPr>
        <p:spPr>
          <a:xfrm>
            <a:off x="4092599" y="3009050"/>
            <a:ext cx="2525000"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smtClean="0"/>
              <a:t>Chemical Intuition</a:t>
            </a:r>
            <a:endParaRPr lang="en-US" sz="2400" b="1" dirty="0"/>
          </a:p>
        </p:txBody>
      </p:sp>
      <p:sp>
        <p:nvSpPr>
          <p:cNvPr id="12" name="Lightning Bolt 11"/>
          <p:cNvSpPr/>
          <p:nvPr/>
        </p:nvSpPr>
        <p:spPr>
          <a:xfrm>
            <a:off x="4821863" y="1994193"/>
            <a:ext cx="914400" cy="914400"/>
          </a:xfrm>
          <a:prstGeom prst="lightningBolt">
            <a:avLst/>
          </a:prstGeom>
          <a:solidFill>
            <a:schemeClr val="accent2">
              <a:lumMod val="40000"/>
              <a:lumOff val="60000"/>
            </a:schemeClr>
          </a:solidFill>
          <a:ln>
            <a:solidFill>
              <a:schemeClr val="accent2">
                <a:lumMod val="75000"/>
              </a:scheme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Right Arrow 12"/>
          <p:cNvSpPr/>
          <p:nvPr/>
        </p:nvSpPr>
        <p:spPr>
          <a:xfrm>
            <a:off x="6797784" y="3470715"/>
            <a:ext cx="753230" cy="297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984373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Anaplastic Lymphoma Kinase (ALK)</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23</a:t>
            </a:fld>
            <a:endParaRPr lang="el-GR" dirty="0"/>
          </a:p>
        </p:txBody>
      </p:sp>
      <p:grpSp>
        <p:nvGrpSpPr>
          <p:cNvPr id="11" name="Group 10"/>
          <p:cNvGrpSpPr/>
          <p:nvPr/>
        </p:nvGrpSpPr>
        <p:grpSpPr>
          <a:xfrm>
            <a:off x="6562102" y="5880088"/>
            <a:ext cx="2811569" cy="380017"/>
            <a:chOff x="6239383" y="6299188"/>
            <a:chExt cx="2811569" cy="380017"/>
          </a:xfrm>
        </p:grpSpPr>
        <p:sp>
          <p:nvSpPr>
            <p:cNvPr id="16" name="Rectangle 15"/>
            <p:cNvSpPr/>
            <p:nvPr/>
          </p:nvSpPr>
          <p:spPr>
            <a:xfrm>
              <a:off x="6239383" y="6299188"/>
              <a:ext cx="285239" cy="28370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16"/>
            <p:cNvSpPr txBox="1"/>
            <p:nvPr/>
          </p:nvSpPr>
          <p:spPr>
            <a:xfrm>
              <a:off x="6389509" y="6371428"/>
              <a:ext cx="2661443" cy="307777"/>
            </a:xfrm>
            <a:prstGeom prst="rect">
              <a:avLst/>
            </a:prstGeom>
            <a:solidFill>
              <a:schemeClr val="bg1"/>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rgbClr val="2E75B6"/>
                  </a:solidFill>
                </a:rPr>
                <a:t>Paraskevi Gkeka and Zoe </a:t>
              </a:r>
              <a:r>
                <a:rPr lang="en-US" sz="1400" b="1" dirty="0" err="1" smtClean="0">
                  <a:solidFill>
                    <a:srgbClr val="2E75B6"/>
                  </a:solidFill>
                </a:rPr>
                <a:t>Cournia</a:t>
              </a:r>
              <a:endParaRPr lang="en-US" sz="1400" b="1" dirty="0">
                <a:solidFill>
                  <a:srgbClr val="2E75B6"/>
                </a:solidFill>
              </a:endParaRPr>
            </a:p>
          </p:txBody>
        </p:sp>
      </p:grpSp>
      <p:sp>
        <p:nvSpPr>
          <p:cNvPr id="13" name="Rectangle 12"/>
          <p:cNvSpPr/>
          <p:nvPr/>
        </p:nvSpPr>
        <p:spPr>
          <a:xfrm>
            <a:off x="161945" y="5689403"/>
            <a:ext cx="9582109" cy="7494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096" y="1301750"/>
            <a:ext cx="7011086" cy="5159429"/>
          </a:xfrm>
          <a:prstGeom prst="rect">
            <a:avLst/>
          </a:prstGeom>
        </p:spPr>
      </p:pic>
      <p:sp>
        <p:nvSpPr>
          <p:cNvPr id="15" name="TextBox 14"/>
          <p:cNvSpPr txBox="1"/>
          <p:nvPr/>
        </p:nvSpPr>
        <p:spPr>
          <a:xfrm>
            <a:off x="7372314" y="2017489"/>
            <a:ext cx="2206807" cy="327474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smtClean="0"/>
              <a:t>Responsible mainly for </a:t>
            </a:r>
            <a:r>
              <a:rPr lang="en-US" sz="2200" dirty="0" smtClean="0"/>
              <a:t>3% of lung cancers</a:t>
            </a:r>
            <a:endParaRPr lang="en-US" sz="2200" dirty="0" smtClean="0"/>
          </a:p>
          <a:p>
            <a:endParaRPr lang="en-US" sz="2200" dirty="0" smtClean="0"/>
          </a:p>
          <a:p>
            <a:r>
              <a:rPr lang="en-US" sz="2200" dirty="0" err="1" smtClean="0"/>
              <a:t>Xalkori</a:t>
            </a:r>
            <a:r>
              <a:rPr lang="en-US" sz="2200" dirty="0" smtClean="0"/>
              <a:t> (</a:t>
            </a:r>
            <a:r>
              <a:rPr lang="en-US" sz="2200" dirty="0" err="1" smtClean="0"/>
              <a:t>crizotinib</a:t>
            </a:r>
            <a:r>
              <a:rPr lang="en-US" sz="2200" dirty="0" smtClean="0"/>
              <a:t>), produced by Pfizer is </a:t>
            </a:r>
            <a:r>
              <a:rPr lang="en-US" sz="2200" dirty="0" smtClean="0"/>
              <a:t>a specific </a:t>
            </a:r>
            <a:r>
              <a:rPr lang="en-US" sz="2200" dirty="0" smtClean="0"/>
              <a:t>ALK inhibitor </a:t>
            </a:r>
            <a:endParaRPr lang="en-US" sz="2200" dirty="0"/>
          </a:p>
        </p:txBody>
      </p:sp>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Maestro</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24</a:t>
            </a:fld>
            <a:endParaRPr lang="el-GR" dirty="0"/>
          </a:p>
        </p:txBody>
      </p:sp>
      <p:pic>
        <p:nvPicPr>
          <p:cNvPr id="6" name="Picture 5" descr="prot0b.png"/>
          <p:cNvPicPr>
            <a:picLocks noChangeAspect="1"/>
          </p:cNvPicPr>
          <p:nvPr/>
        </p:nvPicPr>
        <p:blipFill>
          <a:blip r:embed="rId3"/>
          <a:stretch>
            <a:fillRect/>
          </a:stretch>
        </p:blipFill>
        <p:spPr>
          <a:xfrm>
            <a:off x="381000" y="1352727"/>
            <a:ext cx="9144000" cy="5182701"/>
          </a:xfrm>
          <a:prstGeom prst="rect">
            <a:avLst/>
          </a:prstGeom>
        </p:spPr>
      </p:pic>
      <p:sp>
        <p:nvSpPr>
          <p:cNvPr id="8" name="TextBox 7"/>
          <p:cNvSpPr txBox="1"/>
          <p:nvPr/>
        </p:nvSpPr>
        <p:spPr>
          <a:xfrm>
            <a:off x="5846011" y="1842151"/>
            <a:ext cx="3922244" cy="6832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Project - &gt; Change Directory</a:t>
            </a:r>
          </a:p>
          <a:p>
            <a:r>
              <a:rPr lang="en-US" sz="1700" b="1" dirty="0" smtClean="0"/>
              <a:t>Documents-&gt; UIMK-Workshop-&gt;Maestro</a:t>
            </a:r>
            <a:endParaRPr lang="en-US" sz="1700" b="1" dirty="0"/>
          </a:p>
        </p:txBody>
      </p:sp>
      <p:sp>
        <p:nvSpPr>
          <p:cNvPr id="9" name="TextBox 8"/>
          <p:cNvSpPr txBox="1"/>
          <p:nvPr/>
        </p:nvSpPr>
        <p:spPr>
          <a:xfrm>
            <a:off x="5743415" y="4479956"/>
            <a:ext cx="2792134" cy="1114151"/>
          </a:xfrm>
          <a:prstGeom prst="rect">
            <a:avLst/>
          </a:prstGeom>
          <a:noFill/>
          <a:ln>
            <a:solidFill>
              <a:schemeClr val="accent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t>Import -&gt; </a:t>
            </a:r>
            <a:r>
              <a:rPr lang="en-US" sz="1600" b="1" dirty="0" smtClean="0"/>
              <a:t>Choose 2XP2</a:t>
            </a:r>
            <a:r>
              <a:rPr lang="en-US" sz="1600" b="1" dirty="0" smtClean="0"/>
              <a:t>.pdb</a:t>
            </a:r>
          </a:p>
          <a:p>
            <a:endParaRPr lang="en-US" sz="1000" b="1" dirty="0" smtClean="0"/>
          </a:p>
          <a:p>
            <a:r>
              <a:rPr lang="en-US" sz="1600" b="1" dirty="0" smtClean="0"/>
              <a:t>Click “Open”</a:t>
            </a:r>
          </a:p>
          <a:p>
            <a:endParaRPr lang="en-US" sz="1600" b="1" dirty="0" smtClean="0"/>
          </a:p>
        </p:txBody>
      </p:sp>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Maestro</a:t>
            </a:r>
            <a:endParaRPr lang="en-US" sz="4000" dirty="0"/>
          </a:p>
        </p:txBody>
      </p:sp>
      <p:pic>
        <p:nvPicPr>
          <p:cNvPr id="11" name="Picture 10" descr="prot1b.png"/>
          <p:cNvPicPr>
            <a:picLocks noChangeAspect="1"/>
          </p:cNvPicPr>
          <p:nvPr/>
        </p:nvPicPr>
        <p:blipFill>
          <a:blip r:embed="rId3"/>
          <a:stretch>
            <a:fillRect/>
          </a:stretch>
        </p:blipFill>
        <p:spPr>
          <a:xfrm>
            <a:off x="0" y="1248799"/>
            <a:ext cx="9906000" cy="5432323"/>
          </a:xfrm>
          <a:prstGeom prst="rect">
            <a:avLst/>
          </a:prstGeom>
        </p:spPr>
      </p:pic>
      <p:sp>
        <p:nvSpPr>
          <p:cNvPr id="12" name="TextBox 11"/>
          <p:cNvSpPr txBox="1"/>
          <p:nvPr/>
        </p:nvSpPr>
        <p:spPr>
          <a:xfrm>
            <a:off x="4248135" y="4415233"/>
            <a:ext cx="4866412" cy="1989923"/>
          </a:xfrm>
          <a:prstGeom prst="rect">
            <a:avLst/>
          </a:prstGeom>
          <a:noFill/>
          <a:ln>
            <a:solidFill>
              <a:schemeClr val="accent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To rotate the protein -&gt; hold and press the scroll button and move the mouse</a:t>
            </a:r>
          </a:p>
          <a:p>
            <a:endParaRPr lang="en-US" b="1" dirty="0" smtClean="0"/>
          </a:p>
          <a:p>
            <a:r>
              <a:rPr lang="en-US" b="1" dirty="0" smtClean="0"/>
              <a:t>To zoom in and out -&gt; scroll</a:t>
            </a:r>
          </a:p>
          <a:p>
            <a:endParaRPr lang="en-US" b="1" dirty="0" smtClean="0"/>
          </a:p>
          <a:p>
            <a:r>
              <a:rPr lang="en-US" b="1" dirty="0" smtClean="0"/>
              <a:t>To translate -&gt; right click and move the mouse</a:t>
            </a:r>
            <a:endParaRPr lang="en-US" b="1" dirty="0"/>
          </a:p>
        </p:txBody>
      </p:sp>
      <p:sp>
        <p:nvSpPr>
          <p:cNvPr id="15"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25</a:t>
            </a:fld>
            <a:endParaRPr lang="el-GR" dirty="0"/>
          </a:p>
        </p:txBody>
      </p:sp>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22302" y="6299189"/>
            <a:ext cx="3082895" cy="380017"/>
            <a:chOff x="6205202" y="6299188"/>
            <a:chExt cx="2845750" cy="380017"/>
          </a:xfrm>
        </p:grpSpPr>
        <p:sp>
          <p:nvSpPr>
            <p:cNvPr id="4" name="Rectangle 3"/>
            <p:cNvSpPr/>
            <p:nvPr/>
          </p:nvSpPr>
          <p:spPr>
            <a:xfrm>
              <a:off x="6239383" y="6299188"/>
              <a:ext cx="285239" cy="28370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205202" y="6371428"/>
              <a:ext cx="2845750" cy="307777"/>
            </a:xfrm>
            <a:prstGeom prst="rect">
              <a:avLst/>
            </a:prstGeom>
            <a:solidFill>
              <a:schemeClr val="bg1"/>
            </a:solidFill>
          </p:spPr>
          <p:txBody>
            <a:bodyPr wrap="none" rtlCol="0">
              <a:spAutoFit/>
            </a:bodyPr>
            <a:lstStyle/>
            <a:p>
              <a:r>
                <a:rPr lang="en-US" sz="1400" b="1" dirty="0" smtClean="0">
                  <a:solidFill>
                    <a:srgbClr val="2E75B6"/>
                  </a:solidFill>
                </a:rPr>
                <a:t>Paraskevi Gkeka and Zoe </a:t>
              </a:r>
              <a:r>
                <a:rPr lang="en-US" sz="1400" b="1" dirty="0" err="1" smtClean="0">
                  <a:solidFill>
                    <a:srgbClr val="2E75B6"/>
                  </a:solidFill>
                </a:rPr>
                <a:t>Cournia</a:t>
              </a:r>
              <a:endParaRPr lang="en-US" sz="1400" b="1" dirty="0">
                <a:solidFill>
                  <a:srgbClr val="2E75B6"/>
                </a:solidFill>
              </a:endParaRPr>
            </a:p>
          </p:txBody>
        </p:sp>
      </p:grpSp>
      <p:sp>
        <p:nvSpPr>
          <p:cNvPr id="7" name="Title 1"/>
          <p:cNvSpPr>
            <a:spLocks noGrp="1"/>
          </p:cNvSpPr>
          <p:nvPr>
            <p:ph type="title"/>
          </p:nvPr>
        </p:nvSpPr>
        <p:spPr>
          <a:xfrm>
            <a:off x="3981454" y="44991"/>
            <a:ext cx="1885242" cy="695936"/>
          </a:xfrm>
        </p:spPr>
        <p:txBody>
          <a:bodyPr>
            <a:noAutofit/>
          </a:bodyPr>
          <a:lstStyle/>
          <a:p>
            <a:r>
              <a:rPr lang="en-US" b="1" dirty="0" smtClean="0">
                <a:latin typeface="+mn-lt"/>
              </a:rPr>
              <a:t>Maestro</a:t>
            </a:r>
            <a:endParaRPr lang="el-GR" b="1" dirty="0">
              <a:latin typeface="+mn-lt"/>
            </a:endParaRPr>
          </a:p>
        </p:txBody>
      </p:sp>
      <p:sp>
        <p:nvSpPr>
          <p:cNvPr id="9" name="Rectangle 8"/>
          <p:cNvSpPr/>
          <p:nvPr/>
        </p:nvSpPr>
        <p:spPr>
          <a:xfrm>
            <a:off x="-174171" y="6108504"/>
            <a:ext cx="10380618" cy="7494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rot2b.png"/>
          <p:cNvPicPr>
            <a:picLocks noChangeAspect="1"/>
          </p:cNvPicPr>
          <p:nvPr/>
        </p:nvPicPr>
        <p:blipFill>
          <a:blip r:embed="rId3"/>
          <a:stretch>
            <a:fillRect/>
          </a:stretch>
        </p:blipFill>
        <p:spPr>
          <a:xfrm>
            <a:off x="960712" y="0"/>
            <a:ext cx="7984577" cy="6858000"/>
          </a:xfrm>
          <a:prstGeom prst="rect">
            <a:avLst/>
          </a:prstGeom>
        </p:spPr>
      </p:pic>
    </p:spTree>
    <p:extLst>
      <p:ext uri="{BB962C8B-B14F-4D97-AF65-F5344CB8AC3E}">
        <p14:creationId xmlns:p14="http://schemas.microsoft.com/office/powerpoint/2010/main" val="36805025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22302" y="6299189"/>
            <a:ext cx="3082895" cy="380017"/>
            <a:chOff x="6205202" y="6299188"/>
            <a:chExt cx="2845750" cy="380017"/>
          </a:xfrm>
        </p:grpSpPr>
        <p:sp>
          <p:nvSpPr>
            <p:cNvPr id="4" name="Rectangle 3"/>
            <p:cNvSpPr/>
            <p:nvPr/>
          </p:nvSpPr>
          <p:spPr>
            <a:xfrm>
              <a:off x="6239383" y="6299188"/>
              <a:ext cx="285239" cy="28370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205202" y="6371428"/>
              <a:ext cx="2845750" cy="307777"/>
            </a:xfrm>
            <a:prstGeom prst="rect">
              <a:avLst/>
            </a:prstGeom>
            <a:solidFill>
              <a:schemeClr val="bg1"/>
            </a:solidFill>
          </p:spPr>
          <p:txBody>
            <a:bodyPr wrap="none" rtlCol="0">
              <a:spAutoFit/>
            </a:bodyPr>
            <a:lstStyle/>
            <a:p>
              <a:r>
                <a:rPr lang="en-US" sz="1400" b="1" dirty="0" smtClean="0">
                  <a:solidFill>
                    <a:srgbClr val="2E75B6"/>
                  </a:solidFill>
                </a:rPr>
                <a:t>Paraskevi Gkeka and Zoe </a:t>
              </a:r>
              <a:r>
                <a:rPr lang="en-US" sz="1400" b="1" dirty="0" err="1" smtClean="0">
                  <a:solidFill>
                    <a:srgbClr val="2E75B6"/>
                  </a:solidFill>
                </a:rPr>
                <a:t>Cournia</a:t>
              </a:r>
              <a:endParaRPr lang="en-US" sz="1400" b="1" dirty="0">
                <a:solidFill>
                  <a:srgbClr val="2E75B6"/>
                </a:solidFill>
              </a:endParaRPr>
            </a:p>
          </p:txBody>
        </p:sp>
      </p:grpSp>
      <p:sp>
        <p:nvSpPr>
          <p:cNvPr id="8" name="Title 1"/>
          <p:cNvSpPr>
            <a:spLocks noGrp="1"/>
          </p:cNvSpPr>
          <p:nvPr>
            <p:ph type="title"/>
          </p:nvPr>
        </p:nvSpPr>
        <p:spPr>
          <a:xfrm>
            <a:off x="3981454" y="44991"/>
            <a:ext cx="1885242" cy="695936"/>
          </a:xfrm>
        </p:spPr>
        <p:txBody>
          <a:bodyPr>
            <a:noAutofit/>
          </a:bodyPr>
          <a:lstStyle/>
          <a:p>
            <a:r>
              <a:rPr lang="en-US" b="1" dirty="0" smtClean="0">
                <a:latin typeface="+mn-lt"/>
              </a:rPr>
              <a:t>Maestro</a:t>
            </a:r>
            <a:endParaRPr lang="el-GR" b="1" dirty="0">
              <a:latin typeface="+mn-lt"/>
            </a:endParaRPr>
          </a:p>
        </p:txBody>
      </p:sp>
      <p:pic>
        <p:nvPicPr>
          <p:cNvPr id="5123" name="Picture 3" descr="E:\Desktop\Screenshot from 2014-10-09 19:12: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37"/>
            <a:ext cx="11141035" cy="690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0466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22302" y="6299189"/>
            <a:ext cx="3082895" cy="380017"/>
            <a:chOff x="6205202" y="6299188"/>
            <a:chExt cx="2845750" cy="380017"/>
          </a:xfrm>
        </p:grpSpPr>
        <p:sp>
          <p:nvSpPr>
            <p:cNvPr id="4" name="Rectangle 3"/>
            <p:cNvSpPr/>
            <p:nvPr/>
          </p:nvSpPr>
          <p:spPr>
            <a:xfrm>
              <a:off x="6239383" y="6299188"/>
              <a:ext cx="285239" cy="28370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205202" y="6371428"/>
              <a:ext cx="2845750" cy="307777"/>
            </a:xfrm>
            <a:prstGeom prst="rect">
              <a:avLst/>
            </a:prstGeom>
            <a:solidFill>
              <a:schemeClr val="bg1"/>
            </a:solidFill>
          </p:spPr>
          <p:txBody>
            <a:bodyPr wrap="none" rtlCol="0">
              <a:spAutoFit/>
            </a:bodyPr>
            <a:lstStyle/>
            <a:p>
              <a:r>
                <a:rPr lang="en-US" sz="1400" b="1" dirty="0" smtClean="0">
                  <a:solidFill>
                    <a:srgbClr val="2E75B6"/>
                  </a:solidFill>
                </a:rPr>
                <a:t>Paraskevi Gkeka and Zoe </a:t>
              </a:r>
              <a:r>
                <a:rPr lang="en-US" sz="1400" b="1" dirty="0" err="1" smtClean="0">
                  <a:solidFill>
                    <a:srgbClr val="2E75B6"/>
                  </a:solidFill>
                </a:rPr>
                <a:t>Cournia</a:t>
              </a:r>
              <a:endParaRPr lang="en-US" sz="1400" b="1" dirty="0">
                <a:solidFill>
                  <a:srgbClr val="2E75B6"/>
                </a:solidFill>
              </a:endParaRPr>
            </a:p>
          </p:txBody>
        </p:sp>
      </p:grpSp>
      <p:sp>
        <p:nvSpPr>
          <p:cNvPr id="7" name="Title 1"/>
          <p:cNvSpPr>
            <a:spLocks noGrp="1"/>
          </p:cNvSpPr>
          <p:nvPr>
            <p:ph type="title"/>
          </p:nvPr>
        </p:nvSpPr>
        <p:spPr>
          <a:xfrm>
            <a:off x="3981454" y="44991"/>
            <a:ext cx="1885242" cy="695936"/>
          </a:xfrm>
        </p:spPr>
        <p:txBody>
          <a:bodyPr>
            <a:noAutofit/>
          </a:bodyPr>
          <a:lstStyle/>
          <a:p>
            <a:r>
              <a:rPr lang="en-US" b="1" dirty="0" smtClean="0">
                <a:latin typeface="+mn-lt"/>
              </a:rPr>
              <a:t>Maestro</a:t>
            </a:r>
            <a:endParaRPr lang="el-GR" b="1" dirty="0">
              <a:latin typeface="+mn-lt"/>
            </a:endParaRPr>
          </a:p>
        </p:txBody>
      </p:sp>
      <p:sp>
        <p:nvSpPr>
          <p:cNvPr id="9" name="Rectangle 8"/>
          <p:cNvSpPr/>
          <p:nvPr/>
        </p:nvSpPr>
        <p:spPr>
          <a:xfrm>
            <a:off x="-174171" y="6108504"/>
            <a:ext cx="10380618" cy="7494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rot4b.png"/>
          <p:cNvPicPr>
            <a:picLocks noChangeAspect="1"/>
          </p:cNvPicPr>
          <p:nvPr/>
        </p:nvPicPr>
        <p:blipFill>
          <a:blip r:embed="rId3"/>
          <a:stretch>
            <a:fillRect/>
          </a:stretch>
        </p:blipFill>
        <p:spPr>
          <a:xfrm>
            <a:off x="692581" y="0"/>
            <a:ext cx="8520839" cy="6858000"/>
          </a:xfrm>
          <a:prstGeom prst="rect">
            <a:avLst/>
          </a:prstGeom>
        </p:spPr>
      </p:pic>
    </p:spTree>
    <p:extLst>
      <p:ext uri="{BB962C8B-B14F-4D97-AF65-F5344CB8AC3E}">
        <p14:creationId xmlns:p14="http://schemas.microsoft.com/office/powerpoint/2010/main" val="40778281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22302" y="6299189"/>
            <a:ext cx="3082895" cy="380017"/>
            <a:chOff x="6205202" y="6299188"/>
            <a:chExt cx="2845750" cy="380017"/>
          </a:xfrm>
        </p:grpSpPr>
        <p:sp>
          <p:nvSpPr>
            <p:cNvPr id="4" name="Rectangle 3"/>
            <p:cNvSpPr/>
            <p:nvPr/>
          </p:nvSpPr>
          <p:spPr>
            <a:xfrm>
              <a:off x="6239383" y="6299188"/>
              <a:ext cx="285239" cy="28370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205202" y="6371428"/>
              <a:ext cx="2845750" cy="307777"/>
            </a:xfrm>
            <a:prstGeom prst="rect">
              <a:avLst/>
            </a:prstGeom>
            <a:solidFill>
              <a:schemeClr val="bg1"/>
            </a:solidFill>
          </p:spPr>
          <p:txBody>
            <a:bodyPr wrap="none" rtlCol="0">
              <a:spAutoFit/>
            </a:bodyPr>
            <a:lstStyle/>
            <a:p>
              <a:r>
                <a:rPr lang="en-US" sz="1400" b="1" dirty="0" smtClean="0">
                  <a:solidFill>
                    <a:srgbClr val="2E75B6"/>
                  </a:solidFill>
                </a:rPr>
                <a:t>Paraskevi Gkeka and Zoe </a:t>
              </a:r>
              <a:r>
                <a:rPr lang="en-US" sz="1400" b="1" dirty="0" err="1" smtClean="0">
                  <a:solidFill>
                    <a:srgbClr val="2E75B6"/>
                  </a:solidFill>
                </a:rPr>
                <a:t>Cournia</a:t>
              </a:r>
              <a:endParaRPr lang="en-US" sz="1400" b="1" dirty="0">
                <a:solidFill>
                  <a:srgbClr val="2E75B6"/>
                </a:solidFill>
              </a:endParaRPr>
            </a:p>
          </p:txBody>
        </p:sp>
      </p:grpSp>
      <p:sp>
        <p:nvSpPr>
          <p:cNvPr id="9" name="Rectangle 8"/>
          <p:cNvSpPr/>
          <p:nvPr/>
        </p:nvSpPr>
        <p:spPr>
          <a:xfrm>
            <a:off x="-174171" y="6108504"/>
            <a:ext cx="10380618" cy="7494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rot5b.png"/>
          <p:cNvPicPr>
            <a:picLocks noChangeAspect="1"/>
          </p:cNvPicPr>
          <p:nvPr/>
        </p:nvPicPr>
        <p:blipFill>
          <a:blip r:embed="rId3"/>
          <a:stretch>
            <a:fillRect/>
          </a:stretch>
        </p:blipFill>
        <p:spPr>
          <a:xfrm>
            <a:off x="518583" y="0"/>
            <a:ext cx="8868834" cy="6858000"/>
          </a:xfrm>
          <a:prstGeom prst="rect">
            <a:avLst/>
          </a:prstGeom>
        </p:spPr>
      </p:pic>
    </p:spTree>
    <p:extLst>
      <p:ext uri="{BB962C8B-B14F-4D97-AF65-F5344CB8AC3E}">
        <p14:creationId xmlns:p14="http://schemas.microsoft.com/office/powerpoint/2010/main" val="27147005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Drug </a:t>
            </a:r>
            <a:r>
              <a:rPr lang="en-US" dirty="0" smtClean="0"/>
              <a:t>Discovery</a:t>
            </a:r>
            <a:endParaRPr lang="en-US" dirty="0"/>
          </a:p>
        </p:txBody>
      </p:sp>
      <p:sp>
        <p:nvSpPr>
          <p:cNvPr id="25"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3</a:t>
            </a:fld>
            <a:endParaRPr lang="el-GR" dirty="0"/>
          </a:p>
        </p:txBody>
      </p:sp>
      <p:sp>
        <p:nvSpPr>
          <p:cNvPr id="3" name="TextBox 2"/>
          <p:cNvSpPr txBox="1"/>
          <p:nvPr/>
        </p:nvSpPr>
        <p:spPr>
          <a:xfrm>
            <a:off x="3361923" y="-728283"/>
            <a:ext cx="184666" cy="461665"/>
          </a:xfrm>
          <a:prstGeom prst="rect">
            <a:avLst/>
          </a:prstGeom>
          <a:noFill/>
        </p:spPr>
        <p:txBody>
          <a:bodyPr wrap="none" rtlCol="0">
            <a:spAutoFit/>
          </a:bodyPr>
          <a:lstStyle/>
          <a:p>
            <a:endParaRPr lang="en-US" dirty="0"/>
          </a:p>
        </p:txBody>
      </p:sp>
      <p:sp>
        <p:nvSpPr>
          <p:cNvPr id="23" name="Text Box 4"/>
          <p:cNvSpPr txBox="1">
            <a:spLocks noChangeArrowheads="1"/>
          </p:cNvSpPr>
          <p:nvPr/>
        </p:nvSpPr>
        <p:spPr bwMode="auto">
          <a:xfrm>
            <a:off x="938299" y="1286167"/>
            <a:ext cx="7686156" cy="1809726"/>
          </a:xfrm>
          <a:prstGeom prst="rect">
            <a:avLst/>
          </a:prstGeom>
          <a:noFill/>
          <a:ln w="9525">
            <a:no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FontTx/>
              <a:buChar char="•"/>
            </a:pPr>
            <a:r>
              <a:rPr lang="en-US" dirty="0">
                <a:latin typeface="Calibri "/>
              </a:rPr>
              <a:t> Random screening of hundreds of thousands of molecules</a:t>
            </a:r>
          </a:p>
          <a:p>
            <a:r>
              <a:rPr lang="en-US" dirty="0">
                <a:latin typeface="Calibri "/>
              </a:rPr>
              <a:t>  with High Throughput Screening (HTS</a:t>
            </a:r>
            <a:r>
              <a:rPr lang="en-US" dirty="0" smtClean="0">
                <a:latin typeface="Calibri "/>
              </a:rPr>
              <a:t>) for combating the pathogen</a:t>
            </a:r>
          </a:p>
          <a:p>
            <a:endParaRPr lang="en-US" sz="1200" dirty="0" smtClean="0">
              <a:latin typeface="Calibri "/>
            </a:endParaRPr>
          </a:p>
          <a:p>
            <a:pPr>
              <a:buFont typeface="Arial" pitchFamily="34" charset="0"/>
              <a:buChar char="•"/>
            </a:pPr>
            <a:r>
              <a:rPr lang="en-US" dirty="0" smtClean="0">
                <a:latin typeface="Calibri "/>
              </a:rPr>
              <a:t> Random discoveries (i.e. penicillin, </a:t>
            </a:r>
            <a:r>
              <a:rPr lang="en-US" dirty="0" err="1" smtClean="0">
                <a:latin typeface="Calibri "/>
              </a:rPr>
              <a:t>viagra</a:t>
            </a:r>
            <a:r>
              <a:rPr lang="en-US" dirty="0" smtClean="0">
                <a:latin typeface="Calibri "/>
              </a:rPr>
              <a:t>)</a:t>
            </a:r>
            <a:endParaRPr lang="en-US" dirty="0">
              <a:latin typeface="Calibri "/>
            </a:endParaRPr>
          </a:p>
          <a:p>
            <a:pPr>
              <a:buFontTx/>
              <a:buChar char="•"/>
            </a:pPr>
            <a:endParaRPr lang="en-US" sz="1200" dirty="0">
              <a:latin typeface="Calibri "/>
            </a:endParaRPr>
          </a:p>
          <a:p>
            <a:pPr>
              <a:buFontTx/>
              <a:buChar char="•"/>
            </a:pPr>
            <a:r>
              <a:rPr lang="en-US" dirty="0">
                <a:latin typeface="Calibri "/>
              </a:rPr>
              <a:t> Trying out existing drugs and modifications</a:t>
            </a:r>
          </a:p>
        </p:txBody>
      </p:sp>
      <p:sp>
        <p:nvSpPr>
          <p:cNvPr id="26" name="Rectangle 25"/>
          <p:cNvSpPr>
            <a:spLocks noChangeArrowheads="1"/>
          </p:cNvSpPr>
          <p:nvPr/>
        </p:nvSpPr>
        <p:spPr bwMode="auto">
          <a:xfrm>
            <a:off x="906549" y="3343567"/>
            <a:ext cx="6477000" cy="1066800"/>
          </a:xfrm>
          <a:prstGeom prst="rect">
            <a:avLst/>
          </a:prstGeom>
          <a:noFill/>
          <a:ln w="9525">
            <a:noFill/>
            <a:miter lim="800000"/>
            <a:headEnd/>
            <a:tailEnd/>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spcBef>
                <a:spcPct val="20000"/>
              </a:spcBef>
              <a:buFontTx/>
              <a:buChar char="•"/>
            </a:pPr>
            <a:r>
              <a:rPr lang="en-US" sz="2800" dirty="0">
                <a:solidFill>
                  <a:srgbClr val="006600"/>
                </a:solidFill>
                <a:latin typeface="+mj-lt"/>
              </a:rPr>
              <a:t>Estimated number of small molecules that can act as drugs</a:t>
            </a:r>
            <a:endParaRPr lang="en-US" sz="2800" baseline="30000" dirty="0">
              <a:solidFill>
                <a:srgbClr val="006600"/>
              </a:solidFill>
              <a:latin typeface="+mj-lt"/>
            </a:endParaRPr>
          </a:p>
        </p:txBody>
      </p:sp>
      <p:sp>
        <p:nvSpPr>
          <p:cNvPr id="28" name="Text Box 6"/>
          <p:cNvSpPr txBox="1">
            <a:spLocks noChangeArrowheads="1"/>
          </p:cNvSpPr>
          <p:nvPr/>
        </p:nvSpPr>
        <p:spPr bwMode="auto">
          <a:xfrm>
            <a:off x="7459749" y="3419767"/>
            <a:ext cx="954088" cy="646113"/>
          </a:xfrm>
          <a:prstGeom prst="rect">
            <a:avLst/>
          </a:prstGeom>
          <a:noFill/>
          <a:ln w="9525">
            <a:no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FF0000"/>
                </a:solidFill>
                <a:latin typeface="YaleDesign-Roman" pitchFamily="18" charset="0"/>
              </a:rPr>
              <a:t>10</a:t>
            </a:r>
            <a:r>
              <a:rPr lang="en-US" sz="3600" b="1" baseline="30000">
                <a:solidFill>
                  <a:srgbClr val="FF0000"/>
                </a:solidFill>
                <a:latin typeface="YaleDesign-Roman" pitchFamily="18" charset="0"/>
              </a:rPr>
              <a:t>66</a:t>
            </a:r>
          </a:p>
        </p:txBody>
      </p:sp>
      <p:sp>
        <p:nvSpPr>
          <p:cNvPr id="29" name="Text Box 7"/>
          <p:cNvSpPr txBox="1">
            <a:spLocks noChangeArrowheads="1"/>
          </p:cNvSpPr>
          <p:nvPr/>
        </p:nvSpPr>
        <p:spPr bwMode="auto">
          <a:xfrm>
            <a:off x="7459749" y="4450055"/>
            <a:ext cx="1069975" cy="741362"/>
          </a:xfrm>
          <a:prstGeom prst="rect">
            <a:avLst/>
          </a:prstGeom>
          <a:noFill/>
          <a:ln w="9525">
            <a:no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spcBef>
                <a:spcPct val="20000"/>
              </a:spcBef>
              <a:buClr>
                <a:schemeClr val="tx2"/>
              </a:buClr>
              <a:buSzPct val="70000"/>
              <a:buFont typeface="Wingdings" pitchFamily="2" charset="2"/>
              <a:buNone/>
            </a:pPr>
            <a:r>
              <a:rPr lang="en-US" sz="3600" b="1">
                <a:solidFill>
                  <a:srgbClr val="FF0000"/>
                </a:solidFill>
                <a:latin typeface="YaleDesign-Roman" pitchFamily="18" charset="0"/>
              </a:rPr>
              <a:t>10</a:t>
            </a:r>
            <a:r>
              <a:rPr lang="en-US" sz="3600" b="1" baseline="30000">
                <a:solidFill>
                  <a:srgbClr val="FF0000"/>
                </a:solidFill>
                <a:latin typeface="YaleDesign-Roman" pitchFamily="18" charset="0"/>
              </a:rPr>
              <a:t>50</a:t>
            </a:r>
            <a:r>
              <a:rPr lang="en-US" sz="3600" b="1">
                <a:solidFill>
                  <a:srgbClr val="FF0000"/>
                </a:solidFill>
                <a:latin typeface="YaleDesign-Roman" pitchFamily="18" charset="0"/>
              </a:rPr>
              <a:t> </a:t>
            </a:r>
            <a:endParaRPr lang="en-US" sz="3600" b="1" baseline="30000">
              <a:solidFill>
                <a:srgbClr val="FF0000"/>
              </a:solidFill>
              <a:latin typeface="YaleDesign-Roman" pitchFamily="18" charset="0"/>
            </a:endParaRPr>
          </a:p>
        </p:txBody>
      </p:sp>
      <p:sp>
        <p:nvSpPr>
          <p:cNvPr id="30" name="Text Box 8"/>
          <p:cNvSpPr txBox="1">
            <a:spLocks noChangeArrowheads="1"/>
          </p:cNvSpPr>
          <p:nvPr/>
        </p:nvSpPr>
        <p:spPr bwMode="auto">
          <a:xfrm>
            <a:off x="890674" y="4635792"/>
            <a:ext cx="6340475" cy="1306513"/>
          </a:xfrm>
          <a:prstGeom prst="rect">
            <a:avLst/>
          </a:prstGeom>
          <a:noFill/>
          <a:ln w="9525">
            <a:noFill/>
            <a:miter lim="800000"/>
            <a:headEnd/>
            <a:tailEnd/>
          </a:ln>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20000"/>
              </a:spcBef>
              <a:buFontTx/>
              <a:buChar char="•"/>
            </a:pPr>
            <a:r>
              <a:rPr lang="en-US" sz="2800" dirty="0">
                <a:solidFill>
                  <a:srgbClr val="006600"/>
                </a:solidFill>
                <a:latin typeface="Comic Sans MS" pitchFamily="66" charset="0"/>
              </a:rPr>
              <a:t>  </a:t>
            </a:r>
            <a:r>
              <a:rPr lang="en-US" sz="2800" dirty="0">
                <a:solidFill>
                  <a:srgbClr val="006600"/>
                </a:solidFill>
                <a:latin typeface="+mj-lt"/>
              </a:rPr>
              <a:t>Estimated number of atoms in the </a:t>
            </a:r>
          </a:p>
          <a:p>
            <a:pPr>
              <a:spcBef>
                <a:spcPct val="20000"/>
              </a:spcBef>
            </a:pPr>
            <a:r>
              <a:rPr lang="en-US" sz="2800" dirty="0">
                <a:solidFill>
                  <a:srgbClr val="006600"/>
                </a:solidFill>
                <a:latin typeface="+mj-lt"/>
              </a:rPr>
              <a:t>    world</a:t>
            </a:r>
          </a:p>
          <a:p>
            <a:endParaRPr lang="en-US" dirty="0"/>
          </a:p>
        </p:txBody>
      </p:sp>
      <p:sp>
        <p:nvSpPr>
          <p:cNvPr id="31" name="AutoShape 9"/>
          <p:cNvSpPr>
            <a:spLocks noChangeArrowheads="1"/>
          </p:cNvSpPr>
          <p:nvPr/>
        </p:nvSpPr>
        <p:spPr bwMode="auto">
          <a:xfrm>
            <a:off x="4448262" y="5408905"/>
            <a:ext cx="304800" cy="685800"/>
          </a:xfrm>
          <a:prstGeom prst="downArrow">
            <a:avLst>
              <a:gd name="adj1" fmla="val 50000"/>
              <a:gd name="adj2" fmla="val 56250"/>
            </a:avLst>
          </a:prstGeom>
          <a:solidFill>
            <a:schemeClr val="accent1"/>
          </a:solidFill>
          <a:ln w="9525">
            <a:solidFill>
              <a:schemeClr val="tx1"/>
            </a:solidFill>
            <a:miter lim="800000"/>
            <a:headEnd/>
            <a:tailEnd/>
          </a:ln>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32" name="Text Box 10"/>
          <p:cNvSpPr txBox="1">
            <a:spLocks noChangeArrowheads="1"/>
          </p:cNvSpPr>
          <p:nvPr/>
        </p:nvSpPr>
        <p:spPr bwMode="auto">
          <a:xfrm>
            <a:off x="1719395" y="6073953"/>
            <a:ext cx="6280437" cy="461665"/>
          </a:xfrm>
          <a:prstGeom prst="rect">
            <a:avLst/>
          </a:prstGeom>
          <a:noFill/>
          <a:ln w="9525">
            <a:no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rgbClr val="FF0000"/>
                </a:solidFill>
              </a:rPr>
              <a:t>Structure-based </a:t>
            </a:r>
            <a:r>
              <a:rPr lang="en-US" sz="2400" b="1" dirty="0" smtClean="0">
                <a:solidFill>
                  <a:srgbClr val="FF0000"/>
                </a:solidFill>
              </a:rPr>
              <a:t>approaches + Targeted Therapy</a:t>
            </a:r>
            <a:endParaRPr lang="en-US" sz="2400" b="1" dirty="0">
              <a:solidFill>
                <a:srgbClr val="FF0000"/>
              </a:solidFill>
            </a:endParaRPr>
          </a:p>
        </p:txBody>
      </p:sp>
    </p:spTree>
    <p:extLst>
      <p:ext uri="{BB962C8B-B14F-4D97-AF65-F5344CB8AC3E}">
        <p14:creationId xmlns:p14="http://schemas.microsoft.com/office/powerpoint/2010/main" val="13529180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30</a:t>
            </a:fld>
            <a:endParaRPr lang="el-GR" dirty="0"/>
          </a:p>
        </p:txBody>
      </p:sp>
      <p:sp>
        <p:nvSpPr>
          <p:cNvPr id="18" name="TextBox 17"/>
          <p:cNvSpPr txBox="1"/>
          <p:nvPr/>
        </p:nvSpPr>
        <p:spPr>
          <a:xfrm>
            <a:off x="5994850" y="5366699"/>
            <a:ext cx="3530150" cy="369332"/>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Double click “Draw bonds in tube”</a:t>
            </a:r>
            <a:endParaRPr lang="en-US" dirty="0"/>
          </a:p>
        </p:txBody>
      </p:sp>
      <p:pic>
        <p:nvPicPr>
          <p:cNvPr id="19" name="Picture 18" descr="E:\Desktop\Screenshot from 2014-10-09 19:20:3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15050"/>
            <a:ext cx="9144000" cy="441544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32263" y="2980145"/>
            <a:ext cx="3264685" cy="646331"/>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Eye -&gt; Display only -&gt; Ligands, </a:t>
            </a:r>
          </a:p>
          <a:p>
            <a:r>
              <a:rPr lang="en-US" dirty="0" err="1" smtClean="0"/>
              <a:t>Kyklos</a:t>
            </a:r>
            <a:r>
              <a:rPr lang="en-US" dirty="0" smtClean="0"/>
              <a:t> +4A</a:t>
            </a:r>
          </a:p>
        </p:txBody>
      </p:sp>
      <p:cxnSp>
        <p:nvCxnSpPr>
          <p:cNvPr id="21" name="Straight Arrow Connector 20"/>
          <p:cNvCxnSpPr/>
          <p:nvPr/>
        </p:nvCxnSpPr>
        <p:spPr>
          <a:xfrm flipV="1">
            <a:off x="7070837" y="4854511"/>
            <a:ext cx="387857" cy="5121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36354" y="157521"/>
            <a:ext cx="803051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smtClean="0"/>
              <a:t>Maestro:</a:t>
            </a:r>
            <a:r>
              <a:rPr lang="en-US" sz="2400" dirty="0" smtClean="0"/>
              <a:t> View – Workspace</a:t>
            </a:r>
            <a:r>
              <a:rPr lang="en-US" sz="2400" dirty="0"/>
              <a:t> </a:t>
            </a:r>
            <a:r>
              <a:rPr lang="en-US" sz="2400" dirty="0" smtClean="0"/>
              <a:t>- Display atoms – Representation</a:t>
            </a:r>
          </a:p>
        </p:txBody>
      </p:sp>
      <p:sp>
        <p:nvSpPr>
          <p:cNvPr id="23" name="TextBox 22"/>
          <p:cNvSpPr txBox="1"/>
          <p:nvPr/>
        </p:nvSpPr>
        <p:spPr>
          <a:xfrm>
            <a:off x="832263" y="886300"/>
            <a:ext cx="2948258" cy="369332"/>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Show ribbons for all Residues</a:t>
            </a:r>
          </a:p>
        </p:txBody>
      </p:sp>
      <p:sp>
        <p:nvSpPr>
          <p:cNvPr id="24" name="TextBox 23"/>
          <p:cNvSpPr txBox="1"/>
          <p:nvPr/>
        </p:nvSpPr>
        <p:spPr>
          <a:xfrm>
            <a:off x="832263" y="1393598"/>
            <a:ext cx="3264685" cy="646331"/>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Select Licorice (press the button continuously)-&gt; Ligands</a:t>
            </a:r>
          </a:p>
        </p:txBody>
      </p:sp>
      <p:sp>
        <p:nvSpPr>
          <p:cNvPr id="25" name="TextBox 24"/>
          <p:cNvSpPr txBox="1"/>
          <p:nvPr/>
        </p:nvSpPr>
        <p:spPr>
          <a:xfrm>
            <a:off x="781978" y="5369984"/>
            <a:ext cx="3719760" cy="646331"/>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Ligand interaction diagram</a:t>
            </a:r>
          </a:p>
          <a:p>
            <a:r>
              <a:rPr lang="en-US" dirty="0" smtClean="0"/>
              <a:t>Contacts -&gt; Good, ligand-receptor</a:t>
            </a:r>
          </a:p>
        </p:txBody>
      </p:sp>
      <p:sp>
        <p:nvSpPr>
          <p:cNvPr id="26" name="TextBox 25"/>
          <p:cNvSpPr txBox="1"/>
          <p:nvPr/>
        </p:nvSpPr>
        <p:spPr>
          <a:xfrm>
            <a:off x="853222" y="4669845"/>
            <a:ext cx="3264685" cy="369332"/>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Press “L” to focus on the ligand</a:t>
            </a:r>
          </a:p>
        </p:txBody>
      </p:sp>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31</a:t>
            </a:fld>
            <a:endParaRPr lang="el-GR" dirty="0"/>
          </a:p>
        </p:txBody>
      </p:sp>
      <p:pic>
        <p:nvPicPr>
          <p:cNvPr id="4" name="Picture 3" descr="Screen Shot 2016-08-24 at 11.42.45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0200"/>
            <a:ext cx="9906000" cy="6191250"/>
          </a:xfrm>
          <a:prstGeom prst="rect">
            <a:avLst/>
          </a:prstGeom>
        </p:spPr>
      </p:pic>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Maestro: Grid Generation</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32</a:t>
            </a:fld>
            <a:endParaRPr lang="el-GR" dirty="0"/>
          </a:p>
        </p:txBody>
      </p:sp>
      <p:pic>
        <p:nvPicPr>
          <p:cNvPr id="2" name="Picture 1" descr="Screen Shot 2016-08-24 at 11.46.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41" y="1319650"/>
            <a:ext cx="8367454" cy="5192938"/>
          </a:xfrm>
          <a:prstGeom prst="rect">
            <a:avLst/>
          </a:prstGeom>
        </p:spPr>
      </p:pic>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33</a:t>
            </a:fld>
            <a:endParaRPr lang="el-GR" dirty="0"/>
          </a:p>
        </p:txBody>
      </p:sp>
      <p:pic>
        <p:nvPicPr>
          <p:cNvPr id="5" name="Picture 4" descr="Screen Shot 2016-08-24 at 11.48.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906000" cy="6154470"/>
          </a:xfrm>
          <a:prstGeom prst="rect">
            <a:avLst/>
          </a:prstGeom>
        </p:spPr>
      </p:pic>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34</a:t>
            </a:fld>
            <a:endParaRPr lang="el-GR" dirty="0"/>
          </a:p>
        </p:txBody>
      </p:sp>
      <p:pic>
        <p:nvPicPr>
          <p:cNvPr id="5" name="Picture 2" descr="E:\Desktop\gri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25619" cy="653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35</a:t>
            </a:fld>
            <a:endParaRPr lang="el-GR" dirty="0"/>
          </a:p>
        </p:txBody>
      </p:sp>
      <p:pic>
        <p:nvPicPr>
          <p:cNvPr id="3" name="Picture 2" descr="Screen Shot 2016-08-24 at 11.50.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0"/>
            <a:ext cx="8904514" cy="6858000"/>
          </a:xfrm>
          <a:prstGeom prst="rect">
            <a:avLst/>
          </a:prstGeom>
        </p:spPr>
      </p:pic>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36</a:t>
            </a:fld>
            <a:endParaRPr lang="el-GR" dirty="0"/>
          </a:p>
        </p:txBody>
      </p:sp>
      <p:pic>
        <p:nvPicPr>
          <p:cNvPr id="3" name="Picture 2" descr="Screen Shot 2016-08-24 at 11.52.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9099842" cy="6858000"/>
          </a:xfrm>
          <a:prstGeom prst="rect">
            <a:avLst/>
          </a:prstGeom>
        </p:spPr>
      </p:pic>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Ligand Visualization</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37</a:t>
            </a:fld>
            <a:endParaRPr lang="el-GR" dirty="0"/>
          </a:p>
        </p:txBody>
      </p:sp>
      <p:sp>
        <p:nvSpPr>
          <p:cNvPr id="10" name="TextBox 9"/>
          <p:cNvSpPr txBox="1"/>
          <p:nvPr/>
        </p:nvSpPr>
        <p:spPr>
          <a:xfrm>
            <a:off x="647700" y="5529569"/>
            <a:ext cx="8534399"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t>Project -&gt; Project table</a:t>
            </a:r>
          </a:p>
          <a:p>
            <a:r>
              <a:rPr lang="en-US" b="1" dirty="0" smtClean="0"/>
              <a:t>Columns -&gt; Reorder – Select Docking score Press up arrow, move selected properties on top of the list</a:t>
            </a:r>
            <a:endParaRPr lang="en-US" b="1" dirty="0"/>
          </a:p>
        </p:txBody>
      </p:sp>
      <p:pic>
        <p:nvPicPr>
          <p:cNvPr id="11" name="Picture 10" descr="E:\Desktop\Screenshot from 2014-10-09 19:41: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82442"/>
            <a:ext cx="9144000" cy="429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How are compounds </a:t>
            </a:r>
            <a:br>
              <a:rPr lang="en-US" sz="4000" dirty="0" smtClean="0"/>
            </a:br>
            <a:r>
              <a:rPr lang="en-US" sz="4000" dirty="0" smtClean="0"/>
              <a:t>selected for assaying?</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38</a:t>
            </a:fld>
            <a:endParaRPr lang="el-GR" dirty="0"/>
          </a:p>
        </p:txBody>
      </p:sp>
      <p:pic>
        <p:nvPicPr>
          <p:cNvPr id="4" name="Picture 3"/>
          <p:cNvPicPr/>
          <p:nvPr/>
        </p:nvPicPr>
        <p:blipFill>
          <a:blip r:embed="rId3" cstate="print"/>
          <a:stretch>
            <a:fillRect/>
          </a:stretch>
        </p:blipFill>
        <p:spPr>
          <a:xfrm>
            <a:off x="2662452" y="1302818"/>
            <a:ext cx="2737167" cy="5186065"/>
          </a:xfrm>
          <a:prstGeom prst="rect">
            <a:avLst/>
          </a:prstGeom>
        </p:spPr>
      </p:pic>
      <p:sp>
        <p:nvSpPr>
          <p:cNvPr id="5" name="TextBox 4"/>
          <p:cNvSpPr txBox="1"/>
          <p:nvPr/>
        </p:nvSpPr>
        <p:spPr>
          <a:xfrm>
            <a:off x="5575805" y="4659168"/>
            <a:ext cx="1462260"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t>van der Waals</a:t>
            </a:r>
          </a:p>
          <a:p>
            <a:r>
              <a:rPr lang="en-US" sz="1200" dirty="0" smtClean="0"/>
              <a:t>toxicity</a:t>
            </a:r>
          </a:p>
          <a:p>
            <a:r>
              <a:rPr lang="en-US" sz="1200" dirty="0" smtClean="0"/>
              <a:t>unwanted moieties</a:t>
            </a:r>
            <a:endParaRPr lang="en-US" sz="1200" dirty="0"/>
          </a:p>
        </p:txBody>
      </p:sp>
      <p:sp>
        <p:nvSpPr>
          <p:cNvPr id="6" name="TextBox 5"/>
          <p:cNvSpPr txBox="1"/>
          <p:nvPr/>
        </p:nvSpPr>
        <p:spPr>
          <a:xfrm>
            <a:off x="5575805" y="5802168"/>
            <a:ext cx="1555682"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smtClean="0"/>
              <a:t>Clustering</a:t>
            </a:r>
          </a:p>
          <a:p>
            <a:r>
              <a:rPr lang="en-US" sz="1200" dirty="0" smtClean="0"/>
              <a:t>Affinity Propagation </a:t>
            </a:r>
            <a:endParaRPr lang="en-US" sz="1200" dirty="0"/>
          </a:p>
        </p:txBody>
      </p:sp>
    </p:spTree>
    <p:extLst>
      <p:ext uri="{BB962C8B-B14F-4D97-AF65-F5344CB8AC3E}">
        <p14:creationId xmlns:p14="http://schemas.microsoft.com/office/powerpoint/2010/main" val="299535291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a:t>How are compounds </a:t>
            </a:r>
            <a:br>
              <a:rPr lang="en-US" sz="4000" dirty="0"/>
            </a:br>
            <a:r>
              <a:rPr lang="en-US" sz="4000" dirty="0"/>
              <a:t>selected for assaying?</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39</a:t>
            </a:fld>
            <a:endParaRPr lang="el-GR" dirty="0"/>
          </a:p>
        </p:txBody>
      </p:sp>
      <p:sp>
        <p:nvSpPr>
          <p:cNvPr id="4" name="TextBox 3"/>
          <p:cNvSpPr txBox="1"/>
          <p:nvPr/>
        </p:nvSpPr>
        <p:spPr>
          <a:xfrm>
            <a:off x="613327" y="1306028"/>
            <a:ext cx="8305800" cy="526297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800"/>
              </a:spcAft>
              <a:buBlip>
                <a:blip r:embed="rId3"/>
              </a:buBlip>
            </a:pPr>
            <a:r>
              <a:rPr lang="en-US" sz="2000" dirty="0" smtClean="0">
                <a:latin typeface="Calibri"/>
                <a:cs typeface="Calibri"/>
              </a:rPr>
              <a:t> Estimation of binding affinity through docking </a:t>
            </a:r>
            <a:r>
              <a:rPr lang="en-US" sz="2000" dirty="0" smtClean="0">
                <a:latin typeface="Calibri"/>
                <a:cs typeface="Calibri"/>
              </a:rPr>
              <a:t>score</a:t>
            </a:r>
            <a:endParaRPr lang="en-US" sz="1400" dirty="0" smtClean="0">
              <a:latin typeface="Calibri"/>
              <a:cs typeface="Calibri"/>
            </a:endParaRPr>
          </a:p>
          <a:p>
            <a:pPr>
              <a:spcAft>
                <a:spcPts val="800"/>
              </a:spcAft>
              <a:buBlip>
                <a:blip r:embed="rId3"/>
              </a:buBlip>
            </a:pPr>
            <a:r>
              <a:rPr lang="en-US" sz="2000" dirty="0" smtClean="0">
                <a:latin typeface="Calibri"/>
                <a:cs typeface="Calibri"/>
              </a:rPr>
              <a:t> Conformation of ligand inside the protein (binding pose): </a:t>
            </a:r>
          </a:p>
          <a:p>
            <a:pPr>
              <a:spcAft>
                <a:spcPts val="800"/>
              </a:spcAft>
            </a:pPr>
            <a:r>
              <a:rPr lang="en-US" sz="2000" dirty="0" smtClean="0">
                <a:latin typeface="Calibri"/>
                <a:cs typeface="Calibri"/>
              </a:rPr>
              <a:t>	-Look out for bad van der Waals contacts</a:t>
            </a:r>
          </a:p>
          <a:p>
            <a:pPr>
              <a:spcAft>
                <a:spcPts val="800"/>
              </a:spcAft>
            </a:pPr>
            <a:r>
              <a:rPr lang="en-US" sz="2000" dirty="0" smtClean="0">
                <a:latin typeface="Calibri"/>
                <a:cs typeface="Calibri"/>
              </a:rPr>
              <a:t>	-</a:t>
            </a:r>
            <a:r>
              <a:rPr lang="en-US" sz="2000" dirty="0" err="1" smtClean="0">
                <a:latin typeface="Calibri"/>
                <a:cs typeface="Calibri"/>
              </a:rPr>
              <a:t>Cis</a:t>
            </a:r>
            <a:r>
              <a:rPr lang="en-US" sz="2000" dirty="0" smtClean="0">
                <a:latin typeface="Calibri"/>
                <a:cs typeface="Calibri"/>
              </a:rPr>
              <a:t>-trans amides</a:t>
            </a:r>
          </a:p>
          <a:p>
            <a:pPr>
              <a:spcAft>
                <a:spcPts val="800"/>
              </a:spcAft>
            </a:pPr>
            <a:r>
              <a:rPr lang="en-US" sz="2000" dirty="0" smtClean="0">
                <a:latin typeface="Calibri"/>
                <a:cs typeface="Calibri"/>
              </a:rPr>
              <a:t>	-E-Z esters </a:t>
            </a:r>
            <a:endParaRPr lang="en-US" sz="1400" dirty="0" smtClean="0">
              <a:latin typeface="Calibri"/>
              <a:cs typeface="Calibri"/>
            </a:endParaRPr>
          </a:p>
          <a:p>
            <a:pPr>
              <a:spcAft>
                <a:spcPts val="800"/>
              </a:spcAft>
              <a:buBlip>
                <a:blip r:embed="rId3"/>
              </a:buBlip>
            </a:pPr>
            <a:r>
              <a:rPr lang="en-US" sz="2000" dirty="0" smtClean="0">
                <a:latin typeface="Calibri"/>
                <a:cs typeface="Calibri"/>
              </a:rPr>
              <a:t> Identification of unwanted or toxic moieties on a </a:t>
            </a:r>
            <a:r>
              <a:rPr lang="en-US" sz="2000" dirty="0" smtClean="0">
                <a:latin typeface="Calibri"/>
                <a:cs typeface="Calibri"/>
              </a:rPr>
              <a:t>compound</a:t>
            </a:r>
            <a:endParaRPr lang="en-US" sz="1400" dirty="0" smtClean="0">
              <a:latin typeface="Calibri"/>
              <a:cs typeface="Calibri"/>
            </a:endParaRPr>
          </a:p>
          <a:p>
            <a:pPr>
              <a:spcAft>
                <a:spcPts val="800"/>
              </a:spcAft>
              <a:buBlip>
                <a:blip r:embed="rId3"/>
              </a:buBlip>
            </a:pPr>
            <a:r>
              <a:rPr lang="en-US" sz="2000" dirty="0" smtClean="0">
                <a:latin typeface="Calibri"/>
                <a:cs typeface="Calibri"/>
              </a:rPr>
              <a:t> Identification of metabolic liabilities (</a:t>
            </a:r>
            <a:r>
              <a:rPr lang="en-US" sz="2000" dirty="0" err="1" smtClean="0">
                <a:latin typeface="Calibri"/>
                <a:cs typeface="Calibri"/>
              </a:rPr>
              <a:t>benzylic</a:t>
            </a:r>
            <a:r>
              <a:rPr lang="en-US" sz="2000" dirty="0" smtClean="0">
                <a:latin typeface="Calibri"/>
                <a:cs typeface="Calibri"/>
              </a:rPr>
              <a:t> </a:t>
            </a:r>
            <a:r>
              <a:rPr lang="en-US" sz="2000" dirty="0" err="1" smtClean="0">
                <a:latin typeface="Calibri"/>
                <a:cs typeface="Calibri"/>
              </a:rPr>
              <a:t>hydrogens</a:t>
            </a:r>
            <a:r>
              <a:rPr lang="en-US" sz="2000" dirty="0" smtClean="0">
                <a:latin typeface="Calibri"/>
                <a:cs typeface="Calibri"/>
              </a:rPr>
              <a:t>, p- position on benzene, sites of </a:t>
            </a:r>
            <a:r>
              <a:rPr lang="en-US" sz="2000" dirty="0" err="1" smtClean="0">
                <a:latin typeface="Calibri"/>
                <a:cs typeface="Calibri"/>
              </a:rPr>
              <a:t>glucuronidation</a:t>
            </a:r>
            <a:r>
              <a:rPr lang="en-US" sz="2000" dirty="0" smtClean="0">
                <a:latin typeface="Calibri"/>
                <a:cs typeface="Calibri"/>
              </a:rPr>
              <a:t>, etc…</a:t>
            </a:r>
            <a:r>
              <a:rPr lang="en-US" sz="2000" dirty="0" smtClean="0">
                <a:latin typeface="Calibri"/>
                <a:cs typeface="Calibri"/>
              </a:rPr>
              <a:t>)</a:t>
            </a:r>
            <a:endParaRPr lang="en-US" sz="1400" dirty="0" smtClean="0">
              <a:latin typeface="Calibri"/>
              <a:cs typeface="Calibri"/>
            </a:endParaRPr>
          </a:p>
          <a:p>
            <a:pPr>
              <a:spcAft>
                <a:spcPts val="800"/>
              </a:spcAft>
              <a:buBlip>
                <a:blip r:embed="rId3"/>
              </a:buBlip>
            </a:pPr>
            <a:r>
              <a:rPr lang="en-US" sz="2000" dirty="0" smtClean="0">
                <a:latin typeface="Calibri"/>
                <a:cs typeface="Calibri"/>
              </a:rPr>
              <a:t> Calculation of physicochemical properties (</a:t>
            </a:r>
            <a:r>
              <a:rPr lang="en-US" sz="2000" dirty="0" err="1" smtClean="0">
                <a:latin typeface="Calibri"/>
                <a:cs typeface="Calibri"/>
              </a:rPr>
              <a:t>lipophilicity</a:t>
            </a:r>
            <a:r>
              <a:rPr lang="en-US" sz="2000" dirty="0" smtClean="0">
                <a:latin typeface="Calibri"/>
                <a:cs typeface="Calibri"/>
              </a:rPr>
              <a:t>, cell permeability, solubility, etc). Choose molecules with drug-like </a:t>
            </a:r>
            <a:r>
              <a:rPr lang="en-US" sz="2000" dirty="0" err="1" smtClean="0">
                <a:latin typeface="Calibri"/>
                <a:cs typeface="Calibri"/>
              </a:rPr>
              <a:t>Pchem</a:t>
            </a:r>
            <a:r>
              <a:rPr lang="en-US" sz="2000" dirty="0" smtClean="0">
                <a:latin typeface="Calibri"/>
                <a:cs typeface="Calibri"/>
              </a:rPr>
              <a:t> profile</a:t>
            </a:r>
            <a:r>
              <a:rPr lang="en-US" sz="2000" dirty="0" smtClean="0">
                <a:latin typeface="Calibri"/>
                <a:cs typeface="Calibri"/>
              </a:rPr>
              <a:t>.</a:t>
            </a:r>
            <a:endParaRPr lang="en-US" sz="1400" dirty="0" smtClean="0">
              <a:latin typeface="Calibri"/>
              <a:cs typeface="Calibri"/>
            </a:endParaRPr>
          </a:p>
          <a:p>
            <a:pPr>
              <a:spcAft>
                <a:spcPts val="800"/>
              </a:spcAft>
              <a:buBlip>
                <a:blip r:embed="rId3"/>
              </a:buBlip>
            </a:pPr>
            <a:r>
              <a:rPr lang="en-US" sz="2000" dirty="0" smtClean="0">
                <a:latin typeface="Calibri"/>
                <a:cs typeface="Calibri"/>
              </a:rPr>
              <a:t> </a:t>
            </a:r>
            <a:r>
              <a:rPr lang="en-US" sz="2000" dirty="0" smtClean="0">
                <a:latin typeface="Calibri"/>
                <a:cs typeface="Calibri"/>
              </a:rPr>
              <a:t>Clustering</a:t>
            </a:r>
            <a:endParaRPr lang="en-US" sz="1400" dirty="0" smtClean="0">
              <a:latin typeface="Calibri"/>
              <a:cs typeface="Calibri"/>
            </a:endParaRPr>
          </a:p>
          <a:p>
            <a:pPr>
              <a:spcAft>
                <a:spcPts val="800"/>
              </a:spcAft>
              <a:buBlip>
                <a:blip r:embed="rId3"/>
              </a:buBlip>
            </a:pPr>
            <a:r>
              <a:rPr lang="en-US" sz="2000" dirty="0" smtClean="0">
                <a:latin typeface="Calibri"/>
                <a:cs typeface="Calibri"/>
              </a:rPr>
              <a:t> Chemical intuition</a:t>
            </a:r>
            <a:endParaRPr lang="en-US" sz="2000" dirty="0">
              <a:latin typeface="Calibri"/>
              <a:cs typeface="Calibri"/>
            </a:endParaRPr>
          </a:p>
        </p:txBody>
      </p:sp>
    </p:spTree>
    <p:extLst>
      <p:ext uri="{BB962C8B-B14F-4D97-AF65-F5344CB8AC3E}">
        <p14:creationId xmlns:p14="http://schemas.microsoft.com/office/powerpoint/2010/main" val="12877381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of Pharmaceutical Development</a:t>
            </a:r>
            <a:endParaRPr lang="en-US" dirty="0"/>
          </a:p>
        </p:txBody>
      </p:sp>
      <p:sp>
        <p:nvSpPr>
          <p:cNvPr id="25"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4</a:t>
            </a:fld>
            <a:endParaRPr lang="el-GR" dirty="0"/>
          </a:p>
        </p:txBody>
      </p:sp>
      <p:sp>
        <p:nvSpPr>
          <p:cNvPr id="3" name="TextBox 2"/>
          <p:cNvSpPr txBox="1"/>
          <p:nvPr/>
        </p:nvSpPr>
        <p:spPr>
          <a:xfrm>
            <a:off x="3361923" y="-728283"/>
            <a:ext cx="184666" cy="461665"/>
          </a:xfrm>
          <a:prstGeom prst="rect">
            <a:avLst/>
          </a:prstGeom>
          <a:noFill/>
        </p:spPr>
        <p:txBody>
          <a:bodyPr wrap="none" rtlCol="0">
            <a:spAutoFit/>
          </a:bodyPr>
          <a:lstStyle/>
          <a:p>
            <a:endParaRPr lang="en-US" dirty="0"/>
          </a:p>
        </p:txBody>
      </p:sp>
      <p:sp>
        <p:nvSpPr>
          <p:cNvPr id="12" name="AutoShape 6"/>
          <p:cNvSpPr>
            <a:spLocks noChangeArrowheads="1"/>
          </p:cNvSpPr>
          <p:nvPr/>
        </p:nvSpPr>
        <p:spPr bwMode="auto">
          <a:xfrm>
            <a:off x="736600" y="1804721"/>
            <a:ext cx="6689725" cy="1863725"/>
          </a:xfrm>
          <a:prstGeom prst="rightArrow">
            <a:avLst>
              <a:gd name="adj1" fmla="val 45972"/>
              <a:gd name="adj2" fmla="val 38271"/>
            </a:avLst>
          </a:prstGeom>
          <a:solidFill>
            <a:srgbClr val="0099CC"/>
          </a:solidFill>
          <a:ln w="9525">
            <a:solidFill>
              <a:schemeClr val="tx1"/>
            </a:solidFill>
            <a:miter lim="800000"/>
            <a:headEnd/>
            <a:tailEnd/>
          </a:ln>
          <a:effectLst>
            <a:outerShdw dist="35921" dir="2700000" algn="ctr" rotWithShape="0">
              <a:schemeClr val="bg2"/>
            </a:outerShdw>
          </a:effectLst>
        </p:spPr>
        <p:txBody>
          <a:bodyPr wrap="none"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3" name="Text Box 7"/>
          <p:cNvSpPr txBox="1">
            <a:spLocks noChangeArrowheads="1"/>
          </p:cNvSpPr>
          <p:nvPr/>
        </p:nvSpPr>
        <p:spPr bwMode="auto">
          <a:xfrm>
            <a:off x="890588" y="2455596"/>
            <a:ext cx="1301750" cy="488950"/>
          </a:xfrm>
          <a:prstGeom prst="rect">
            <a:avLst/>
          </a:prstGeom>
          <a:noFill/>
          <a:ln w="9525">
            <a:noFill/>
            <a:miter lim="800000"/>
            <a:headEnd/>
            <a:tailEnd/>
          </a:ln>
          <a:effectLst/>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sz="1600">
                <a:solidFill>
                  <a:schemeClr val="bg1"/>
                </a:solidFill>
              </a:rPr>
              <a:t>Target</a:t>
            </a:r>
          </a:p>
          <a:p>
            <a:pPr eaLnBrk="0" hangingPunct="0"/>
            <a:r>
              <a:rPr lang="en-US" sz="1600">
                <a:solidFill>
                  <a:schemeClr val="bg1"/>
                </a:solidFill>
              </a:rPr>
              <a:t>Identification</a:t>
            </a:r>
          </a:p>
        </p:txBody>
      </p:sp>
      <p:sp>
        <p:nvSpPr>
          <p:cNvPr id="14" name="Text Box 8"/>
          <p:cNvSpPr txBox="1">
            <a:spLocks noChangeArrowheads="1"/>
          </p:cNvSpPr>
          <p:nvPr/>
        </p:nvSpPr>
        <p:spPr bwMode="auto">
          <a:xfrm>
            <a:off x="2728913" y="2480996"/>
            <a:ext cx="889000" cy="488950"/>
          </a:xfrm>
          <a:prstGeom prst="rect">
            <a:avLst/>
          </a:prstGeom>
          <a:noFill/>
          <a:ln w="9525">
            <a:noFill/>
            <a:miter lim="800000"/>
            <a:headEnd/>
            <a:tailEnd/>
          </a:ln>
          <a:effectLst/>
        </p:spPr>
        <p:txBody>
          <a:bodyPr wrap="non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sz="1600">
                <a:solidFill>
                  <a:schemeClr val="bg1"/>
                </a:solidFill>
              </a:rPr>
              <a:t>Target</a:t>
            </a:r>
          </a:p>
          <a:p>
            <a:pPr eaLnBrk="0" hangingPunct="0"/>
            <a:r>
              <a:rPr lang="en-US" sz="1600">
                <a:solidFill>
                  <a:schemeClr val="bg1"/>
                </a:solidFill>
              </a:rPr>
              <a:t>Validation</a:t>
            </a:r>
          </a:p>
        </p:txBody>
      </p:sp>
      <p:sp>
        <p:nvSpPr>
          <p:cNvPr id="15" name="Text Box 9"/>
          <p:cNvSpPr txBox="1">
            <a:spLocks noChangeArrowheads="1"/>
          </p:cNvSpPr>
          <p:nvPr/>
        </p:nvSpPr>
        <p:spPr bwMode="auto">
          <a:xfrm>
            <a:off x="4151313" y="2480996"/>
            <a:ext cx="1139825" cy="488950"/>
          </a:xfrm>
          <a:prstGeom prst="rect">
            <a:avLst/>
          </a:prstGeom>
          <a:noFill/>
          <a:ln w="9525">
            <a:noFill/>
            <a:miter lim="800000"/>
            <a:headEnd/>
            <a:tailEnd/>
          </a:ln>
          <a:effectLst/>
        </p:spPr>
        <p:txBody>
          <a:bodyPr wrap="non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sz="1600">
                <a:solidFill>
                  <a:schemeClr val="bg1"/>
                </a:solidFill>
              </a:rPr>
              <a:t>Lead</a:t>
            </a:r>
          </a:p>
          <a:p>
            <a:pPr eaLnBrk="0" hangingPunct="0"/>
            <a:r>
              <a:rPr lang="en-US" sz="1600">
                <a:solidFill>
                  <a:schemeClr val="bg1"/>
                </a:solidFill>
              </a:rPr>
              <a:t>Identification</a:t>
            </a:r>
          </a:p>
        </p:txBody>
      </p:sp>
      <p:sp>
        <p:nvSpPr>
          <p:cNvPr id="16" name="Text Box 10"/>
          <p:cNvSpPr txBox="1">
            <a:spLocks noChangeArrowheads="1"/>
          </p:cNvSpPr>
          <p:nvPr/>
        </p:nvSpPr>
        <p:spPr bwMode="auto">
          <a:xfrm>
            <a:off x="5756275" y="2442896"/>
            <a:ext cx="1247775" cy="488950"/>
          </a:xfrm>
          <a:prstGeom prst="rect">
            <a:avLst/>
          </a:prstGeom>
          <a:noFill/>
          <a:ln w="9525">
            <a:noFill/>
            <a:miter lim="800000"/>
            <a:headEnd/>
            <a:tailEnd/>
          </a:ln>
          <a:effectLst/>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sz="1600">
                <a:solidFill>
                  <a:schemeClr val="bg1"/>
                </a:solidFill>
              </a:rPr>
              <a:t>Lead </a:t>
            </a:r>
          </a:p>
          <a:p>
            <a:pPr eaLnBrk="0" hangingPunct="0"/>
            <a:r>
              <a:rPr lang="en-US" sz="1600">
                <a:solidFill>
                  <a:schemeClr val="bg1"/>
                </a:solidFill>
              </a:rPr>
              <a:t>Optimization</a:t>
            </a:r>
          </a:p>
        </p:txBody>
      </p:sp>
      <p:sp>
        <p:nvSpPr>
          <p:cNvPr id="17" name="Line 11"/>
          <p:cNvSpPr>
            <a:spLocks noChangeShapeType="1"/>
          </p:cNvSpPr>
          <p:nvPr/>
        </p:nvSpPr>
        <p:spPr bwMode="auto">
          <a:xfrm>
            <a:off x="2443163" y="2390508"/>
            <a:ext cx="1587" cy="682625"/>
          </a:xfrm>
          <a:prstGeom prst="line">
            <a:avLst/>
          </a:prstGeom>
          <a:noFill/>
          <a:ln w="9525">
            <a:solidFill>
              <a:schemeClr val="tx1"/>
            </a:solidFill>
            <a:round/>
            <a:headEnd/>
            <a:tailEnd/>
          </a:ln>
          <a:effectLst/>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8" name="Line 12"/>
          <p:cNvSpPr>
            <a:spLocks noChangeShapeType="1"/>
          </p:cNvSpPr>
          <p:nvPr/>
        </p:nvSpPr>
        <p:spPr bwMode="auto">
          <a:xfrm>
            <a:off x="3951288" y="2390508"/>
            <a:ext cx="1587" cy="682625"/>
          </a:xfrm>
          <a:prstGeom prst="line">
            <a:avLst/>
          </a:prstGeom>
          <a:noFill/>
          <a:ln w="9525">
            <a:solidFill>
              <a:schemeClr val="tx1"/>
            </a:solidFill>
            <a:round/>
            <a:headEnd/>
            <a:tailEnd/>
          </a:ln>
          <a:effectLst/>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Line 13"/>
          <p:cNvSpPr>
            <a:spLocks noChangeShapeType="1"/>
          </p:cNvSpPr>
          <p:nvPr/>
        </p:nvSpPr>
        <p:spPr bwMode="auto">
          <a:xfrm>
            <a:off x="5556250" y="2390508"/>
            <a:ext cx="1588" cy="682625"/>
          </a:xfrm>
          <a:prstGeom prst="line">
            <a:avLst/>
          </a:prstGeom>
          <a:noFill/>
          <a:ln w="9525">
            <a:solidFill>
              <a:schemeClr val="tx1"/>
            </a:solidFill>
            <a:round/>
            <a:headEnd/>
            <a:tailEnd/>
          </a:ln>
          <a:effectLst/>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20" name="Text Box 14"/>
          <p:cNvSpPr txBox="1">
            <a:spLocks noChangeArrowheads="1"/>
          </p:cNvSpPr>
          <p:nvPr/>
        </p:nvSpPr>
        <p:spPr bwMode="auto">
          <a:xfrm>
            <a:off x="1790700" y="1947596"/>
            <a:ext cx="1689100" cy="274637"/>
          </a:xfrm>
          <a:prstGeom prst="rect">
            <a:avLst/>
          </a:prstGeom>
          <a:noFill/>
          <a:ln w="9525">
            <a:noFill/>
            <a:miter lim="800000"/>
            <a:headEnd/>
            <a:tailEnd/>
          </a:ln>
          <a:effectLst/>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t>Target discovery</a:t>
            </a:r>
          </a:p>
        </p:txBody>
      </p:sp>
      <p:sp>
        <p:nvSpPr>
          <p:cNvPr id="21" name="Text Box 15"/>
          <p:cNvSpPr txBox="1">
            <a:spLocks noChangeArrowheads="1"/>
          </p:cNvSpPr>
          <p:nvPr/>
        </p:nvSpPr>
        <p:spPr bwMode="auto">
          <a:xfrm>
            <a:off x="4725988" y="1947596"/>
            <a:ext cx="1536700" cy="274637"/>
          </a:xfrm>
          <a:prstGeom prst="rect">
            <a:avLst/>
          </a:prstGeom>
          <a:noFill/>
          <a:ln w="9525">
            <a:noFill/>
            <a:miter lim="800000"/>
            <a:headEnd/>
            <a:tailEnd/>
          </a:ln>
          <a:effectLst/>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t>Lead discovery</a:t>
            </a:r>
          </a:p>
        </p:txBody>
      </p:sp>
      <p:sp>
        <p:nvSpPr>
          <p:cNvPr id="22" name="Rectangle 21"/>
          <p:cNvSpPr>
            <a:spLocks noChangeArrowheads="1"/>
          </p:cNvSpPr>
          <p:nvPr/>
        </p:nvSpPr>
        <p:spPr bwMode="auto">
          <a:xfrm>
            <a:off x="1060450" y="5598397"/>
            <a:ext cx="7772400" cy="408886"/>
          </a:xfrm>
          <a:prstGeom prst="rect">
            <a:avLst/>
          </a:prstGeom>
          <a:noFill/>
          <a:ln w="12700">
            <a:noFill/>
            <a:miter lim="800000"/>
            <a:headEnd type="none" w="sm" len="sm"/>
            <a:tailEnd type="none" w="sm" len="sm"/>
          </a:ln>
          <a:effectLst/>
        </p:spPr>
        <p:txBody>
          <a:bodyPr lIns="75749" tIns="37874" rIns="75749" bIns="37874"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31825" eaLnBrk="0" hangingPunct="0">
              <a:lnSpc>
                <a:spcPct val="90000"/>
              </a:lnSpc>
              <a:spcAft>
                <a:spcPct val="80000"/>
              </a:spcAft>
              <a:tabLst>
                <a:tab pos="236538" algn="l"/>
                <a:tab pos="473075" algn="l"/>
                <a:tab pos="2679700" algn="l"/>
                <a:tab pos="2916238" algn="l"/>
                <a:tab pos="3154363" algn="l"/>
              </a:tabLst>
            </a:pPr>
            <a:r>
              <a:rPr lang="en-US" sz="2400" dirty="0">
                <a:latin typeface="Frutiger 55 Roman" pitchFamily="34" charset="0"/>
              </a:rPr>
              <a:t>Duration: 12 – 15 years, Costs: </a:t>
            </a:r>
            <a:r>
              <a:rPr lang="en-US" sz="2400" dirty="0" smtClean="0">
                <a:latin typeface="Frutiger 55 Roman" pitchFamily="34" charset="0"/>
              </a:rPr>
              <a:t>1 billion US </a:t>
            </a:r>
            <a:r>
              <a:rPr lang="en-US" sz="2400" dirty="0">
                <a:latin typeface="Frutiger 55 Roman" pitchFamily="34" charset="0"/>
              </a:rPr>
              <a:t>$ </a:t>
            </a:r>
            <a:endParaRPr lang="en-US" sz="2400" dirty="0">
              <a:latin typeface="Times New Roman" pitchFamily="18" charset="0"/>
            </a:endParaRPr>
          </a:p>
        </p:txBody>
      </p:sp>
      <p:sp>
        <p:nvSpPr>
          <p:cNvPr id="24" name="AutoShape 18"/>
          <p:cNvSpPr>
            <a:spLocks noChangeArrowheads="1"/>
          </p:cNvSpPr>
          <p:nvPr/>
        </p:nvSpPr>
        <p:spPr bwMode="auto">
          <a:xfrm rot="10800000">
            <a:off x="1517650" y="4228833"/>
            <a:ext cx="2362200" cy="762000"/>
          </a:xfrm>
          <a:prstGeom prst="wedgeRoundRectCallout">
            <a:avLst>
              <a:gd name="adj1" fmla="val -51412"/>
              <a:gd name="adj2" fmla="val 183745"/>
              <a:gd name="adj3" fmla="val 16667"/>
            </a:avLst>
          </a:prstGeom>
          <a:noFill/>
          <a:ln w="9525">
            <a:solidFill>
              <a:schemeClr val="accent2"/>
            </a:solidFill>
            <a:prstDash val="sysDot"/>
            <a:miter lim="800000"/>
            <a:headEnd/>
            <a:tailEnd/>
          </a:ln>
          <a:effectLst/>
        </p:spPr>
        <p:txBody>
          <a:bodyPr rot="1080000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a:t>28 million ligands currently known</a:t>
            </a:r>
          </a:p>
        </p:txBody>
      </p:sp>
      <p:sp>
        <p:nvSpPr>
          <p:cNvPr id="27" name="AutoShape 19"/>
          <p:cNvSpPr>
            <a:spLocks noChangeArrowheads="1"/>
          </p:cNvSpPr>
          <p:nvPr/>
        </p:nvSpPr>
        <p:spPr bwMode="auto">
          <a:xfrm rot="10800000">
            <a:off x="5022850" y="3924033"/>
            <a:ext cx="2590800" cy="762000"/>
          </a:xfrm>
          <a:prstGeom prst="wedgeRoundRectCallout">
            <a:avLst>
              <a:gd name="adj1" fmla="val 29593"/>
              <a:gd name="adj2" fmla="val 145412"/>
              <a:gd name="adj3" fmla="val 16667"/>
            </a:avLst>
          </a:prstGeom>
          <a:noFill/>
          <a:ln w="9525">
            <a:solidFill>
              <a:schemeClr val="accent2"/>
            </a:solidFill>
            <a:prstDash val="sysDot"/>
            <a:miter lim="800000"/>
            <a:headEnd/>
            <a:tailEnd/>
          </a:ln>
          <a:effectLst/>
        </p:spPr>
        <p:txBody>
          <a:bodyPr rot="1080000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a:t>Few selected ligands as potential drugs</a:t>
            </a:r>
          </a:p>
        </p:txBody>
      </p:sp>
      <p:sp>
        <p:nvSpPr>
          <p:cNvPr id="33" name="Text Box 20"/>
          <p:cNvSpPr txBox="1">
            <a:spLocks noChangeArrowheads="1"/>
          </p:cNvSpPr>
          <p:nvPr/>
        </p:nvSpPr>
        <p:spPr bwMode="auto">
          <a:xfrm>
            <a:off x="7994650" y="3924033"/>
            <a:ext cx="1174750" cy="641350"/>
          </a:xfrm>
          <a:prstGeom prst="rect">
            <a:avLst/>
          </a:prstGeom>
          <a:noFill/>
          <a:ln w="9525">
            <a:noFill/>
            <a:miter lim="800000"/>
            <a:headEnd/>
            <a:tailEnd/>
          </a:ln>
          <a:effectLst/>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solidFill>
                  <a:srgbClr val="FF0000"/>
                </a:solidFill>
              </a:rPr>
              <a:t>FDA</a:t>
            </a:r>
          </a:p>
          <a:p>
            <a:pPr algn="ctr"/>
            <a:r>
              <a:rPr lang="en-US" b="1" dirty="0">
                <a:solidFill>
                  <a:srgbClr val="FF0000"/>
                </a:solidFill>
              </a:rPr>
              <a:t>Approval</a:t>
            </a:r>
          </a:p>
        </p:txBody>
      </p:sp>
      <p:sp>
        <p:nvSpPr>
          <p:cNvPr id="34" name="AutoShape 21"/>
          <p:cNvSpPr>
            <a:spLocks noChangeArrowheads="1"/>
          </p:cNvSpPr>
          <p:nvPr/>
        </p:nvSpPr>
        <p:spPr bwMode="auto">
          <a:xfrm>
            <a:off x="8375650" y="3085833"/>
            <a:ext cx="304800" cy="685800"/>
          </a:xfrm>
          <a:prstGeom prst="downArrow">
            <a:avLst>
              <a:gd name="adj1" fmla="val 50000"/>
              <a:gd name="adj2" fmla="val 56250"/>
            </a:avLst>
          </a:prstGeom>
          <a:solidFill>
            <a:schemeClr val="accent1"/>
          </a:solidFill>
          <a:ln w="9525">
            <a:solidFill>
              <a:schemeClr val="tx1"/>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35" name="TextBox 34"/>
          <p:cNvSpPr txBox="1"/>
          <p:nvPr/>
        </p:nvSpPr>
        <p:spPr>
          <a:xfrm>
            <a:off x="2813050" y="1485633"/>
            <a:ext cx="1883977"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smtClean="0"/>
              <a:t>Preclinical Trials</a:t>
            </a:r>
            <a:endParaRPr lang="en-US" sz="2000" b="1" dirty="0"/>
          </a:p>
        </p:txBody>
      </p:sp>
      <p:sp>
        <p:nvSpPr>
          <p:cNvPr id="36" name="Rectangle 16"/>
          <p:cNvSpPr>
            <a:spLocks noChangeArrowheads="1"/>
          </p:cNvSpPr>
          <p:nvPr/>
        </p:nvSpPr>
        <p:spPr bwMode="auto">
          <a:xfrm>
            <a:off x="7366755" y="2289854"/>
            <a:ext cx="2286000" cy="697170"/>
          </a:xfrm>
          <a:prstGeom prst="rect">
            <a:avLst/>
          </a:prstGeom>
          <a:noFill/>
          <a:ln w="12700">
            <a:noFill/>
            <a:miter lim="800000"/>
            <a:headEnd type="none" w="sm" len="sm"/>
            <a:tailEnd type="none" w="sm" len="sm"/>
          </a:ln>
          <a:effectLst/>
        </p:spPr>
        <p:txBody>
          <a:bodyPr wrap="square" lIns="75749" tIns="37874" rIns="75749" bIns="37874" anchor="ctr">
            <a:spAutoFit/>
          </a:bodyPr>
          <a:lstStyle/>
          <a:p>
            <a:pPr algn="ctr" defTabSz="631825" eaLnBrk="0" hangingPunct="0">
              <a:lnSpc>
                <a:spcPct val="90000"/>
              </a:lnSpc>
              <a:tabLst>
                <a:tab pos="236538" algn="l"/>
                <a:tab pos="473075" algn="l"/>
                <a:tab pos="2679700" algn="l"/>
                <a:tab pos="2916238" algn="l"/>
                <a:tab pos="3154363" algn="l"/>
              </a:tabLst>
            </a:pPr>
            <a:r>
              <a:rPr lang="en-US" sz="2000" b="1" dirty="0">
                <a:latin typeface="+mj-lt"/>
              </a:rPr>
              <a:t>Clinical </a:t>
            </a:r>
            <a:r>
              <a:rPr lang="en-US" sz="2000" b="1" dirty="0" smtClean="0">
                <a:latin typeface="+mj-lt"/>
              </a:rPr>
              <a:t>Trials </a:t>
            </a:r>
          </a:p>
          <a:p>
            <a:pPr algn="ctr" defTabSz="631825" eaLnBrk="0" hangingPunct="0">
              <a:lnSpc>
                <a:spcPct val="90000"/>
              </a:lnSpc>
              <a:spcAft>
                <a:spcPct val="80000"/>
              </a:spcAft>
              <a:tabLst>
                <a:tab pos="236538" algn="l"/>
                <a:tab pos="473075" algn="l"/>
                <a:tab pos="2679700" algn="l"/>
                <a:tab pos="2916238" algn="l"/>
                <a:tab pos="3154363" algn="l"/>
              </a:tabLst>
            </a:pPr>
            <a:r>
              <a:rPr lang="en-US" sz="2000" b="1" dirty="0" smtClean="0">
                <a:latin typeface="+mj-lt"/>
              </a:rPr>
              <a:t>(I-III</a:t>
            </a:r>
            <a:r>
              <a:rPr lang="en-US" sz="2000" b="1" dirty="0">
                <a:latin typeface="+mj-lt"/>
              </a:rPr>
              <a:t>)</a:t>
            </a:r>
          </a:p>
        </p:txBody>
      </p:sp>
    </p:spTree>
    <p:extLst>
      <p:ext uri="{BB962C8B-B14F-4D97-AF65-F5344CB8AC3E}">
        <p14:creationId xmlns:p14="http://schemas.microsoft.com/office/powerpoint/2010/main" val="8724585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err="1" smtClean="0"/>
              <a:t>ChemBioServer</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40</a:t>
            </a:fld>
            <a:endParaRPr lang="el-GR" dirty="0"/>
          </a:p>
        </p:txBody>
      </p:sp>
      <p:sp>
        <p:nvSpPr>
          <p:cNvPr id="5" name="Rectangle 4"/>
          <p:cNvSpPr/>
          <p:nvPr/>
        </p:nvSpPr>
        <p:spPr>
          <a:xfrm>
            <a:off x="845058" y="1578019"/>
            <a:ext cx="7618208" cy="34778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Tx/>
              <a:buChar char="-"/>
            </a:pPr>
            <a:r>
              <a:rPr lang="en-US" sz="2200" dirty="0" smtClean="0"/>
              <a:t>Uploading </a:t>
            </a:r>
            <a:r>
              <a:rPr lang="en-US" sz="2200" dirty="0"/>
              <a:t>and Browsing Compounds in 2D and </a:t>
            </a:r>
            <a:r>
              <a:rPr lang="en-US" sz="2200" dirty="0" smtClean="0"/>
              <a:t>3D</a:t>
            </a:r>
            <a:endParaRPr lang="en-US" sz="2200" dirty="0"/>
          </a:p>
          <a:p>
            <a:pPr marL="285750" indent="-285750">
              <a:buFontTx/>
              <a:buChar char="-"/>
            </a:pPr>
            <a:r>
              <a:rPr lang="en-US" sz="2200" dirty="0" smtClean="0"/>
              <a:t>Filtering </a:t>
            </a:r>
            <a:r>
              <a:rPr lang="en-US" sz="2200" dirty="0"/>
              <a:t>of compounds based on </a:t>
            </a:r>
            <a:r>
              <a:rPr lang="en-US" sz="2200" b="1" i="1" dirty="0"/>
              <a:t>physicochemical </a:t>
            </a:r>
            <a:r>
              <a:rPr lang="en-US" sz="2200" b="1" i="1" dirty="0" smtClean="0"/>
              <a:t>properties</a:t>
            </a:r>
            <a:r>
              <a:rPr lang="en-US" sz="2200" dirty="0" smtClean="0"/>
              <a:t> </a:t>
            </a:r>
          </a:p>
          <a:p>
            <a:pPr marL="285750" indent="-285750">
              <a:buFontTx/>
              <a:buChar char="-"/>
            </a:pPr>
            <a:r>
              <a:rPr lang="en-US" sz="2200" b="1" i="1" dirty="0" smtClean="0"/>
              <a:t>Substructure </a:t>
            </a:r>
            <a:r>
              <a:rPr lang="en-US" sz="2200" b="1" i="1" dirty="0"/>
              <a:t>filtering </a:t>
            </a:r>
            <a:r>
              <a:rPr lang="en-US" sz="2200" dirty="0"/>
              <a:t>of compounds based on custom </a:t>
            </a:r>
            <a:r>
              <a:rPr lang="en-US" sz="2200" dirty="0" err="1"/>
              <a:t>sdf</a:t>
            </a:r>
            <a:r>
              <a:rPr lang="en-US" sz="2200" dirty="0"/>
              <a:t> </a:t>
            </a:r>
            <a:r>
              <a:rPr lang="en-US" sz="2200" dirty="0" smtClean="0"/>
              <a:t>files</a:t>
            </a:r>
            <a:endParaRPr lang="en-US" sz="2200" dirty="0"/>
          </a:p>
          <a:p>
            <a:pPr marL="285750" indent="-285750">
              <a:buFontTx/>
              <a:buChar char="-"/>
            </a:pPr>
            <a:r>
              <a:rPr lang="en-US" sz="2200" b="1" i="1" dirty="0" smtClean="0"/>
              <a:t>Van </a:t>
            </a:r>
            <a:r>
              <a:rPr lang="en-US" sz="2200" b="1" i="1" dirty="0"/>
              <a:t>der Waals filtering </a:t>
            </a:r>
            <a:r>
              <a:rPr lang="en-US" sz="2200" dirty="0"/>
              <a:t>using distance and energy </a:t>
            </a:r>
            <a:r>
              <a:rPr lang="en-US" sz="2200" dirty="0" smtClean="0"/>
              <a:t>tests</a:t>
            </a:r>
            <a:endParaRPr lang="en-US" sz="2200" dirty="0"/>
          </a:p>
          <a:p>
            <a:pPr marL="285750" indent="-285750">
              <a:buFontTx/>
              <a:buChar char="-"/>
            </a:pPr>
            <a:r>
              <a:rPr lang="en-US" sz="2200" b="1" i="1" dirty="0" smtClean="0"/>
              <a:t>Toxicity </a:t>
            </a:r>
            <a:r>
              <a:rPr lang="en-US" sz="2200" b="1" i="1" dirty="0"/>
              <a:t>filtering </a:t>
            </a:r>
            <a:r>
              <a:rPr lang="en-US" sz="2200" dirty="0"/>
              <a:t>using specific organic toxic </a:t>
            </a:r>
            <a:r>
              <a:rPr lang="en-US" sz="2200" dirty="0" smtClean="0"/>
              <a:t>roots</a:t>
            </a:r>
            <a:endParaRPr lang="en-US" sz="2200" dirty="0"/>
          </a:p>
          <a:p>
            <a:pPr marL="285750" indent="-285750">
              <a:buFontTx/>
              <a:buChar char="-"/>
            </a:pPr>
            <a:r>
              <a:rPr lang="en-US" sz="2200" b="1" i="1" dirty="0" smtClean="0"/>
              <a:t>Hierarchical </a:t>
            </a:r>
            <a:r>
              <a:rPr lang="en-US" sz="2200" b="1" i="1" dirty="0"/>
              <a:t>clustering </a:t>
            </a:r>
            <a:r>
              <a:rPr lang="en-US" sz="2200" dirty="0"/>
              <a:t>with 4 different </a:t>
            </a:r>
            <a:r>
              <a:rPr lang="en-US" sz="2200" dirty="0" smtClean="0"/>
              <a:t>distances</a:t>
            </a:r>
            <a:endParaRPr lang="en-US" sz="2200" dirty="0"/>
          </a:p>
          <a:p>
            <a:pPr marL="285750" indent="-285750">
              <a:buFontTx/>
              <a:buChar char="-"/>
            </a:pPr>
            <a:r>
              <a:rPr lang="en-US" sz="2200" b="1" i="1" dirty="0" smtClean="0"/>
              <a:t>Affinity </a:t>
            </a:r>
            <a:r>
              <a:rPr lang="en-US" sz="2200" b="1" i="1" dirty="0"/>
              <a:t>Propagation clustering</a:t>
            </a:r>
            <a:r>
              <a:rPr lang="en-US" sz="2200" dirty="0"/>
              <a:t>, providing exemplars for each </a:t>
            </a:r>
            <a:r>
              <a:rPr lang="en-US" sz="2200" dirty="0" smtClean="0"/>
              <a:t>cluster</a:t>
            </a:r>
            <a:endParaRPr lang="en-US" sz="2200" dirty="0"/>
          </a:p>
          <a:p>
            <a:pPr marL="285750" indent="-285750">
              <a:buFontTx/>
              <a:buChar char="-"/>
            </a:pPr>
            <a:r>
              <a:rPr lang="en-US" sz="2200" dirty="0" smtClean="0"/>
              <a:t>Creating </a:t>
            </a:r>
            <a:r>
              <a:rPr lang="en-US" sz="2200" dirty="0"/>
              <a:t>custom pipeline </a:t>
            </a:r>
            <a:r>
              <a:rPr lang="en-US" sz="2200" dirty="0" smtClean="0"/>
              <a:t>filtering</a:t>
            </a:r>
            <a:endParaRPr lang="en-US" sz="2200" dirty="0"/>
          </a:p>
          <a:p>
            <a:pPr marL="285750" indent="-285750">
              <a:buFontTx/>
              <a:buChar char="-"/>
            </a:pPr>
            <a:r>
              <a:rPr lang="en-US" sz="2200" dirty="0" smtClean="0"/>
              <a:t>Visualization </a:t>
            </a:r>
            <a:r>
              <a:rPr lang="en-US" sz="2200" dirty="0"/>
              <a:t>of compounds' </a:t>
            </a:r>
            <a:r>
              <a:rPr lang="en-US" sz="2200" dirty="0" smtClean="0"/>
              <a:t>properties</a:t>
            </a:r>
            <a:endParaRPr lang="en-US" sz="2200" dirty="0"/>
          </a:p>
        </p:txBody>
      </p:sp>
      <p:sp>
        <p:nvSpPr>
          <p:cNvPr id="6" name="TextBox 32"/>
          <p:cNvSpPr txBox="1">
            <a:spLocks noChangeArrowheads="1"/>
          </p:cNvSpPr>
          <p:nvPr/>
        </p:nvSpPr>
        <p:spPr bwMode="auto">
          <a:xfrm>
            <a:off x="1167066" y="6164909"/>
            <a:ext cx="4606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x-none" sz="1600" b="1" dirty="0" err="1">
                <a:latin typeface="Calibri" pitchFamily="34" charset="0"/>
                <a:cs typeface="Calibri" pitchFamily="34" charset="0"/>
              </a:rPr>
              <a:t>Athanasiadis</a:t>
            </a:r>
            <a:r>
              <a:rPr lang="en-US" altLang="x-none" sz="1600" b="1" dirty="0">
                <a:latin typeface="Calibri" pitchFamily="34" charset="0"/>
                <a:cs typeface="Calibri" pitchFamily="34" charset="0"/>
              </a:rPr>
              <a:t>, </a:t>
            </a:r>
            <a:r>
              <a:rPr lang="en-US" altLang="x-none" sz="1600" b="1" dirty="0" err="1">
                <a:latin typeface="Calibri" pitchFamily="34" charset="0"/>
                <a:cs typeface="Calibri" pitchFamily="34" charset="0"/>
              </a:rPr>
              <a:t>Cournia</a:t>
            </a:r>
            <a:r>
              <a:rPr lang="en-US" altLang="x-none" sz="1600" b="1" dirty="0">
                <a:latin typeface="Calibri" pitchFamily="34" charset="0"/>
                <a:cs typeface="Calibri" pitchFamily="34" charset="0"/>
              </a:rPr>
              <a:t>, </a:t>
            </a:r>
            <a:r>
              <a:rPr lang="en-US" altLang="x-none" sz="1600" b="1" dirty="0" err="1">
                <a:latin typeface="Calibri" pitchFamily="34" charset="0"/>
                <a:cs typeface="Calibri" pitchFamily="34" charset="0"/>
              </a:rPr>
              <a:t>Spyrou</a:t>
            </a:r>
            <a:r>
              <a:rPr lang="en-US" altLang="x-none" sz="1600" b="1" dirty="0">
                <a:latin typeface="Calibri" pitchFamily="34" charset="0"/>
                <a:cs typeface="Calibri" pitchFamily="34" charset="0"/>
              </a:rPr>
              <a:t> (2012) Bioinformatics</a:t>
            </a:r>
          </a:p>
        </p:txBody>
      </p:sp>
      <p:pic>
        <p:nvPicPr>
          <p:cNvPr id="8" name="Picture 4" descr="logo_eng1_rgb"/>
          <p:cNvPicPr>
            <a:picLocks noChangeAspect="1" noChangeArrowheads="1"/>
          </p:cNvPicPr>
          <p:nvPr/>
        </p:nvPicPr>
        <p:blipFill>
          <a:blip r:embed="rId3" cstate="print">
            <a:extLst>
              <a:ext uri="{28A0092B-C50C-407E-A947-70E740481C1C}">
                <a14:useLocalDpi xmlns:a14="http://schemas.microsoft.com/office/drawing/2010/main" val="0"/>
              </a:ext>
            </a:extLst>
          </a:blip>
          <a:srcRect t="43663"/>
          <a:stretch>
            <a:fillRect/>
          </a:stretch>
        </p:blipFill>
        <p:spPr bwMode="auto">
          <a:xfrm>
            <a:off x="19439" y="127829"/>
            <a:ext cx="2228079" cy="88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Filtering of compounds</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41</a:t>
            </a:fld>
            <a:endParaRPr lang="el-GR" dirty="0"/>
          </a:p>
        </p:txBody>
      </p:sp>
      <p:sp>
        <p:nvSpPr>
          <p:cNvPr id="5" name="Content Placeholder 2"/>
          <p:cNvSpPr txBox="1">
            <a:spLocks/>
          </p:cNvSpPr>
          <p:nvPr/>
        </p:nvSpPr>
        <p:spPr>
          <a:xfrm>
            <a:off x="655628" y="1779045"/>
            <a:ext cx="5987901" cy="3869949"/>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600" dirty="0" smtClean="0"/>
              <a:t>Computational methods can predict important physicochemical properties.</a:t>
            </a:r>
          </a:p>
          <a:p>
            <a:pPr algn="l"/>
            <a:r>
              <a:rPr lang="en-US" sz="2600" dirty="0" smtClean="0"/>
              <a:t> - </a:t>
            </a:r>
            <a:r>
              <a:rPr lang="en-US" sz="2600" i="1" dirty="0" err="1" smtClean="0"/>
              <a:t>LogP</a:t>
            </a:r>
            <a:r>
              <a:rPr lang="en-US" sz="2600" dirty="0" smtClean="0"/>
              <a:t>, a </a:t>
            </a:r>
            <a:r>
              <a:rPr lang="en-US" sz="2600" dirty="0" err="1" smtClean="0"/>
              <a:t>lipophilicity</a:t>
            </a:r>
            <a:r>
              <a:rPr lang="en-US" sz="2600" dirty="0" smtClean="0"/>
              <a:t> measure</a:t>
            </a:r>
          </a:p>
          <a:p>
            <a:pPr algn="l"/>
            <a:r>
              <a:rPr lang="en-US" sz="2600" dirty="0" smtClean="0"/>
              <a:t> - Solubility</a:t>
            </a:r>
          </a:p>
          <a:p>
            <a:pPr algn="l">
              <a:spcAft>
                <a:spcPts val="1200"/>
              </a:spcAft>
            </a:pPr>
            <a:r>
              <a:rPr lang="en-US" sz="2600" dirty="0" smtClean="0"/>
              <a:t> - Permeability</a:t>
            </a:r>
          </a:p>
          <a:p>
            <a:pPr algn="just">
              <a:spcAft>
                <a:spcPts val="1200"/>
              </a:spcAft>
            </a:pPr>
            <a:r>
              <a:rPr lang="en-US" sz="2600" dirty="0" smtClean="0"/>
              <a:t>Conformation of ligand inside the protein (e.g. bad van der Waals contacts)</a:t>
            </a:r>
          </a:p>
          <a:p>
            <a:pPr algn="just">
              <a:spcAft>
                <a:spcPts val="1200"/>
              </a:spcAft>
            </a:pPr>
            <a:r>
              <a:rPr lang="en-US" sz="2600" dirty="0" smtClean="0"/>
              <a:t>Identification of unwanted or toxic moieties on a compound</a:t>
            </a:r>
            <a:endParaRPr lang="en-US" sz="2600" dirty="0"/>
          </a:p>
        </p:txBody>
      </p:sp>
      <p:sp>
        <p:nvSpPr>
          <p:cNvPr id="6" name="Right Brace 5"/>
          <p:cNvSpPr/>
          <p:nvPr/>
        </p:nvSpPr>
        <p:spPr bwMode="auto">
          <a:xfrm>
            <a:off x="7049953" y="1543175"/>
            <a:ext cx="609600" cy="4724400"/>
          </a:xfrm>
          <a:prstGeom prst="rightBrace">
            <a:avLst>
              <a:gd name="adj1" fmla="val 8333"/>
              <a:gd name="adj2" fmla="val 49805"/>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endParaRPr>
          </a:p>
        </p:txBody>
      </p:sp>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1662"/>
          <a:stretch/>
        </p:blipFill>
        <p:spPr bwMode="auto">
          <a:xfrm>
            <a:off x="8189694" y="616240"/>
            <a:ext cx="1631398" cy="57188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304382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Physicochemical Properties</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42</a:t>
            </a:fld>
            <a:endParaRPr lang="el-GR" dirty="0"/>
          </a:p>
        </p:txBody>
      </p:sp>
      <p:sp>
        <p:nvSpPr>
          <p:cNvPr id="9" name="Content Placeholder 2"/>
          <p:cNvSpPr txBox="1">
            <a:spLocks/>
          </p:cNvSpPr>
          <p:nvPr/>
        </p:nvSpPr>
        <p:spPr>
          <a:xfrm>
            <a:off x="646954" y="1516480"/>
            <a:ext cx="7772400" cy="694657"/>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200" b="1" dirty="0" err="1" smtClean="0">
                <a:solidFill>
                  <a:srgbClr val="C00000"/>
                </a:solidFill>
              </a:rPr>
              <a:t>ChemBioServer</a:t>
            </a:r>
            <a:r>
              <a:rPr lang="en-US" altLang="x-none" sz="2200" dirty="0" smtClean="0">
                <a:cs typeface="Calibri" pitchFamily="34" charset="0"/>
              </a:rPr>
              <a:t> Performs filtering to discard molecules with undesired physicochemical properties</a:t>
            </a:r>
            <a:endParaRPr lang="en-US" sz="2200" dirty="0" smtClean="0"/>
          </a:p>
          <a:p>
            <a:endParaRPr lang="el-GR"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l="39146" t="17224" r="33929" b="21237"/>
          <a:stretch>
            <a:fillRect/>
          </a:stretch>
        </p:blipFill>
        <p:spPr bwMode="auto">
          <a:xfrm>
            <a:off x="5447554" y="2211137"/>
            <a:ext cx="2892136" cy="413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a:off x="4339914" y="3925823"/>
            <a:ext cx="549275" cy="27463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pic>
        <p:nvPicPr>
          <p:cNvPr id="12" name="Picture 2" descr="Combined Search Tutorial"/>
          <p:cNvPicPr>
            <a:picLocks noChangeAspect="1" noChangeArrowheads="1"/>
          </p:cNvPicPr>
          <p:nvPr/>
        </p:nvPicPr>
        <p:blipFill rotWithShape="1">
          <a:blip r:embed="rId4">
            <a:extLst>
              <a:ext uri="{28A0092B-C50C-407E-A947-70E740481C1C}">
                <a14:useLocalDpi xmlns:a14="http://schemas.microsoft.com/office/drawing/2010/main" val="0"/>
              </a:ext>
            </a:extLst>
          </a:blip>
          <a:srcRect l="1706" t="1176" r="2772"/>
          <a:stretch/>
        </p:blipFill>
        <p:spPr bwMode="auto">
          <a:xfrm>
            <a:off x="646954" y="2299629"/>
            <a:ext cx="3340443" cy="404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7877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Bad van der Waals contacts</a:t>
            </a:r>
            <a:endParaRPr lang="en-US" sz="4000" dirty="0"/>
          </a:p>
        </p:txBody>
      </p:sp>
      <p:sp>
        <p:nvSpPr>
          <p:cNvPr id="7" name="Footer Placeholder 3"/>
          <p:cNvSpPr>
            <a:spLocks noGrp="1"/>
          </p:cNvSpPr>
          <p:nvPr>
            <p:ph type="ftr" sz="quarter" idx="10"/>
          </p:nvPr>
        </p:nvSpPr>
        <p:spPr>
          <a:xfrm>
            <a:off x="0" y="6582987"/>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43</a:t>
            </a:fld>
            <a:endParaRPr lang="el-GR" dirty="0"/>
          </a:p>
        </p:txBody>
      </p:sp>
      <p:grpSp>
        <p:nvGrpSpPr>
          <p:cNvPr id="4" name="Group 3"/>
          <p:cNvGrpSpPr>
            <a:grpSpLocks/>
          </p:cNvGrpSpPr>
          <p:nvPr/>
        </p:nvGrpSpPr>
        <p:grpSpPr bwMode="auto">
          <a:xfrm>
            <a:off x="510074" y="1253987"/>
            <a:ext cx="4503738" cy="3387725"/>
            <a:chOff x="251520" y="1297788"/>
            <a:chExt cx="3312368" cy="2491252"/>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778" y="1426524"/>
              <a:ext cx="2964856" cy="199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shado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297788"/>
              <a:ext cx="3312368" cy="249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Oval 4"/>
          <p:cNvSpPr/>
          <p:nvPr/>
        </p:nvSpPr>
        <p:spPr>
          <a:xfrm>
            <a:off x="1603862" y="2119175"/>
            <a:ext cx="865187" cy="1144587"/>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8699" y="3782875"/>
            <a:ext cx="196532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7787" y="4906825"/>
            <a:ext cx="22780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37612" y="4673462"/>
            <a:ext cx="193357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1087" y="1542912"/>
            <a:ext cx="196691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Bad van der Waals contacts</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44</a:t>
            </a:fld>
            <a:endParaRPr lang="el-GR" dirty="0"/>
          </a:p>
        </p:txBody>
      </p:sp>
      <p:sp>
        <p:nvSpPr>
          <p:cNvPr id="4" name="Content Placeholder 2"/>
          <p:cNvSpPr txBox="1">
            <a:spLocks/>
          </p:cNvSpPr>
          <p:nvPr/>
        </p:nvSpPr>
        <p:spPr>
          <a:xfrm>
            <a:off x="228600" y="1212819"/>
            <a:ext cx="9371557" cy="114069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200" b="1" dirty="0" err="1" smtClean="0">
                <a:solidFill>
                  <a:srgbClr val="C00000"/>
                </a:solidFill>
              </a:rPr>
              <a:t>ChemBioServer</a:t>
            </a:r>
            <a:r>
              <a:rPr lang="en-US" altLang="x-none" sz="2200" dirty="0" smtClean="0">
                <a:cs typeface="Calibri" pitchFamily="34" charset="0"/>
              </a:rPr>
              <a:t> Performs filtering to discard molecules with steric clashes by means of van der Waals energy and radii tolerance (</a:t>
            </a:r>
            <a:r>
              <a:rPr lang="en-US" altLang="x-none" sz="2200" i="1" dirty="0" smtClean="0">
                <a:cs typeface="Calibri" pitchFamily="34" charset="0"/>
              </a:rPr>
              <a:t>OPLS </a:t>
            </a:r>
            <a:r>
              <a:rPr lang="en-US" altLang="x-none" sz="2200" i="1" dirty="0" smtClean="0">
                <a:cs typeface="Calibri" pitchFamily="34" charset="0"/>
              </a:rPr>
              <a:t>parameters</a:t>
            </a:r>
            <a:r>
              <a:rPr lang="en-US" altLang="x-none" sz="2200" i="1" dirty="0" smtClean="0">
                <a:cs typeface="Calibri" pitchFamily="34" charset="0"/>
              </a:rPr>
              <a:t>*</a:t>
            </a:r>
            <a:r>
              <a:rPr lang="en-US" altLang="x-none" sz="2200" dirty="0" smtClean="0">
                <a:cs typeface="Calibri" pitchFamily="34" charset="0"/>
              </a:rPr>
              <a:t>)</a:t>
            </a:r>
            <a:endParaRPr lang="en-US" sz="2200" b="1" dirty="0" smtClean="0">
              <a:solidFill>
                <a:srgbClr val="C00000"/>
              </a:solidFill>
            </a:endParaRPr>
          </a:p>
          <a:p>
            <a:endParaRPr lang="en-US" sz="2000" dirty="0" smtClean="0"/>
          </a:p>
          <a:p>
            <a:endParaRPr lang="el-GR"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l="29997" t="11295" r="30000" b="37013"/>
          <a:stretch>
            <a:fillRect/>
          </a:stretch>
        </p:blipFill>
        <p:spPr bwMode="auto">
          <a:xfrm>
            <a:off x="228600" y="1933865"/>
            <a:ext cx="5005812" cy="404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l="39146" t="17224" r="33929" b="21237"/>
          <a:stretch>
            <a:fillRect/>
          </a:stretch>
        </p:blipFill>
        <p:spPr bwMode="auto">
          <a:xfrm>
            <a:off x="6036870" y="1933865"/>
            <a:ext cx="2902350" cy="414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4990089" y="3594048"/>
            <a:ext cx="549275" cy="27463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charset="0"/>
            </a:endParaRPr>
          </a:p>
        </p:txBody>
      </p:sp>
      <p:pic>
        <p:nvPicPr>
          <p:cNvPr id="9"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1622" y="4887703"/>
            <a:ext cx="2135054"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2298913" y="5325917"/>
            <a:ext cx="432593" cy="420402"/>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Box 75"/>
          <p:cNvSpPr txBox="1">
            <a:spLocks noChangeArrowheads="1"/>
          </p:cNvSpPr>
          <p:nvPr/>
        </p:nvSpPr>
        <p:spPr bwMode="auto">
          <a:xfrm>
            <a:off x="6268757" y="6110030"/>
            <a:ext cx="2438400" cy="307777"/>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r>
              <a:rPr lang="en-US" altLang="x-none" sz="1400" i="1" dirty="0" smtClean="0"/>
              <a:t>* </a:t>
            </a:r>
            <a:r>
              <a:rPr lang="en-US" sz="1400" dirty="0" smtClean="0"/>
              <a:t>Jorgensen </a:t>
            </a:r>
            <a:r>
              <a:rPr lang="en-US" sz="1400" i="1" dirty="0"/>
              <a:t>et al</a:t>
            </a:r>
            <a:r>
              <a:rPr lang="en-US" sz="1400" i="1" dirty="0" smtClean="0"/>
              <a:t>.</a:t>
            </a:r>
            <a:r>
              <a:rPr lang="en-US" sz="1400" dirty="0" smtClean="0"/>
              <a:t>, </a:t>
            </a:r>
            <a:r>
              <a:rPr lang="en-US" sz="1400" i="1" dirty="0" smtClean="0"/>
              <a:t>JACS</a:t>
            </a:r>
            <a:r>
              <a:rPr lang="en-US" sz="1400" dirty="0" smtClean="0"/>
              <a:t>, 1996.</a:t>
            </a:r>
            <a:endParaRPr lang="el-GR" sz="1400" dirty="0"/>
          </a:p>
        </p:txBody>
      </p:sp>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Toxicity Filtering</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45</a:t>
            </a:fld>
            <a:endParaRPr lang="el-GR" dirty="0"/>
          </a:p>
        </p:txBody>
      </p:sp>
      <p:sp>
        <p:nvSpPr>
          <p:cNvPr id="4" name="Rectangle 25"/>
          <p:cNvSpPr>
            <a:spLocks/>
          </p:cNvSpPr>
          <p:nvPr/>
        </p:nvSpPr>
        <p:spPr bwMode="auto">
          <a:xfrm>
            <a:off x="552928" y="5442827"/>
            <a:ext cx="8753475" cy="606425"/>
          </a:xfrm>
          <a:prstGeom prst="rect">
            <a:avLst/>
          </a:prstGeom>
          <a:noFill/>
          <a:ln w="9525">
            <a:noFill/>
            <a:miter lim="800000"/>
            <a:headEnd/>
            <a:tailEnd/>
          </a:ln>
        </p:spPr>
        <p:txBody>
          <a:bodyPr lIns="0" tIns="0" rIns="0" bIns="0"/>
          <a:lstStyle/>
          <a:p>
            <a:pPr algn="ctr" defTabSz="812800">
              <a:defRPr/>
            </a:pPr>
            <a:endParaRPr lang="en-US" sz="3600" dirty="0">
              <a:solidFill>
                <a:srgbClr val="FFFFFF"/>
              </a:solidFill>
              <a:effectLst>
                <a:outerShdw blurRad="38100" dist="38100" dir="2700000" algn="tl">
                  <a:srgbClr val="000000">
                    <a:alpha val="43137"/>
                  </a:srgbClr>
                </a:outerShdw>
              </a:effectLst>
              <a:latin typeface="+mj-lt"/>
              <a:cs typeface="+mn-cs"/>
              <a:sym typeface="Helvetica" pitchFamily="34" charset="0"/>
            </a:endParaRPr>
          </a:p>
        </p:txBody>
      </p:sp>
      <p:pic>
        <p:nvPicPr>
          <p:cNvPr id="5" name="Picture 24" descr="CBS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540" y="1801154"/>
            <a:ext cx="46482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CBS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7940" y="1813854"/>
            <a:ext cx="441960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5"/>
          <p:cNvGrpSpPr>
            <a:grpSpLocks/>
          </p:cNvGrpSpPr>
          <p:nvPr/>
        </p:nvGrpSpPr>
        <p:grpSpPr bwMode="auto">
          <a:xfrm>
            <a:off x="5250340" y="1832904"/>
            <a:ext cx="3140149" cy="4299987"/>
            <a:chOff x="3107860" y="914400"/>
            <a:chExt cx="4054940" cy="5845765"/>
          </a:xfrm>
        </p:grpSpPr>
        <p:sp>
          <p:nvSpPr>
            <p:cNvPr id="9" name="Rectangle 8"/>
            <p:cNvSpPr/>
            <p:nvPr/>
          </p:nvSpPr>
          <p:spPr>
            <a:xfrm>
              <a:off x="3123700" y="914400"/>
              <a:ext cx="4039100" cy="5792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30" descr="toxicophores.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07860" y="914400"/>
              <a:ext cx="4054940" cy="584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32"/>
          <p:cNvSpPr txBox="1">
            <a:spLocks noChangeArrowheads="1"/>
          </p:cNvSpPr>
          <p:nvPr/>
        </p:nvSpPr>
        <p:spPr bwMode="auto">
          <a:xfrm>
            <a:off x="373540" y="6240880"/>
            <a:ext cx="4606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x-none" sz="1600" b="1" dirty="0" err="1">
                <a:latin typeface="Calibri" pitchFamily="34" charset="0"/>
                <a:cs typeface="Calibri" pitchFamily="34" charset="0"/>
              </a:rPr>
              <a:t>Athanasiadis</a:t>
            </a:r>
            <a:r>
              <a:rPr lang="en-US" altLang="x-none" sz="1600" b="1" dirty="0">
                <a:latin typeface="Calibri" pitchFamily="34" charset="0"/>
                <a:cs typeface="Calibri" pitchFamily="34" charset="0"/>
              </a:rPr>
              <a:t>, </a:t>
            </a:r>
            <a:r>
              <a:rPr lang="en-US" altLang="x-none" sz="1600" b="1" dirty="0" err="1">
                <a:latin typeface="Calibri" pitchFamily="34" charset="0"/>
                <a:cs typeface="Calibri" pitchFamily="34" charset="0"/>
              </a:rPr>
              <a:t>Cournia</a:t>
            </a:r>
            <a:r>
              <a:rPr lang="en-US" altLang="x-none" sz="1600" b="1" dirty="0">
                <a:latin typeface="Calibri" pitchFamily="34" charset="0"/>
                <a:cs typeface="Calibri" pitchFamily="34" charset="0"/>
              </a:rPr>
              <a:t>, </a:t>
            </a:r>
            <a:r>
              <a:rPr lang="en-US" altLang="x-none" sz="1600" b="1" dirty="0" err="1">
                <a:latin typeface="Calibri" pitchFamily="34" charset="0"/>
                <a:cs typeface="Calibri" pitchFamily="34" charset="0"/>
              </a:rPr>
              <a:t>Spyrou</a:t>
            </a:r>
            <a:r>
              <a:rPr lang="en-US" altLang="x-none" sz="1600" b="1" dirty="0">
                <a:latin typeface="Calibri" pitchFamily="34" charset="0"/>
                <a:cs typeface="Calibri" pitchFamily="34" charset="0"/>
              </a:rPr>
              <a:t> (2012) Bioinformatics</a:t>
            </a:r>
          </a:p>
        </p:txBody>
      </p:sp>
      <p:pic>
        <p:nvPicPr>
          <p:cNvPr id="12" name="Picture 4" descr="deadmou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0940" y="4627556"/>
            <a:ext cx="2231502" cy="148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a:xfrm>
            <a:off x="830205" y="1229602"/>
            <a:ext cx="8362675" cy="584252"/>
          </a:xfrm>
          <a:prstGeom prst="rect">
            <a:avLst/>
          </a:prstGeom>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err="1" smtClean="0">
                <a:solidFill>
                  <a:srgbClr val="C00000"/>
                </a:solidFill>
              </a:rPr>
              <a:t>ChemBioServer</a:t>
            </a:r>
            <a:r>
              <a:rPr lang="en-US" altLang="x-none" sz="2400" dirty="0" smtClean="0">
                <a:cs typeface="Calibri" pitchFamily="34" charset="0"/>
              </a:rPr>
              <a:t> Performs filtering to discard molecules with undesired toxic moieties</a:t>
            </a:r>
            <a:endParaRPr lang="en-US" sz="2400" b="1" dirty="0" smtClean="0">
              <a:solidFill>
                <a:srgbClr val="C00000"/>
              </a:solidFill>
            </a:endParaRPr>
          </a:p>
          <a:p>
            <a:pPr algn="just"/>
            <a:endParaRPr lang="en-US" sz="2000" dirty="0" smtClean="0"/>
          </a:p>
          <a:p>
            <a:pPr algn="just"/>
            <a:endParaRPr lang="el-GR" dirty="0"/>
          </a:p>
        </p:txBody>
      </p:sp>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Clustering and Molecular Similarity</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46</a:t>
            </a:fld>
            <a:endParaRPr lang="el-GR" dirty="0"/>
          </a:p>
        </p:txBody>
      </p:sp>
      <p:grpSp>
        <p:nvGrpSpPr>
          <p:cNvPr id="4" name="Group 3"/>
          <p:cNvGrpSpPr/>
          <p:nvPr/>
        </p:nvGrpSpPr>
        <p:grpSpPr>
          <a:xfrm>
            <a:off x="582118" y="1364687"/>
            <a:ext cx="8616041" cy="2198955"/>
            <a:chOff x="264609" y="842035"/>
            <a:chExt cx="8616041" cy="2730981"/>
          </a:xfrm>
        </p:grpSpPr>
        <p:sp>
          <p:nvSpPr>
            <p:cNvPr id="5" name="Rectangle 3"/>
            <p:cNvSpPr txBox="1">
              <a:spLocks noChangeArrowheads="1"/>
            </p:cNvSpPr>
            <p:nvPr/>
          </p:nvSpPr>
          <p:spPr>
            <a:xfrm>
              <a:off x="264609" y="1196752"/>
              <a:ext cx="8616041" cy="2376264"/>
            </a:xfrm>
            <a:prstGeom prst="rect">
              <a:avLst/>
            </a:prstGeom>
            <a:ln w="25400">
              <a:solidFill>
                <a:schemeClr val="accent2"/>
              </a:solidFill>
            </a:ln>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ko-KR" sz="1000" b="1" dirty="0" smtClean="0">
                  <a:solidFill>
                    <a:schemeClr val="tx1"/>
                  </a:solidFill>
                  <a:latin typeface="Calibri" pitchFamily="34" charset="0"/>
                  <a:ea typeface="굴림" pitchFamily="50" charset="-127"/>
                  <a:cs typeface="Calibri" pitchFamily="34" charset="0"/>
                </a:rPr>
                <a:t> </a:t>
              </a:r>
            </a:p>
            <a:p>
              <a:pPr algn="l"/>
              <a:r>
                <a:rPr lang="en-US" altLang="ko-KR" sz="2200" b="1" dirty="0" smtClean="0">
                  <a:solidFill>
                    <a:schemeClr val="tx1"/>
                  </a:solidFill>
                  <a:latin typeface="Calibri" pitchFamily="34" charset="0"/>
                  <a:ea typeface="굴림" pitchFamily="50" charset="-127"/>
                  <a:cs typeface="Calibri" pitchFamily="34" charset="0"/>
                </a:rPr>
                <a:t>Similar Property Principle </a:t>
              </a:r>
              <a:r>
                <a:rPr lang="en-US" altLang="ko-KR" sz="2200" dirty="0" smtClean="0">
                  <a:solidFill>
                    <a:schemeClr val="tx1"/>
                  </a:solidFill>
                  <a:latin typeface="Calibri" pitchFamily="34" charset="0"/>
                  <a:ea typeface="굴림" pitchFamily="50" charset="-127"/>
                  <a:cs typeface="Calibri" pitchFamily="34" charset="0"/>
                </a:rPr>
                <a:t>– Molecules having </a:t>
              </a:r>
              <a:r>
                <a:rPr lang="en-US" altLang="ko-KR" sz="2200" dirty="0" smtClean="0">
                  <a:solidFill>
                    <a:srgbClr val="FF0000"/>
                  </a:solidFill>
                  <a:latin typeface="Calibri" pitchFamily="34" charset="0"/>
                  <a:ea typeface="굴림" pitchFamily="50" charset="-127"/>
                  <a:cs typeface="Calibri" pitchFamily="34" charset="0"/>
                </a:rPr>
                <a:t>similar structures</a:t>
              </a:r>
              <a:r>
                <a:rPr lang="en-US" altLang="ko-KR" sz="2200" dirty="0" smtClean="0">
                  <a:solidFill>
                    <a:schemeClr val="tx1"/>
                  </a:solidFill>
                  <a:latin typeface="Calibri" pitchFamily="34" charset="0"/>
                  <a:ea typeface="굴림" pitchFamily="50" charset="-127"/>
                  <a:cs typeface="Calibri" pitchFamily="34" charset="0"/>
                </a:rPr>
                <a:t> and properties should also exhibit </a:t>
              </a:r>
              <a:r>
                <a:rPr lang="en-US" altLang="ko-KR" sz="2200" dirty="0" smtClean="0">
                  <a:solidFill>
                    <a:srgbClr val="FF0000"/>
                  </a:solidFill>
                  <a:latin typeface="Calibri" pitchFamily="34" charset="0"/>
                  <a:ea typeface="굴림" pitchFamily="50" charset="-127"/>
                  <a:cs typeface="Calibri" pitchFamily="34" charset="0"/>
                </a:rPr>
                <a:t>similar activity</a:t>
              </a:r>
              <a:r>
                <a:rPr lang="en-US" altLang="ko-KR" sz="2200" dirty="0" smtClean="0">
                  <a:solidFill>
                    <a:schemeClr val="tx1"/>
                  </a:solidFill>
                  <a:latin typeface="Calibri" pitchFamily="34" charset="0"/>
                  <a:ea typeface="굴림" pitchFamily="50" charset="-127"/>
                  <a:cs typeface="Calibri" pitchFamily="34" charset="0"/>
                </a:rPr>
                <a:t>. (Often but not always true)</a:t>
              </a:r>
            </a:p>
            <a:p>
              <a:pPr algn="l"/>
              <a:endParaRPr lang="en-US" altLang="ko-KR" sz="500" dirty="0" smtClean="0">
                <a:solidFill>
                  <a:schemeClr val="tx1"/>
                </a:solidFill>
                <a:latin typeface="Calibri" pitchFamily="34" charset="0"/>
                <a:ea typeface="굴림" pitchFamily="50" charset="-127"/>
                <a:cs typeface="Calibri" pitchFamily="34" charset="0"/>
              </a:endParaRPr>
            </a:p>
            <a:p>
              <a:pPr algn="l"/>
              <a:r>
                <a:rPr lang="en-US" altLang="ko-KR" sz="2200" dirty="0" smtClean="0">
                  <a:solidFill>
                    <a:schemeClr val="tx1"/>
                  </a:solidFill>
                  <a:latin typeface="Calibri" pitchFamily="34" charset="0"/>
                  <a:ea typeface="굴림" pitchFamily="50" charset="-127"/>
                  <a:cs typeface="Calibri" pitchFamily="34" charset="0"/>
                </a:rPr>
                <a:t> Thus, molecules that are </a:t>
              </a:r>
              <a:r>
                <a:rPr lang="en-US" altLang="ko-KR" sz="2200" dirty="0" smtClean="0">
                  <a:solidFill>
                    <a:srgbClr val="FF0000"/>
                  </a:solidFill>
                  <a:latin typeface="Calibri" pitchFamily="34" charset="0"/>
                  <a:ea typeface="굴림" pitchFamily="50" charset="-127"/>
                  <a:cs typeface="Calibri" pitchFamily="34" charset="0"/>
                </a:rPr>
                <a:t>located closely together</a:t>
              </a:r>
              <a:r>
                <a:rPr lang="en-US" altLang="ko-KR" sz="2200" dirty="0" smtClean="0">
                  <a:solidFill>
                    <a:schemeClr val="tx1"/>
                  </a:solidFill>
                  <a:latin typeface="Calibri" pitchFamily="34" charset="0"/>
                  <a:ea typeface="굴림" pitchFamily="50" charset="-127"/>
                  <a:cs typeface="Calibri" pitchFamily="34" charset="0"/>
                </a:rPr>
                <a:t> in chemical reference space are often considered to be </a:t>
              </a:r>
              <a:r>
                <a:rPr lang="en-US" altLang="ko-KR" sz="2200" dirty="0" smtClean="0">
                  <a:solidFill>
                    <a:srgbClr val="FF0000"/>
                  </a:solidFill>
                  <a:latin typeface="Calibri" pitchFamily="34" charset="0"/>
                  <a:ea typeface="굴림" pitchFamily="50" charset="-127"/>
                  <a:cs typeface="Calibri" pitchFamily="34" charset="0"/>
                </a:rPr>
                <a:t>functionally related</a:t>
              </a:r>
              <a:r>
                <a:rPr lang="en-US" altLang="ko-KR" sz="2200" dirty="0" smtClean="0">
                  <a:solidFill>
                    <a:schemeClr val="tx1"/>
                  </a:solidFill>
                  <a:latin typeface="Calibri" pitchFamily="34" charset="0"/>
                  <a:ea typeface="굴림" pitchFamily="50" charset="-127"/>
                  <a:cs typeface="Calibri" pitchFamily="34" charset="0"/>
                </a:rPr>
                <a:t>.</a:t>
              </a:r>
              <a:endParaRPr lang="en-US" altLang="ko-KR" sz="2200" dirty="0" smtClean="0">
                <a:latin typeface="Calibri" pitchFamily="34" charset="0"/>
                <a:ea typeface="굴림" pitchFamily="50" charset="-127"/>
                <a:cs typeface="Calibri" pitchFamily="34" charset="0"/>
              </a:endParaRPr>
            </a:p>
          </p:txBody>
        </p:sp>
        <p:sp>
          <p:nvSpPr>
            <p:cNvPr id="6" name="TextBox 5"/>
            <p:cNvSpPr txBox="1"/>
            <p:nvPr/>
          </p:nvSpPr>
          <p:spPr>
            <a:xfrm>
              <a:off x="3937831" y="842035"/>
              <a:ext cx="1255280" cy="477053"/>
            </a:xfrm>
            <a:prstGeom prst="rect">
              <a:avLst/>
            </a:prstGeom>
            <a:solidFill>
              <a:schemeClr val="bg1"/>
            </a:solidFill>
          </p:spPr>
          <p:txBody>
            <a:bodyPr wrap="none" rtlCol="0">
              <a:spAutoFit/>
            </a:bodyPr>
            <a:lstStyle/>
            <a:p>
              <a:r>
                <a:rPr lang="en-US" sz="2500" b="1" dirty="0" smtClean="0">
                  <a:latin typeface="Calibri" pitchFamily="34" charset="0"/>
                  <a:cs typeface="Calibri" pitchFamily="34" charset="0"/>
                </a:rPr>
                <a:t>THEORY</a:t>
              </a:r>
              <a:endParaRPr lang="en-US" sz="2500" b="1" dirty="0">
                <a:latin typeface="Calibri" pitchFamily="34" charset="0"/>
                <a:cs typeface="Calibri" pitchFamily="34" charset="0"/>
              </a:endParaRPr>
            </a:p>
          </p:txBody>
        </p:sp>
      </p:grpSp>
      <p:grpSp>
        <p:nvGrpSpPr>
          <p:cNvPr id="8" name="Group 7"/>
          <p:cNvGrpSpPr/>
          <p:nvPr/>
        </p:nvGrpSpPr>
        <p:grpSpPr>
          <a:xfrm>
            <a:off x="569029" y="3844748"/>
            <a:ext cx="8633706" cy="2275056"/>
            <a:chOff x="251520" y="3657990"/>
            <a:chExt cx="8633706" cy="2275056"/>
          </a:xfrm>
        </p:grpSpPr>
        <p:sp>
          <p:nvSpPr>
            <p:cNvPr id="9" name="Rectangle 3"/>
            <p:cNvSpPr txBox="1">
              <a:spLocks noChangeArrowheads="1"/>
            </p:cNvSpPr>
            <p:nvPr/>
          </p:nvSpPr>
          <p:spPr>
            <a:xfrm>
              <a:off x="251520" y="3877598"/>
              <a:ext cx="8633706" cy="2055448"/>
            </a:xfrm>
            <a:prstGeom prst="rect">
              <a:avLst/>
            </a:prstGeom>
            <a:ln w="25400">
              <a:solidFill>
                <a:schemeClr val="accent2"/>
              </a:solidFill>
            </a:ln>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ko-KR" sz="2200" b="1" dirty="0" smtClean="0">
                  <a:solidFill>
                    <a:schemeClr val="tx1"/>
                  </a:solidFill>
                  <a:latin typeface="Calibri" pitchFamily="34" charset="0"/>
                  <a:ea typeface="굴림" pitchFamily="50" charset="-127"/>
                  <a:cs typeface="Calibri" pitchFamily="34" charset="0"/>
                </a:rPr>
                <a:t>We want to…</a:t>
              </a:r>
            </a:p>
            <a:p>
              <a:pPr marL="342900" indent="-342900" algn="l">
                <a:buFontTx/>
                <a:buChar char="-"/>
              </a:pPr>
              <a:r>
                <a:rPr lang="en-US" altLang="ko-KR" sz="2200" dirty="0" smtClean="0">
                  <a:solidFill>
                    <a:schemeClr val="tx1"/>
                  </a:solidFill>
                  <a:latin typeface="Calibri" pitchFamily="34" charset="0"/>
                  <a:ea typeface="굴림" pitchFamily="50" charset="-127"/>
                  <a:cs typeface="Calibri" pitchFamily="34" charset="0"/>
                </a:rPr>
                <a:t>Select </a:t>
              </a:r>
              <a:r>
                <a:rPr lang="en-US" altLang="ko-KR" sz="2200" u="sng" dirty="0" smtClean="0">
                  <a:solidFill>
                    <a:schemeClr val="tx1"/>
                  </a:solidFill>
                  <a:effectLst>
                    <a:outerShdw blurRad="38100" dist="38100" dir="2700000" algn="tl">
                      <a:srgbClr val="000000">
                        <a:alpha val="43137"/>
                      </a:srgbClr>
                    </a:outerShdw>
                  </a:effectLst>
                  <a:latin typeface="Calibri" pitchFamily="34" charset="0"/>
                  <a:ea typeface="굴림" pitchFamily="50" charset="-127"/>
                  <a:cs typeface="Calibri" pitchFamily="34" charset="0"/>
                </a:rPr>
                <a:t>different</a:t>
              </a:r>
              <a:r>
                <a:rPr lang="en-US" altLang="ko-KR" sz="2200" dirty="0" smtClean="0">
                  <a:solidFill>
                    <a:schemeClr val="tx1"/>
                  </a:solidFill>
                  <a:latin typeface="Calibri" pitchFamily="34" charset="0"/>
                  <a:ea typeface="굴림" pitchFamily="50" charset="-127"/>
                  <a:cs typeface="Calibri" pitchFamily="34" charset="0"/>
                </a:rPr>
                <a:t> compounds from a given population</a:t>
              </a:r>
            </a:p>
            <a:p>
              <a:pPr marL="342900" indent="-342900" algn="l">
                <a:buFontTx/>
                <a:buChar char="-"/>
              </a:pPr>
              <a:r>
                <a:rPr lang="en-US" altLang="ko-KR" sz="2200" dirty="0" smtClean="0">
                  <a:solidFill>
                    <a:schemeClr val="tx1"/>
                  </a:solidFill>
                  <a:latin typeface="Calibri" pitchFamily="34" charset="0"/>
                  <a:ea typeface="굴림" pitchFamily="50" charset="-127"/>
                  <a:cs typeface="Calibri" pitchFamily="34" charset="0"/>
                </a:rPr>
                <a:t>Evenly populate a given chemical space with candidate molecules</a:t>
              </a:r>
            </a:p>
            <a:p>
              <a:pPr algn="l"/>
              <a:r>
                <a:rPr lang="en-US" altLang="ko-KR" sz="2200" dirty="0" smtClean="0">
                  <a:solidFill>
                    <a:schemeClr val="tx1"/>
                  </a:solidFill>
                  <a:latin typeface="Calibri" pitchFamily="34" charset="0"/>
                  <a:ea typeface="굴림" pitchFamily="50" charset="-127"/>
                  <a:cs typeface="Calibri" pitchFamily="34" charset="0"/>
                </a:rPr>
                <a:t>Dissimilarity : Inverse of molecular similarity</a:t>
              </a:r>
            </a:p>
            <a:p>
              <a:pPr algn="l"/>
              <a:r>
                <a:rPr lang="en-US" altLang="ko-KR" sz="2200" dirty="0" smtClean="0">
                  <a:solidFill>
                    <a:schemeClr val="tx1"/>
                  </a:solidFill>
                  <a:latin typeface="Calibri" pitchFamily="34" charset="0"/>
                  <a:ea typeface="굴림" pitchFamily="50" charset="-127"/>
                  <a:cs typeface="Calibri" pitchFamily="34" charset="0"/>
                </a:rPr>
                <a:t>Dissimilarity analysis plays a major role in the pharmaceutical industry</a:t>
              </a:r>
            </a:p>
            <a:p>
              <a:pPr algn="l">
                <a:buFontTx/>
                <a:buNone/>
              </a:pPr>
              <a:endParaRPr lang="en-US" altLang="ko-KR" sz="2400" dirty="0" smtClean="0">
                <a:solidFill>
                  <a:schemeClr val="tx1"/>
                </a:solidFill>
                <a:latin typeface="Calibri" pitchFamily="34" charset="0"/>
                <a:ea typeface="굴림" pitchFamily="50" charset="-127"/>
                <a:cs typeface="Calibri" pitchFamily="34" charset="0"/>
              </a:endParaRPr>
            </a:p>
            <a:p>
              <a:pPr algn="l"/>
              <a:endParaRPr lang="en-US" altLang="ko-KR" sz="2400" dirty="0" smtClean="0">
                <a:solidFill>
                  <a:schemeClr val="tx1"/>
                </a:solidFill>
                <a:latin typeface="Calibri" pitchFamily="34" charset="0"/>
                <a:ea typeface="굴림" pitchFamily="50" charset="-127"/>
                <a:cs typeface="Calibri" pitchFamily="34" charset="0"/>
              </a:endParaRPr>
            </a:p>
            <a:p>
              <a:pPr algn="l"/>
              <a:endParaRPr lang="en-US" altLang="ko-KR" sz="2400" dirty="0" smtClean="0">
                <a:solidFill>
                  <a:schemeClr val="tx1"/>
                </a:solidFill>
                <a:latin typeface="Calibri" pitchFamily="34" charset="0"/>
                <a:ea typeface="굴림" pitchFamily="50" charset="-127"/>
                <a:cs typeface="Calibri" pitchFamily="34" charset="0"/>
              </a:endParaRPr>
            </a:p>
          </p:txBody>
        </p:sp>
        <p:sp>
          <p:nvSpPr>
            <p:cNvPr id="10" name="TextBox 9"/>
            <p:cNvSpPr txBox="1"/>
            <p:nvPr/>
          </p:nvSpPr>
          <p:spPr>
            <a:xfrm>
              <a:off x="3592396" y="3657990"/>
              <a:ext cx="1950149" cy="477054"/>
            </a:xfrm>
            <a:prstGeom prst="rect">
              <a:avLst/>
            </a:prstGeom>
            <a:solidFill>
              <a:schemeClr val="bg1"/>
            </a:solidFill>
          </p:spPr>
          <p:txBody>
            <a:bodyPr wrap="none" rtlCol="0">
              <a:spAutoFit/>
            </a:bodyPr>
            <a:lstStyle/>
            <a:p>
              <a:r>
                <a:rPr lang="en-US" sz="2500" b="1" dirty="0" smtClean="0">
                  <a:latin typeface="Calibri" pitchFamily="34" charset="0"/>
                  <a:cs typeface="Calibri" pitchFamily="34" charset="0"/>
                </a:rPr>
                <a:t>APPLICATION</a:t>
              </a:r>
              <a:endParaRPr lang="en-US" sz="2500" b="1" dirty="0">
                <a:latin typeface="Calibri" pitchFamily="34" charset="0"/>
                <a:cs typeface="Calibri" pitchFamily="34" charset="0"/>
              </a:endParaRPr>
            </a:p>
          </p:txBody>
        </p:sp>
      </p:grpSp>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a:t>Clustering and Molecular Similarity</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47</a:t>
            </a:fld>
            <a:endParaRPr lang="el-GR" dirty="0"/>
          </a:p>
        </p:txBody>
      </p:sp>
      <p:pic>
        <p:nvPicPr>
          <p:cNvPr id="4" name="Picture 3" descr="desc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362" y="2817503"/>
            <a:ext cx="4945062"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9679" y="2650021"/>
            <a:ext cx="3792538"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05835" y="1340175"/>
            <a:ext cx="7055265" cy="1477328"/>
          </a:xfrm>
          <a:prstGeom prst="rect">
            <a:avLst/>
          </a:prstGeom>
          <a:noFill/>
        </p:spPr>
        <p:txBody>
          <a:bodyPr wrap="none" rtlCol="0">
            <a:spAutoFit/>
          </a:bodyPr>
          <a:lstStyle/>
          <a:p>
            <a:r>
              <a:rPr lang="en-US" sz="2200" b="1" dirty="0" smtClean="0">
                <a:latin typeface="Calibri" pitchFamily="34" charset="0"/>
                <a:cs typeface="Calibri" pitchFamily="34" charset="0"/>
              </a:rPr>
              <a:t>How?</a:t>
            </a:r>
          </a:p>
          <a:p>
            <a:pPr marL="342900" indent="-342900">
              <a:buFontTx/>
              <a:buChar char="-"/>
            </a:pPr>
            <a:r>
              <a:rPr lang="en-US" sz="2200" dirty="0" smtClean="0">
                <a:latin typeface="Calibri" pitchFamily="34" charset="0"/>
                <a:cs typeface="Calibri" pitchFamily="34" charset="0"/>
              </a:rPr>
              <a:t>Check for similar structure, properties and characteristics</a:t>
            </a:r>
          </a:p>
          <a:p>
            <a:pPr marL="342900" indent="-342900">
              <a:buFontTx/>
              <a:buChar char="-"/>
            </a:pPr>
            <a:r>
              <a:rPr lang="en-US" sz="2200" dirty="0" smtClean="0">
                <a:latin typeface="Calibri" pitchFamily="34" charset="0"/>
                <a:cs typeface="Calibri" pitchFamily="34" charset="0"/>
              </a:rPr>
              <a:t>Molecular descriptors</a:t>
            </a:r>
          </a:p>
          <a:p>
            <a:endParaRPr lang="en-US" sz="2400" dirty="0"/>
          </a:p>
        </p:txBody>
      </p:sp>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Molecular Similarity</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48</a:t>
            </a:fld>
            <a:endParaRPr lang="el-GR" dirty="0"/>
          </a:p>
        </p:txBody>
      </p:sp>
      <p:sp>
        <p:nvSpPr>
          <p:cNvPr id="10" name="Rectangle 9"/>
          <p:cNvSpPr>
            <a:spLocks noChangeArrowheads="1"/>
          </p:cNvSpPr>
          <p:nvPr/>
        </p:nvSpPr>
        <p:spPr bwMode="auto">
          <a:xfrm>
            <a:off x="876300" y="1552964"/>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rgbClr val="006D75"/>
                </a:solidFill>
                <a:cs typeface="Times New Roman" pitchFamily="18" charset="0"/>
              </a:rPr>
              <a:t>How</a:t>
            </a:r>
            <a:r>
              <a:rPr lang="en-US" sz="2800" dirty="0">
                <a:solidFill>
                  <a:srgbClr val="006D75"/>
                </a:solidFill>
              </a:rPr>
              <a:t> to calculate it?</a:t>
            </a: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5143778"/>
            <a:ext cx="2871788" cy="7588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5058164"/>
            <a:ext cx="2706688" cy="8286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12"/>
          <p:cNvSpPr>
            <a:spLocks noChangeArrowheads="1"/>
          </p:cNvSpPr>
          <p:nvPr/>
        </p:nvSpPr>
        <p:spPr bwMode="auto">
          <a:xfrm>
            <a:off x="876300" y="3686563"/>
            <a:ext cx="8077200" cy="117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49263">
              <a:spcBef>
                <a:spcPct val="20000"/>
              </a:spcBef>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2200" dirty="0"/>
              <a:t>Sequences/vectors of bits, or numeric values that can be compared by distance functions, similarity </a:t>
            </a:r>
            <a:r>
              <a:rPr lang="en-US" sz="2200" dirty="0" smtClean="0"/>
              <a:t>metrics. </a:t>
            </a:r>
            <a:endParaRPr lang="en-US" sz="2200" dirty="0"/>
          </a:p>
          <a:p>
            <a:pPr defTabSz="449263">
              <a:spcBef>
                <a:spcPct val="20000"/>
              </a:spcBef>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2200" dirty="0"/>
              <a:t>E= Euclidean distance         T = </a:t>
            </a:r>
            <a:r>
              <a:rPr lang="en-US" sz="2200" dirty="0" err="1"/>
              <a:t>Tanimoto</a:t>
            </a:r>
            <a:r>
              <a:rPr lang="en-US" sz="2200" dirty="0"/>
              <a:t> index </a:t>
            </a:r>
          </a:p>
          <a:p>
            <a:pPr defTabSz="449263">
              <a:spcBef>
                <a:spcPct val="20000"/>
              </a:spcBef>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sz="2200" dirty="0"/>
          </a:p>
        </p:txBody>
      </p:sp>
      <p:sp>
        <p:nvSpPr>
          <p:cNvPr id="14" name="Text Box 23"/>
          <p:cNvSpPr txBox="1">
            <a:spLocks noChangeArrowheads="1"/>
          </p:cNvSpPr>
          <p:nvPr/>
        </p:nvSpPr>
        <p:spPr bwMode="auto">
          <a:xfrm>
            <a:off x="876300" y="2238764"/>
            <a:ext cx="78041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spcBef>
                <a:spcPct val="20000"/>
              </a:spcBef>
              <a:buClr>
                <a:srgbClr val="00C0FF"/>
              </a:buClr>
              <a:buSzPct val="95000"/>
              <a:buFont typeface="Wingdings" pitchFamily="2" charset="2"/>
              <a:buNone/>
            </a:pPr>
            <a:r>
              <a:rPr lang="en-US" sz="2200" dirty="0">
                <a:latin typeface="+mn-lt"/>
              </a:rPr>
              <a:t>Quantitative assessment of similarity/dissimilarity of structures</a:t>
            </a:r>
          </a:p>
          <a:p>
            <a:pPr eaLnBrk="1" hangingPunct="1">
              <a:buClr>
                <a:srgbClr val="0066FF"/>
              </a:buClr>
              <a:buFont typeface="Wingdings" pitchFamily="2" charset="2"/>
              <a:buChar char="Ø"/>
            </a:pPr>
            <a:r>
              <a:rPr lang="en-US" sz="2200" dirty="0">
                <a:latin typeface="+mn-lt"/>
                <a:sym typeface="Wingdings" pitchFamily="2" charset="2"/>
              </a:rPr>
              <a:t>need a numerically tractable form</a:t>
            </a:r>
            <a:endParaRPr lang="en-US" sz="2200" dirty="0">
              <a:latin typeface="+mn-lt"/>
            </a:endParaRPr>
          </a:p>
          <a:p>
            <a:pPr eaLnBrk="1" hangingPunct="1">
              <a:buClr>
                <a:srgbClr val="0066FF"/>
              </a:buClr>
              <a:buFont typeface="Wingdings" pitchFamily="2" charset="2"/>
              <a:buChar char="Ø"/>
            </a:pPr>
            <a:r>
              <a:rPr lang="en-US" sz="2200" dirty="0">
                <a:latin typeface="+mn-lt"/>
                <a:sym typeface="Wingdings" pitchFamily="2" charset="2"/>
              </a:rPr>
              <a:t>molecular descriptors, fingerprints, structural keys</a:t>
            </a:r>
            <a:endParaRPr lang="en-US" sz="2200" dirty="0">
              <a:solidFill>
                <a:srgbClr val="006D75"/>
              </a:solidFill>
              <a:latin typeface="+mn-lt"/>
            </a:endParaRPr>
          </a:p>
        </p:txBody>
      </p:sp>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Molecular Descriptors</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49</a:t>
            </a:fld>
            <a:endParaRPr lang="el-GR" dirty="0"/>
          </a:p>
        </p:txBody>
      </p:sp>
      <p:sp>
        <p:nvSpPr>
          <p:cNvPr id="4" name="Text Box 55"/>
          <p:cNvSpPr txBox="1">
            <a:spLocks noChangeArrowheads="1"/>
          </p:cNvSpPr>
          <p:nvPr/>
        </p:nvSpPr>
        <p:spPr bwMode="auto">
          <a:xfrm>
            <a:off x="1100873" y="1901066"/>
            <a:ext cx="780415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buClr>
                <a:srgbClr val="2454DC"/>
              </a:buClr>
              <a:buFont typeface="Wingdings" pitchFamily="2" charset="2"/>
              <a:buNone/>
            </a:pPr>
            <a:r>
              <a:rPr lang="en-US" sz="2200" dirty="0">
                <a:latin typeface="+mn-lt"/>
              </a:rPr>
              <a:t>hashed binary fingerprint</a:t>
            </a:r>
          </a:p>
          <a:p>
            <a:pPr eaLnBrk="1" hangingPunct="1">
              <a:buClr>
                <a:srgbClr val="0066FF"/>
              </a:buClr>
              <a:buSzPct val="95000"/>
              <a:buFont typeface="Courier New" pitchFamily="49" charset="0"/>
              <a:buChar char="o"/>
            </a:pPr>
            <a:r>
              <a:rPr lang="en-US" sz="2200" dirty="0">
                <a:latin typeface="+mn-lt"/>
              </a:rPr>
              <a:t>encodes topological properties of the chemical graph: connectivity, edge label (bond type), node label (atom type)</a:t>
            </a:r>
          </a:p>
          <a:p>
            <a:pPr eaLnBrk="1" hangingPunct="1">
              <a:buClr>
                <a:srgbClr val="0066FF"/>
              </a:buClr>
              <a:buSzPct val="95000"/>
              <a:buFont typeface="Courier New" pitchFamily="49" charset="0"/>
              <a:buChar char="o"/>
            </a:pPr>
            <a:r>
              <a:rPr lang="en-US" sz="2200" dirty="0">
                <a:latin typeface="+mn-lt"/>
              </a:rPr>
              <a:t>allows the comparison of two molecules with respect to their chemical structure</a:t>
            </a:r>
          </a:p>
        </p:txBody>
      </p:sp>
      <p:sp>
        <p:nvSpPr>
          <p:cNvPr id="5" name="Rectangle 4"/>
          <p:cNvSpPr>
            <a:spLocks noChangeArrowheads="1"/>
          </p:cNvSpPr>
          <p:nvPr/>
        </p:nvSpPr>
        <p:spPr bwMode="auto">
          <a:xfrm>
            <a:off x="1000976" y="1376784"/>
            <a:ext cx="338163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accent1">
                    <a:lumMod val="75000"/>
                  </a:schemeClr>
                </a:solidFill>
                <a:cs typeface="Times New Roman" pitchFamily="18" charset="0"/>
              </a:rPr>
              <a:t>C</a:t>
            </a:r>
            <a:r>
              <a:rPr lang="en-US" sz="2800" b="1" dirty="0" smtClean="0">
                <a:solidFill>
                  <a:schemeClr val="accent1">
                    <a:lumMod val="75000"/>
                  </a:schemeClr>
                </a:solidFill>
                <a:cs typeface="Times New Roman" pitchFamily="18" charset="0"/>
              </a:rPr>
              <a:t>hemical </a:t>
            </a:r>
            <a:r>
              <a:rPr lang="en-US" sz="2800" b="1" dirty="0">
                <a:solidFill>
                  <a:schemeClr val="accent1">
                    <a:lumMod val="75000"/>
                  </a:schemeClr>
                </a:solidFill>
                <a:cs typeface="Times New Roman" pitchFamily="18" charset="0"/>
              </a:rPr>
              <a:t>fingerprint</a:t>
            </a:r>
          </a:p>
        </p:txBody>
      </p:sp>
      <p:sp>
        <p:nvSpPr>
          <p:cNvPr id="6" name="Text Box 81"/>
          <p:cNvSpPr txBox="1">
            <a:spLocks noChangeArrowheads="1"/>
          </p:cNvSpPr>
          <p:nvPr/>
        </p:nvSpPr>
        <p:spPr bwMode="auto">
          <a:xfrm>
            <a:off x="1100873" y="4034666"/>
            <a:ext cx="78041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buClr>
                <a:srgbClr val="2454DC"/>
              </a:buClr>
              <a:buFont typeface="Wingdings" pitchFamily="2" charset="2"/>
              <a:buNone/>
            </a:pPr>
            <a:r>
              <a:rPr lang="en-US" sz="2800" b="1" dirty="0" smtClean="0">
                <a:solidFill>
                  <a:srgbClr val="2E75B6"/>
                </a:solidFill>
                <a:latin typeface="+mn-lt"/>
              </a:rPr>
              <a:t>Construction</a:t>
            </a:r>
            <a:endParaRPr lang="en-US" sz="2200" dirty="0">
              <a:solidFill>
                <a:srgbClr val="006D75"/>
              </a:solidFill>
              <a:latin typeface="+mn-lt"/>
            </a:endParaRPr>
          </a:p>
          <a:p>
            <a:pPr eaLnBrk="1" hangingPunct="1">
              <a:buClr>
                <a:srgbClr val="0066FF"/>
              </a:buClr>
              <a:buSzPct val="95000"/>
              <a:buFont typeface="Wingdings" pitchFamily="2" charset="2"/>
              <a:buAutoNum type="arabicPeriod"/>
            </a:pPr>
            <a:r>
              <a:rPr lang="en-US" sz="2200" dirty="0">
                <a:latin typeface="+mn-lt"/>
              </a:rPr>
              <a:t>find all 0, 1, …, n step walks in the chemical graph</a:t>
            </a:r>
          </a:p>
          <a:p>
            <a:pPr eaLnBrk="1" hangingPunct="1">
              <a:buClr>
                <a:srgbClr val="0066FF"/>
              </a:buClr>
              <a:buSzPct val="95000"/>
              <a:buFont typeface="Wingdings" pitchFamily="2" charset="2"/>
              <a:buAutoNum type="arabicPeriod"/>
            </a:pPr>
            <a:r>
              <a:rPr lang="en-US" sz="2200" dirty="0">
                <a:latin typeface="+mn-lt"/>
              </a:rPr>
              <a:t>generate a bit array for each walks with given number of bits set</a:t>
            </a:r>
          </a:p>
          <a:p>
            <a:pPr eaLnBrk="1" hangingPunct="1">
              <a:buClr>
                <a:srgbClr val="0066FF"/>
              </a:buClr>
              <a:buSzPct val="95000"/>
              <a:buFont typeface="Wingdings" pitchFamily="2" charset="2"/>
              <a:buAutoNum type="arabicPeriod"/>
            </a:pPr>
            <a:r>
              <a:rPr lang="en-US" sz="2200" dirty="0">
                <a:latin typeface="+mn-lt"/>
              </a:rPr>
              <a:t>merge the bit arrays with logical OR operation</a:t>
            </a:r>
          </a:p>
        </p:txBody>
      </p:sp>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DNA to genes to proteins</a:t>
            </a:r>
            <a:endParaRPr lang="en-US" dirty="0"/>
          </a:p>
        </p:txBody>
      </p:sp>
      <p:sp>
        <p:nvSpPr>
          <p:cNvPr id="25"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5</a:t>
            </a:fld>
            <a:endParaRPr lang="el-GR" dirty="0"/>
          </a:p>
        </p:txBody>
      </p:sp>
      <p:sp>
        <p:nvSpPr>
          <p:cNvPr id="3" name="TextBox 2"/>
          <p:cNvSpPr txBox="1"/>
          <p:nvPr/>
        </p:nvSpPr>
        <p:spPr>
          <a:xfrm>
            <a:off x="3361923" y="-728283"/>
            <a:ext cx="184666" cy="461665"/>
          </a:xfrm>
          <a:prstGeom prst="rect">
            <a:avLst/>
          </a:prstGeom>
          <a:noFill/>
        </p:spPr>
        <p:txBody>
          <a:bodyPr wrap="none" rtlCol="0">
            <a:spAutoFit/>
          </a:bodyPr>
          <a:lstStyle/>
          <a:p>
            <a:endParaRPr lang="en-US" dirty="0"/>
          </a:p>
        </p:txBody>
      </p:sp>
      <p:pic>
        <p:nvPicPr>
          <p:cNvPr id="23" name="Picture 22" descr="transcription.gif"/>
          <p:cNvPicPr>
            <a:picLocks noChangeAspect="1"/>
          </p:cNvPicPr>
          <p:nvPr/>
        </p:nvPicPr>
        <p:blipFill>
          <a:blip r:embed="rId2" cstate="print"/>
          <a:stretch>
            <a:fillRect/>
          </a:stretch>
        </p:blipFill>
        <p:spPr>
          <a:xfrm>
            <a:off x="5917391" y="1333286"/>
            <a:ext cx="2743200" cy="3798277"/>
          </a:xfrm>
          <a:prstGeom prst="rect">
            <a:avLst/>
          </a:prstGeom>
        </p:spPr>
      </p:pic>
      <p:pic>
        <p:nvPicPr>
          <p:cNvPr id="26" name="Picture 25" descr="r22_chromosome.jpg"/>
          <p:cNvPicPr>
            <a:picLocks noChangeAspect="1"/>
          </p:cNvPicPr>
          <p:nvPr/>
        </p:nvPicPr>
        <p:blipFill>
          <a:blip r:embed="rId3" cstate="print"/>
          <a:stretch>
            <a:fillRect/>
          </a:stretch>
        </p:blipFill>
        <p:spPr>
          <a:xfrm>
            <a:off x="430991" y="1485686"/>
            <a:ext cx="5080000" cy="3810000"/>
          </a:xfrm>
          <a:prstGeom prst="rect">
            <a:avLst/>
          </a:prstGeom>
        </p:spPr>
      </p:pic>
      <p:sp>
        <p:nvSpPr>
          <p:cNvPr id="28" name="TextBox 27"/>
          <p:cNvSpPr txBox="1"/>
          <p:nvPr/>
        </p:nvSpPr>
        <p:spPr>
          <a:xfrm>
            <a:off x="5414971" y="5590068"/>
            <a:ext cx="4060037"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Font typeface="Arial" pitchFamily="34" charset="0"/>
              <a:buChar char="•"/>
            </a:pPr>
            <a:r>
              <a:rPr lang="en-US" sz="1600" b="1" dirty="0" smtClean="0"/>
              <a:t>Proteins are the expression of genes into functional bio-molecules</a:t>
            </a:r>
          </a:p>
          <a:p>
            <a:pPr>
              <a:buFont typeface="Arial" pitchFamily="34" charset="0"/>
              <a:buChar char="•"/>
            </a:pPr>
            <a:r>
              <a:rPr lang="en-US" sz="1600" b="1" dirty="0" smtClean="0"/>
              <a:t>Proteins perform essential cellular functions</a:t>
            </a:r>
            <a:endParaRPr lang="en-US" sz="1600" b="1" dirty="0"/>
          </a:p>
        </p:txBody>
      </p:sp>
      <p:sp>
        <p:nvSpPr>
          <p:cNvPr id="29" name="TextBox 28"/>
          <p:cNvSpPr txBox="1"/>
          <p:nvPr/>
        </p:nvSpPr>
        <p:spPr>
          <a:xfrm>
            <a:off x="735791" y="5752886"/>
            <a:ext cx="3974871"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b="1" dirty="0" smtClean="0"/>
              <a:t>20.000 </a:t>
            </a:r>
            <a:r>
              <a:rPr lang="en-US" b="1" dirty="0" smtClean="0"/>
              <a:t>genes in the nucleus of our cells </a:t>
            </a:r>
            <a:endParaRPr lang="el-GR" b="1" dirty="0" smtClean="0"/>
          </a:p>
          <a:p>
            <a:r>
              <a:rPr lang="el-GR" b="1" dirty="0" smtClean="0">
                <a:sym typeface="Wingdings" pitchFamily="2" charset="2"/>
              </a:rPr>
              <a:t> </a:t>
            </a:r>
            <a:r>
              <a:rPr lang="en-US" b="1" dirty="0" smtClean="0">
                <a:sym typeface="Wingdings" pitchFamily="2" charset="2"/>
              </a:rPr>
              <a:t>PROTEINS</a:t>
            </a:r>
            <a:endParaRPr lang="el-GR" b="1" dirty="0" smtClean="0"/>
          </a:p>
        </p:txBody>
      </p:sp>
      <p:pic>
        <p:nvPicPr>
          <p:cNvPr id="30" name="Picture 29" descr="H:\poland\centraldogma3.gif"/>
          <p:cNvPicPr>
            <a:picLocks noChangeAspect="1" noChangeArrowheads="1"/>
          </p:cNvPicPr>
          <p:nvPr/>
        </p:nvPicPr>
        <p:blipFill>
          <a:blip r:embed="rId4" cstate="print"/>
          <a:srcRect/>
          <a:stretch>
            <a:fillRect/>
          </a:stretch>
        </p:blipFill>
        <p:spPr bwMode="auto">
          <a:xfrm>
            <a:off x="5079191" y="1555602"/>
            <a:ext cx="3657600" cy="2673284"/>
          </a:xfrm>
          <a:prstGeom prst="rect">
            <a:avLst/>
          </a:prstGeom>
          <a:noFill/>
        </p:spPr>
      </p:pic>
      <p:sp>
        <p:nvSpPr>
          <p:cNvPr id="31" name="TextBox 30"/>
          <p:cNvSpPr txBox="1"/>
          <p:nvPr/>
        </p:nvSpPr>
        <p:spPr>
          <a:xfrm>
            <a:off x="7060391" y="1985332"/>
            <a:ext cx="725327"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1600" b="1" dirty="0" smtClean="0"/>
              <a:t>(</a:t>
            </a:r>
            <a:r>
              <a:rPr lang="en-US" sz="1600" b="1" dirty="0" smtClean="0"/>
              <a:t>gene</a:t>
            </a:r>
            <a:r>
              <a:rPr lang="el-GR" sz="1600" b="1" dirty="0" smtClean="0"/>
              <a:t>)</a:t>
            </a:r>
            <a:endParaRPr lang="en-US" sz="1600" b="1" dirty="0"/>
          </a:p>
        </p:txBody>
      </p:sp>
      <p:cxnSp>
        <p:nvCxnSpPr>
          <p:cNvPr id="32" name="Straight Arrow Connector 31"/>
          <p:cNvCxnSpPr/>
          <p:nvPr/>
        </p:nvCxnSpPr>
        <p:spPr>
          <a:xfrm>
            <a:off x="6984191" y="4000286"/>
            <a:ext cx="0" cy="304800"/>
          </a:xfrm>
          <a:prstGeom prst="straightConnector1">
            <a:avLst/>
          </a:prstGeom>
          <a:ln w="38100">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517591" y="4609886"/>
            <a:ext cx="381000" cy="0"/>
          </a:xfrm>
          <a:prstGeom prst="straightConnector1">
            <a:avLst/>
          </a:prstGeom>
          <a:ln w="38100">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127191" y="4305086"/>
            <a:ext cx="1005403"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i="1" dirty="0" smtClean="0"/>
              <a:t>X-rays</a:t>
            </a:r>
            <a:endParaRPr lang="el-GR" i="1" dirty="0" smtClean="0"/>
          </a:p>
          <a:p>
            <a:pPr algn="ctr"/>
            <a:r>
              <a:rPr lang="el-GR" i="1" dirty="0" smtClean="0"/>
              <a:t>= </a:t>
            </a:r>
            <a:r>
              <a:rPr lang="en-US" i="1" dirty="0" smtClean="0"/>
              <a:t>Picture</a:t>
            </a:r>
            <a:endParaRPr lang="en-US" i="1" dirty="0"/>
          </a:p>
        </p:txBody>
      </p:sp>
    </p:spTree>
    <p:extLst>
      <p:ext uri="{BB962C8B-B14F-4D97-AF65-F5344CB8AC3E}">
        <p14:creationId xmlns:p14="http://schemas.microsoft.com/office/powerpoint/2010/main" val="124541494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Molecular Similarity</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50</a:t>
            </a:fld>
            <a:endParaRPr lang="el-GR" dirty="0"/>
          </a:p>
        </p:txBody>
      </p:sp>
      <p:sp>
        <p:nvSpPr>
          <p:cNvPr id="4" name="Rectangle 3"/>
          <p:cNvSpPr>
            <a:spLocks noChangeArrowheads="1"/>
          </p:cNvSpPr>
          <p:nvPr/>
        </p:nvSpPr>
        <p:spPr bwMode="auto">
          <a:xfrm>
            <a:off x="656124" y="1238288"/>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smtClean="0">
                <a:solidFill>
                  <a:srgbClr val="006D75"/>
                </a:solidFill>
                <a:cs typeface="Times New Roman" pitchFamily="18" charset="0"/>
              </a:rPr>
              <a:t>Example: </a:t>
            </a:r>
            <a:r>
              <a:rPr lang="en-US" sz="2800" dirty="0">
                <a:solidFill>
                  <a:srgbClr val="006D75"/>
                </a:solidFill>
                <a:cs typeface="Times New Roman" pitchFamily="18" charset="0"/>
              </a:rPr>
              <a:t>chemical fingerprint</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5405" t="18919" b="21622"/>
          <a:stretch>
            <a:fillRect/>
          </a:stretch>
        </p:blipFill>
        <p:spPr bwMode="auto">
          <a:xfrm>
            <a:off x="2865924" y="1771688"/>
            <a:ext cx="3200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2"/>
          <p:cNvSpPr txBox="1">
            <a:spLocks noChangeArrowheads="1"/>
          </p:cNvSpPr>
          <p:nvPr/>
        </p:nvSpPr>
        <p:spPr bwMode="auto">
          <a:xfrm>
            <a:off x="1341924" y="3600488"/>
            <a:ext cx="7239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a:lnSpc>
                <a:spcPct val="94000"/>
              </a:lnSpc>
              <a:spcAft>
                <a:spcPts val="1413"/>
              </a:spcAft>
              <a:buClr>
                <a:srgbClr val="000000"/>
              </a:buClr>
              <a:buSzPct val="45000"/>
              <a:buFont typeface="StarSymbol"/>
              <a:buNone/>
            </a:pPr>
            <a:r>
              <a:rPr lang="en-US" sz="1600">
                <a:ea typeface="HG Mincho Light J"/>
                <a:cs typeface="HG Mincho Light J"/>
              </a:rPr>
              <a:t>01000101000101000100000000011010100110101000000</a:t>
            </a:r>
            <a:r>
              <a:rPr lang="en-US" sz="1600">
                <a:solidFill>
                  <a:srgbClr val="FF0000"/>
                </a:solidFill>
                <a:ea typeface="HG Mincho Light J"/>
                <a:cs typeface="HG Mincho Light J"/>
              </a:rPr>
              <a:t>1</a:t>
            </a:r>
            <a:r>
              <a:rPr lang="en-US" sz="1600">
                <a:ea typeface="HG Mincho Light J"/>
                <a:cs typeface="HG Mincho Light J"/>
              </a:rPr>
              <a:t>0100000000100000</a:t>
            </a:r>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t="16382" b="20819"/>
          <a:stretch>
            <a:fillRect/>
          </a:stretch>
        </p:blipFill>
        <p:spPr bwMode="auto">
          <a:xfrm>
            <a:off x="3018324" y="4057688"/>
            <a:ext cx="3048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4"/>
          <p:cNvSpPr txBox="1">
            <a:spLocks noChangeArrowheads="1"/>
          </p:cNvSpPr>
          <p:nvPr/>
        </p:nvSpPr>
        <p:spPr bwMode="auto">
          <a:xfrm>
            <a:off x="1341924" y="6115088"/>
            <a:ext cx="7315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a:lnSpc>
                <a:spcPct val="94000"/>
              </a:lnSpc>
              <a:spcAft>
                <a:spcPts val="1413"/>
              </a:spcAft>
              <a:buClr>
                <a:srgbClr val="000000"/>
              </a:buClr>
              <a:buSzPct val="45000"/>
              <a:buFont typeface="StarSymbol"/>
              <a:buNone/>
            </a:pPr>
            <a:r>
              <a:rPr lang="en-US" sz="1600">
                <a:ea typeface="HG Mincho Light J"/>
                <a:cs typeface="HG Mincho Light J"/>
              </a:rPr>
              <a:t>01000101000101000100000000011010100110101000000</a:t>
            </a:r>
            <a:r>
              <a:rPr lang="en-US" sz="1600">
                <a:solidFill>
                  <a:srgbClr val="FF0000"/>
                </a:solidFill>
                <a:ea typeface="HG Mincho Light J"/>
                <a:cs typeface="HG Mincho Light J"/>
              </a:rPr>
              <a:t>0</a:t>
            </a:r>
            <a:r>
              <a:rPr lang="en-US" sz="1600">
                <a:ea typeface="HG Mincho Light J"/>
                <a:cs typeface="HG Mincho Light J"/>
              </a:rPr>
              <a:t>0100000000100000</a:t>
            </a:r>
          </a:p>
        </p:txBody>
      </p:sp>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Clustering and molecular similarity</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51</a:t>
            </a:fld>
            <a:endParaRPr lang="el-GR" dirty="0"/>
          </a:p>
        </p:txBody>
      </p:sp>
      <p:sp>
        <p:nvSpPr>
          <p:cNvPr id="4" name="Oval 3"/>
          <p:cNvSpPr/>
          <p:nvPr/>
        </p:nvSpPr>
        <p:spPr bwMode="auto">
          <a:xfrm>
            <a:off x="6157042" y="2077078"/>
            <a:ext cx="2454587" cy="1371600"/>
          </a:xfrm>
          <a:prstGeom prst="ellipse">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691" y="1566325"/>
            <a:ext cx="4759325" cy="48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p:nvSpPr>
        <p:spPr bwMode="auto">
          <a:xfrm>
            <a:off x="6483983" y="1262996"/>
            <a:ext cx="1876155" cy="400110"/>
          </a:xfrm>
          <a:prstGeom prst="rect">
            <a:avLst/>
          </a:prstGeom>
          <a:solidFill>
            <a:schemeClr val="tx2">
              <a:lumMod val="20000"/>
              <a:lumOff val="80000"/>
            </a:schemeClr>
          </a:solidFill>
          <a:ln w="25400">
            <a:solidFill>
              <a:schemeClr val="tx2">
                <a:lumMod val="75000"/>
              </a:schemeClr>
            </a:solidFill>
            <a:miter lim="800000"/>
            <a:headEnd/>
            <a:tailEnd/>
          </a:ln>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x-none" sz="2000" b="1" dirty="0" smtClean="0">
                <a:solidFill>
                  <a:srgbClr val="FF0000"/>
                </a:solidFill>
                <a:cs typeface="Calibri" pitchFamily="34" charset="0"/>
              </a:rPr>
              <a:t>600</a:t>
            </a:r>
            <a:r>
              <a:rPr lang="en-US" altLang="x-none" sz="2000" b="1" dirty="0" smtClean="0">
                <a:cs typeface="Calibri" pitchFamily="34" charset="0"/>
              </a:rPr>
              <a:t> </a:t>
            </a:r>
            <a:r>
              <a:rPr lang="en-US" altLang="x-none" sz="2000" b="1" dirty="0">
                <a:cs typeface="Calibri" pitchFamily="34" charset="0"/>
              </a:rPr>
              <a:t>compounds</a:t>
            </a:r>
          </a:p>
        </p:txBody>
      </p:sp>
      <p:sp>
        <p:nvSpPr>
          <p:cNvPr id="8" name="TextBox 24"/>
          <p:cNvSpPr txBox="1">
            <a:spLocks noChangeArrowheads="1"/>
          </p:cNvSpPr>
          <p:nvPr/>
        </p:nvSpPr>
        <p:spPr bwMode="auto">
          <a:xfrm>
            <a:off x="6143583" y="2189169"/>
            <a:ext cx="2505708" cy="1086451"/>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x-none" sz="1900" b="1" dirty="0" smtClean="0">
                <a:cs typeface="Calibri" pitchFamily="34" charset="0"/>
              </a:rPr>
              <a:t>Approximately </a:t>
            </a:r>
            <a:r>
              <a:rPr lang="en-US" altLang="x-none" sz="1900" b="1" dirty="0" smtClean="0">
                <a:solidFill>
                  <a:srgbClr val="FF0000"/>
                </a:solidFill>
                <a:cs typeface="Calibri" pitchFamily="34" charset="0"/>
              </a:rPr>
              <a:t>20</a:t>
            </a:r>
          </a:p>
          <a:p>
            <a:r>
              <a:rPr lang="en-US" altLang="x-none" sz="1900" b="1" dirty="0" smtClean="0">
                <a:cs typeface="Calibri" pitchFamily="34" charset="0"/>
              </a:rPr>
              <a:t>representative clusters</a:t>
            </a:r>
          </a:p>
          <a:p>
            <a:r>
              <a:rPr lang="en-US" altLang="x-none" sz="1900" b="1" dirty="0" smtClean="0">
                <a:cs typeface="Calibri" pitchFamily="34" charset="0"/>
              </a:rPr>
              <a:t>Hierarchical Clustering</a:t>
            </a:r>
            <a:endParaRPr lang="en-US" altLang="x-none" sz="1900" b="1" dirty="0">
              <a:cs typeface="Calibri" pitchFamily="34" charset="0"/>
            </a:endParaRPr>
          </a:p>
        </p:txBody>
      </p:sp>
      <p:sp>
        <p:nvSpPr>
          <p:cNvPr id="9" name="Right Arrow 8"/>
          <p:cNvSpPr/>
          <p:nvPr/>
        </p:nvSpPr>
        <p:spPr>
          <a:xfrm rot="5400000">
            <a:off x="5571878" y="4433783"/>
            <a:ext cx="489744"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0" name="Diagram 9"/>
          <p:cNvGraphicFramePr/>
          <p:nvPr>
            <p:extLst>
              <p:ext uri="{D42A27DB-BD31-4B8C-83A1-F6EECF244321}">
                <p14:modId xmlns:p14="http://schemas.microsoft.com/office/powerpoint/2010/main" val="615842837"/>
              </p:ext>
            </p:extLst>
          </p:nvPr>
        </p:nvGraphicFramePr>
        <p:xfrm>
          <a:off x="5625693" y="3818334"/>
          <a:ext cx="352982" cy="4924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p:cNvGraphicFramePr/>
          <p:nvPr>
            <p:extLst>
              <p:ext uri="{D42A27DB-BD31-4B8C-83A1-F6EECF244321}">
                <p14:modId xmlns:p14="http://schemas.microsoft.com/office/powerpoint/2010/main" val="4290854448"/>
              </p:ext>
            </p:extLst>
          </p:nvPr>
        </p:nvGraphicFramePr>
        <p:xfrm>
          <a:off x="8636741" y="3814662"/>
          <a:ext cx="521297" cy="4924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Right Arrow 11"/>
          <p:cNvSpPr/>
          <p:nvPr/>
        </p:nvSpPr>
        <p:spPr>
          <a:xfrm rot="5400000">
            <a:off x="6108929" y="4433783"/>
            <a:ext cx="489744"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ight Arrow 12"/>
          <p:cNvSpPr/>
          <p:nvPr/>
        </p:nvSpPr>
        <p:spPr>
          <a:xfrm rot="5400000">
            <a:off x="6611931" y="4433783"/>
            <a:ext cx="489744"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ight Arrow 13"/>
          <p:cNvSpPr/>
          <p:nvPr/>
        </p:nvSpPr>
        <p:spPr>
          <a:xfrm rot="5400000">
            <a:off x="7626025" y="4433783"/>
            <a:ext cx="489744"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ight Arrow 14"/>
          <p:cNvSpPr/>
          <p:nvPr/>
        </p:nvSpPr>
        <p:spPr>
          <a:xfrm rot="5400000">
            <a:off x="8652517" y="4433783"/>
            <a:ext cx="489744"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24"/>
          <p:cNvSpPr txBox="1">
            <a:spLocks noChangeArrowheads="1"/>
          </p:cNvSpPr>
          <p:nvPr/>
        </p:nvSpPr>
        <p:spPr bwMode="auto">
          <a:xfrm>
            <a:off x="5567082" y="4949419"/>
            <a:ext cx="3590956" cy="1015663"/>
          </a:xfrm>
          <a:prstGeom prst="rect">
            <a:avLst/>
          </a:prstGeom>
          <a:solidFill>
            <a:schemeClr val="tx2">
              <a:lumMod val="20000"/>
              <a:lumOff val="80000"/>
            </a:schemeClr>
          </a:solidFill>
          <a:ln w="25400">
            <a:solidFill>
              <a:schemeClr val="tx2">
                <a:lumMod val="75000"/>
              </a:schemeClr>
            </a:solidFill>
            <a:miter lim="800000"/>
            <a:headEnd/>
            <a:tailEnd/>
          </a:ln>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x-none" sz="2000" b="1" dirty="0" smtClean="0">
                <a:cs typeface="Calibri" pitchFamily="34" charset="0"/>
              </a:rPr>
              <a:t>Affinity Propagation Clustering for each cluster      </a:t>
            </a:r>
            <a:r>
              <a:rPr lang="en-US" altLang="x-none" sz="2000" b="1" dirty="0" smtClean="0">
                <a:solidFill>
                  <a:srgbClr val="FF0000"/>
                </a:solidFill>
                <a:cs typeface="Calibri" pitchFamily="34" charset="0"/>
              </a:rPr>
              <a:t>200</a:t>
            </a:r>
            <a:r>
              <a:rPr lang="en-US" altLang="x-none" sz="2000" b="1" dirty="0" smtClean="0">
                <a:cs typeface="Calibri" pitchFamily="34" charset="0"/>
              </a:rPr>
              <a:t> </a:t>
            </a:r>
            <a:r>
              <a:rPr lang="en-US" altLang="x-none" sz="2000" b="1" dirty="0">
                <a:cs typeface="Calibri" pitchFamily="34" charset="0"/>
              </a:rPr>
              <a:t>Candidate </a:t>
            </a:r>
            <a:r>
              <a:rPr lang="en-US" altLang="x-none" sz="2000" b="1" dirty="0" smtClean="0">
                <a:cs typeface="Calibri" pitchFamily="34" charset="0"/>
              </a:rPr>
              <a:t>drugs</a:t>
            </a:r>
            <a:endParaRPr lang="en-US" altLang="x-none" sz="2000" b="1" dirty="0">
              <a:cs typeface="Calibri" pitchFamily="34" charset="0"/>
            </a:endParaRPr>
          </a:p>
        </p:txBody>
      </p:sp>
      <p:sp>
        <p:nvSpPr>
          <p:cNvPr id="17" name="TextBox 25"/>
          <p:cNvSpPr txBox="1">
            <a:spLocks noChangeArrowheads="1"/>
          </p:cNvSpPr>
          <p:nvPr/>
        </p:nvSpPr>
        <p:spPr bwMode="auto">
          <a:xfrm>
            <a:off x="6269858" y="6138325"/>
            <a:ext cx="2282372" cy="369332"/>
          </a:xfrm>
          <a:prstGeom prst="rect">
            <a:avLst/>
          </a:prstGeom>
          <a:solidFill>
            <a:schemeClr val="tx2">
              <a:lumMod val="20000"/>
              <a:lumOff val="80000"/>
            </a:schemeClr>
          </a:solidFill>
          <a:ln w="25400">
            <a:solidFill>
              <a:schemeClr val="tx2">
                <a:lumMod val="75000"/>
              </a:schemeClr>
            </a:solidFill>
            <a:miter lim="800000"/>
            <a:headEnd/>
            <a:tailEnd/>
          </a:ln>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x-none" b="1" dirty="0" smtClean="0">
                <a:solidFill>
                  <a:srgbClr val="FF0000"/>
                </a:solidFill>
                <a:cs typeface="Calibri" pitchFamily="34" charset="0"/>
              </a:rPr>
              <a:t>7 </a:t>
            </a:r>
            <a:r>
              <a:rPr lang="en-US" altLang="x-none" b="1" dirty="0" smtClean="0">
                <a:cs typeface="Calibri" pitchFamily="34" charset="0"/>
              </a:rPr>
              <a:t>Compounds</a:t>
            </a:r>
            <a:endParaRPr lang="en-US" altLang="x-none" b="1" dirty="0">
              <a:cs typeface="Calibri" pitchFamily="34" charset="0"/>
            </a:endParaRPr>
          </a:p>
        </p:txBody>
      </p:sp>
      <p:sp>
        <p:nvSpPr>
          <p:cNvPr id="18" name="Right Arrow 17"/>
          <p:cNvSpPr/>
          <p:nvPr/>
        </p:nvSpPr>
        <p:spPr>
          <a:xfrm rot="5400000">
            <a:off x="7290347" y="5964665"/>
            <a:ext cx="34085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9" name="Group 18"/>
          <p:cNvGrpSpPr/>
          <p:nvPr/>
        </p:nvGrpSpPr>
        <p:grpSpPr>
          <a:xfrm>
            <a:off x="6191876" y="3842381"/>
            <a:ext cx="352980" cy="424459"/>
            <a:chOff x="0" y="33991"/>
            <a:chExt cx="352980" cy="424459"/>
          </a:xfrm>
        </p:grpSpPr>
        <p:sp>
          <p:nvSpPr>
            <p:cNvPr id="20" name="Rectangle 19"/>
            <p:cNvSpPr/>
            <p:nvPr/>
          </p:nvSpPr>
          <p:spPr>
            <a:xfrm>
              <a:off x="0" y="33991"/>
              <a:ext cx="352980" cy="42445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20"/>
            <p:cNvSpPr/>
            <p:nvPr/>
          </p:nvSpPr>
          <p:spPr>
            <a:xfrm>
              <a:off x="0" y="33991"/>
              <a:ext cx="352980" cy="424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t>2</a:t>
              </a:r>
              <a:endParaRPr lang="el-GR" sz="1800" b="1" kern="1200" dirty="0"/>
            </a:p>
          </p:txBody>
        </p:sp>
      </p:grpSp>
      <p:grpSp>
        <p:nvGrpSpPr>
          <p:cNvPr id="22" name="Group 21"/>
          <p:cNvGrpSpPr/>
          <p:nvPr/>
        </p:nvGrpSpPr>
        <p:grpSpPr>
          <a:xfrm>
            <a:off x="6704743" y="3842380"/>
            <a:ext cx="352980" cy="424459"/>
            <a:chOff x="0" y="33991"/>
            <a:chExt cx="352980" cy="424459"/>
          </a:xfrm>
        </p:grpSpPr>
        <p:sp>
          <p:nvSpPr>
            <p:cNvPr id="23" name="Rectangle 22"/>
            <p:cNvSpPr/>
            <p:nvPr/>
          </p:nvSpPr>
          <p:spPr>
            <a:xfrm>
              <a:off x="0" y="33991"/>
              <a:ext cx="352980" cy="42445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23"/>
            <p:cNvSpPr/>
            <p:nvPr/>
          </p:nvSpPr>
          <p:spPr>
            <a:xfrm>
              <a:off x="0" y="33991"/>
              <a:ext cx="352980" cy="424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b="1" dirty="0"/>
                <a:t>3</a:t>
              </a:r>
              <a:endParaRPr lang="el-GR" sz="1800" kern="1200" dirty="0"/>
            </a:p>
          </p:txBody>
        </p:sp>
      </p:grpSp>
      <p:grpSp>
        <p:nvGrpSpPr>
          <p:cNvPr id="25" name="Group 24"/>
          <p:cNvGrpSpPr/>
          <p:nvPr/>
        </p:nvGrpSpPr>
        <p:grpSpPr>
          <a:xfrm>
            <a:off x="8702246" y="3842381"/>
            <a:ext cx="352980" cy="424459"/>
            <a:chOff x="0" y="33991"/>
            <a:chExt cx="352980" cy="424459"/>
          </a:xfrm>
        </p:grpSpPr>
        <p:sp>
          <p:nvSpPr>
            <p:cNvPr id="26" name="Rectangle 25"/>
            <p:cNvSpPr/>
            <p:nvPr/>
          </p:nvSpPr>
          <p:spPr>
            <a:xfrm>
              <a:off x="0" y="33991"/>
              <a:ext cx="352980" cy="42445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26"/>
            <p:cNvSpPr/>
            <p:nvPr/>
          </p:nvSpPr>
          <p:spPr>
            <a:xfrm>
              <a:off x="0" y="33991"/>
              <a:ext cx="352980" cy="424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b="1" dirty="0" smtClean="0"/>
                <a:t>20</a:t>
              </a:r>
              <a:endParaRPr lang="el-GR" sz="1800" b="1" kern="1200" dirty="0"/>
            </a:p>
          </p:txBody>
        </p:sp>
      </p:grpSp>
      <p:grpSp>
        <p:nvGrpSpPr>
          <p:cNvPr id="28" name="Group 27"/>
          <p:cNvGrpSpPr/>
          <p:nvPr/>
        </p:nvGrpSpPr>
        <p:grpSpPr>
          <a:xfrm>
            <a:off x="7205462" y="3842381"/>
            <a:ext cx="1245146" cy="424459"/>
            <a:chOff x="0" y="33991"/>
            <a:chExt cx="352980" cy="424459"/>
          </a:xfrm>
        </p:grpSpPr>
        <p:sp>
          <p:nvSpPr>
            <p:cNvPr id="29" name="Rectangle 28"/>
            <p:cNvSpPr/>
            <p:nvPr/>
          </p:nvSpPr>
          <p:spPr>
            <a:xfrm>
              <a:off x="0" y="33991"/>
              <a:ext cx="352980" cy="42445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ectangle 29"/>
            <p:cNvSpPr/>
            <p:nvPr/>
          </p:nvSpPr>
          <p:spPr>
            <a:xfrm>
              <a:off x="0" y="33991"/>
              <a:ext cx="352980" cy="4244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t>…</a:t>
              </a:r>
              <a:endParaRPr lang="el-GR" sz="1800" b="1" kern="1200" dirty="0"/>
            </a:p>
          </p:txBody>
        </p:sp>
      </p:grpSp>
      <p:cxnSp>
        <p:nvCxnSpPr>
          <p:cNvPr id="31" name="Straight Connector 30"/>
          <p:cNvCxnSpPr>
            <a:stCxn id="10" idx="0"/>
            <a:endCxn id="4" idx="4"/>
          </p:cNvCxnSpPr>
          <p:nvPr/>
        </p:nvCxnSpPr>
        <p:spPr bwMode="auto">
          <a:xfrm flipV="1">
            <a:off x="5802184" y="3448678"/>
            <a:ext cx="1582152" cy="3696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a:stCxn id="20" idx="0"/>
            <a:endCxn id="4" idx="4"/>
          </p:cNvCxnSpPr>
          <p:nvPr/>
        </p:nvCxnSpPr>
        <p:spPr bwMode="auto">
          <a:xfrm flipV="1">
            <a:off x="6368366" y="3448678"/>
            <a:ext cx="1015970" cy="3937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a:stCxn id="24" idx="0"/>
            <a:endCxn id="4" idx="4"/>
          </p:cNvCxnSpPr>
          <p:nvPr/>
        </p:nvCxnSpPr>
        <p:spPr bwMode="auto">
          <a:xfrm flipV="1">
            <a:off x="6881233" y="3448678"/>
            <a:ext cx="503103" cy="39370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p:cNvCxnSpPr>
            <a:stCxn id="4" idx="4"/>
            <a:endCxn id="29" idx="0"/>
          </p:cNvCxnSpPr>
          <p:nvPr/>
        </p:nvCxnSpPr>
        <p:spPr bwMode="auto">
          <a:xfrm>
            <a:off x="7384336" y="3448678"/>
            <a:ext cx="443699" cy="3937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a:stCxn id="4" idx="4"/>
            <a:endCxn id="26" idx="0"/>
          </p:cNvCxnSpPr>
          <p:nvPr/>
        </p:nvCxnSpPr>
        <p:spPr bwMode="auto">
          <a:xfrm>
            <a:off x="7384336" y="3448678"/>
            <a:ext cx="1494400" cy="39370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Right Arrow 35"/>
          <p:cNvSpPr/>
          <p:nvPr/>
        </p:nvSpPr>
        <p:spPr>
          <a:xfrm rot="5400000">
            <a:off x="7278239" y="1715649"/>
            <a:ext cx="265611"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ight Arrow 36"/>
          <p:cNvSpPr/>
          <p:nvPr/>
        </p:nvSpPr>
        <p:spPr>
          <a:xfrm>
            <a:off x="7911902" y="5382831"/>
            <a:ext cx="195109" cy="210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Back to the example…</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52</a:t>
            </a:fld>
            <a:endParaRPr lang="el-GR" dirty="0"/>
          </a:p>
        </p:txBody>
      </p:sp>
      <p:pic>
        <p:nvPicPr>
          <p:cNvPr id="4" name="Picture 3"/>
          <p:cNvPicPr>
            <a:picLocks noChangeAspect="1"/>
          </p:cNvPicPr>
          <p:nvPr/>
        </p:nvPicPr>
        <p:blipFill>
          <a:blip r:embed="rId3"/>
          <a:stretch>
            <a:fillRect/>
          </a:stretch>
        </p:blipFill>
        <p:spPr>
          <a:xfrm>
            <a:off x="228600" y="1231761"/>
            <a:ext cx="8674100" cy="5345250"/>
          </a:xfrm>
          <a:prstGeom prst="rect">
            <a:avLst/>
          </a:prstGeom>
        </p:spPr>
      </p:pic>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53</a:t>
            </a:fld>
            <a:endParaRPr lang="el-GR" dirty="0"/>
          </a:p>
        </p:txBody>
      </p:sp>
      <p:pic>
        <p:nvPicPr>
          <p:cNvPr id="5" name="Picture 4"/>
          <p:cNvPicPr>
            <a:picLocks noChangeAspect="1"/>
          </p:cNvPicPr>
          <p:nvPr/>
        </p:nvPicPr>
        <p:blipFill>
          <a:blip r:embed="rId3"/>
          <a:stretch>
            <a:fillRect/>
          </a:stretch>
        </p:blipFill>
        <p:spPr>
          <a:xfrm>
            <a:off x="1306551" y="0"/>
            <a:ext cx="6795465" cy="6858000"/>
          </a:xfrm>
          <a:prstGeom prst="rect">
            <a:avLst/>
          </a:prstGeom>
        </p:spPr>
      </p:pic>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54</a:t>
            </a:fld>
            <a:endParaRPr lang="el-GR" dirty="0"/>
          </a:p>
        </p:txBody>
      </p:sp>
      <p:pic>
        <p:nvPicPr>
          <p:cNvPr id="6" name="Picture 5"/>
          <p:cNvPicPr>
            <a:picLocks noChangeAspect="1"/>
          </p:cNvPicPr>
          <p:nvPr/>
        </p:nvPicPr>
        <p:blipFill>
          <a:blip r:embed="rId3"/>
          <a:stretch>
            <a:fillRect/>
          </a:stretch>
        </p:blipFill>
        <p:spPr>
          <a:xfrm>
            <a:off x="1524000" y="0"/>
            <a:ext cx="6088399" cy="6858000"/>
          </a:xfrm>
          <a:prstGeom prst="rect">
            <a:avLst/>
          </a:prstGeom>
        </p:spPr>
      </p:pic>
    </p:spTree>
    <p:extLst>
      <p:ext uri="{BB962C8B-B14F-4D97-AF65-F5344CB8AC3E}">
        <p14:creationId xmlns:p14="http://schemas.microsoft.com/office/powerpoint/2010/main" val="68673135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55</a:t>
            </a:fld>
            <a:endParaRPr lang="el-GR" dirty="0"/>
          </a:p>
        </p:txBody>
      </p:sp>
      <p:pic>
        <p:nvPicPr>
          <p:cNvPr id="4" name="Picture 3"/>
          <p:cNvPicPr>
            <a:picLocks noChangeAspect="1"/>
          </p:cNvPicPr>
          <p:nvPr/>
        </p:nvPicPr>
        <p:blipFill>
          <a:blip r:embed="rId3"/>
          <a:stretch>
            <a:fillRect/>
          </a:stretch>
        </p:blipFill>
        <p:spPr>
          <a:xfrm>
            <a:off x="1701800" y="0"/>
            <a:ext cx="5732585" cy="6858000"/>
          </a:xfrm>
          <a:prstGeom prst="rect">
            <a:avLst/>
          </a:prstGeom>
        </p:spPr>
      </p:pic>
    </p:spTree>
    <p:extLst>
      <p:ext uri="{BB962C8B-B14F-4D97-AF65-F5344CB8AC3E}">
        <p14:creationId xmlns:p14="http://schemas.microsoft.com/office/powerpoint/2010/main" val="322657603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56</a:t>
            </a:fld>
            <a:endParaRPr lang="el-GR" dirty="0"/>
          </a:p>
        </p:txBody>
      </p:sp>
      <p:pic>
        <p:nvPicPr>
          <p:cNvPr id="5" name="Picture 4"/>
          <p:cNvPicPr>
            <a:picLocks noChangeAspect="1"/>
          </p:cNvPicPr>
          <p:nvPr/>
        </p:nvPicPr>
        <p:blipFill>
          <a:blip r:embed="rId3"/>
          <a:stretch>
            <a:fillRect/>
          </a:stretch>
        </p:blipFill>
        <p:spPr>
          <a:xfrm>
            <a:off x="990600" y="0"/>
            <a:ext cx="7160115" cy="6858000"/>
          </a:xfrm>
          <a:prstGeom prst="rect">
            <a:avLst/>
          </a:prstGeom>
        </p:spPr>
      </p:pic>
    </p:spTree>
    <p:extLst>
      <p:ext uri="{BB962C8B-B14F-4D97-AF65-F5344CB8AC3E}">
        <p14:creationId xmlns:p14="http://schemas.microsoft.com/office/powerpoint/2010/main" val="51264408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57</a:t>
            </a:fld>
            <a:endParaRPr lang="el-GR" dirty="0"/>
          </a:p>
        </p:txBody>
      </p:sp>
      <p:pic>
        <p:nvPicPr>
          <p:cNvPr id="3" name="Picture 2"/>
          <p:cNvPicPr>
            <a:picLocks noChangeAspect="1"/>
          </p:cNvPicPr>
          <p:nvPr/>
        </p:nvPicPr>
        <p:blipFill>
          <a:blip r:embed="rId3"/>
          <a:stretch>
            <a:fillRect/>
          </a:stretch>
        </p:blipFill>
        <p:spPr>
          <a:xfrm>
            <a:off x="336186" y="165100"/>
            <a:ext cx="9144000" cy="6510438"/>
          </a:xfrm>
          <a:prstGeom prst="rect">
            <a:avLst/>
          </a:prstGeom>
        </p:spPr>
      </p:pic>
    </p:spTree>
    <p:extLst>
      <p:ext uri="{BB962C8B-B14F-4D97-AF65-F5344CB8AC3E}">
        <p14:creationId xmlns:p14="http://schemas.microsoft.com/office/powerpoint/2010/main" val="18047053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ADME Predictions of Drug Candidates</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58</a:t>
            </a:fld>
            <a:endParaRPr lang="el-GR" dirty="0"/>
          </a:p>
        </p:txBody>
      </p:sp>
      <p:sp>
        <p:nvSpPr>
          <p:cNvPr id="9" name="Rectangle 8"/>
          <p:cNvSpPr/>
          <p:nvPr/>
        </p:nvSpPr>
        <p:spPr>
          <a:xfrm>
            <a:off x="613044" y="1299297"/>
            <a:ext cx="8434029" cy="449353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b="1" dirty="0" err="1" smtClean="0"/>
              <a:t>QikProp</a:t>
            </a:r>
            <a:r>
              <a:rPr lang="en-US" sz="2200" dirty="0" smtClean="0"/>
              <a:t>: </a:t>
            </a:r>
            <a:r>
              <a:rPr lang="en-US" sz="2200" dirty="0"/>
              <a:t>evaluates pharmaceutically relevant </a:t>
            </a:r>
            <a:r>
              <a:rPr lang="en-US" sz="2200" dirty="0" smtClean="0"/>
              <a:t>properties</a:t>
            </a:r>
            <a:endParaRPr lang="en-US" sz="2200" dirty="0"/>
          </a:p>
          <a:p>
            <a:r>
              <a:rPr lang="en-US" sz="2200" dirty="0"/>
              <a:t> </a:t>
            </a:r>
          </a:p>
          <a:p>
            <a:r>
              <a:rPr lang="en-US" sz="2200" b="1" dirty="0"/>
              <a:t>The Advantages of ADME Properties </a:t>
            </a:r>
            <a:r>
              <a:rPr lang="en-US" sz="2200" b="1" dirty="0" smtClean="0"/>
              <a:t>Prediction</a:t>
            </a:r>
          </a:p>
          <a:p>
            <a:endParaRPr lang="en-US" sz="2200" b="1" dirty="0"/>
          </a:p>
          <a:p>
            <a:pPr marL="285750" indent="-285750">
              <a:buFontTx/>
              <a:buChar char="-"/>
            </a:pPr>
            <a:r>
              <a:rPr lang="en-US" sz="2200" dirty="0" smtClean="0"/>
              <a:t>Nearly </a:t>
            </a:r>
            <a:r>
              <a:rPr lang="en-US" sz="2200" dirty="0"/>
              <a:t>40% of drug candidates fail in clinical trials due to poor ADME (absorption, distribution, metabolism, and excretion) </a:t>
            </a:r>
            <a:r>
              <a:rPr lang="en-US" sz="2200" dirty="0" smtClean="0"/>
              <a:t>properties</a:t>
            </a:r>
            <a:endParaRPr lang="en-US" sz="2200" dirty="0"/>
          </a:p>
          <a:p>
            <a:pPr marL="285750" indent="-285750">
              <a:buFontTx/>
              <a:buChar char="-"/>
            </a:pPr>
            <a:endParaRPr lang="en-US" sz="2200" dirty="0" smtClean="0"/>
          </a:p>
          <a:p>
            <a:pPr marL="285750" indent="-285750">
              <a:buFontTx/>
              <a:buChar char="-"/>
            </a:pPr>
            <a:r>
              <a:rPr lang="en-US" sz="2200" dirty="0" smtClean="0"/>
              <a:t>Reduce </a:t>
            </a:r>
            <a:r>
              <a:rPr lang="en-US" sz="2200" dirty="0"/>
              <a:t>the amount of wasted time and </a:t>
            </a:r>
            <a:r>
              <a:rPr lang="en-US" sz="2200" dirty="0" smtClean="0"/>
              <a:t>resources</a:t>
            </a:r>
            <a:endParaRPr lang="en-US" sz="2200" dirty="0"/>
          </a:p>
          <a:p>
            <a:pPr marL="285750" indent="-285750">
              <a:buFontTx/>
              <a:buChar char="-"/>
            </a:pPr>
            <a:endParaRPr lang="en-US" sz="2200" dirty="0"/>
          </a:p>
          <a:p>
            <a:pPr marL="285750" indent="-285750">
              <a:buFontTx/>
              <a:buChar char="-"/>
            </a:pPr>
            <a:r>
              <a:rPr lang="en-US" sz="2200" dirty="0" smtClean="0"/>
              <a:t>Eliminate </a:t>
            </a:r>
            <a:r>
              <a:rPr lang="en-US" sz="2200" dirty="0"/>
              <a:t>unnecessary testing on compounds that will ultimately </a:t>
            </a:r>
            <a:r>
              <a:rPr lang="en-US" sz="2200" dirty="0" smtClean="0"/>
              <a:t>fail</a:t>
            </a:r>
          </a:p>
          <a:p>
            <a:pPr marL="285750" indent="-285750">
              <a:buFontTx/>
              <a:buChar char="-"/>
            </a:pPr>
            <a:endParaRPr lang="en-US" sz="2200" dirty="0"/>
          </a:p>
          <a:p>
            <a:pPr marL="285750" indent="-285750">
              <a:buFontTx/>
              <a:buChar char="-"/>
            </a:pPr>
            <a:r>
              <a:rPr lang="en-US" sz="2200" dirty="0" smtClean="0"/>
              <a:t>Focus </a:t>
            </a:r>
            <a:r>
              <a:rPr lang="en-US" sz="2200" dirty="0"/>
              <a:t>lead optimization efforts to enhance the desired properties of a given </a:t>
            </a:r>
            <a:r>
              <a:rPr lang="en-US" sz="2200" dirty="0" smtClean="0"/>
              <a:t>compound</a:t>
            </a:r>
            <a:endParaRPr lang="en-US" sz="2200" dirty="0"/>
          </a:p>
        </p:txBody>
      </p:sp>
    </p:spTree>
    <p:extLst>
      <p:ext uri="{BB962C8B-B14F-4D97-AF65-F5344CB8AC3E}">
        <p14:creationId xmlns:p14="http://schemas.microsoft.com/office/powerpoint/2010/main" val="51264408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The era of personalized medicine</a:t>
            </a:r>
            <a:endParaRPr lang="en-US" sz="4000"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59</a:t>
            </a:fld>
            <a:endParaRPr lang="el-GR" dirty="0"/>
          </a:p>
        </p:txBody>
      </p:sp>
      <p:sp>
        <p:nvSpPr>
          <p:cNvPr id="2" name="TextBox 1"/>
          <p:cNvSpPr txBox="1"/>
          <p:nvPr/>
        </p:nvSpPr>
        <p:spPr>
          <a:xfrm>
            <a:off x="690281" y="2446285"/>
            <a:ext cx="8069397" cy="1200329"/>
          </a:xfrm>
          <a:prstGeom prst="rect">
            <a:avLst/>
          </a:prstGeom>
          <a:noFill/>
        </p:spPr>
        <p:txBody>
          <a:bodyPr wrap="square" rtlCol="0">
            <a:spAutoFit/>
          </a:bodyPr>
          <a:lstStyle/>
          <a:p>
            <a:pPr algn="ctr"/>
            <a:r>
              <a:rPr lang="en-US" sz="3600" b="0" dirty="0">
                <a:solidFill>
                  <a:schemeClr val="tx1"/>
                </a:solidFill>
                <a:latin typeface="Calibri"/>
                <a:cs typeface="Calibri"/>
              </a:rPr>
              <a:t>Proceed with the visual inspection of the filtered compounds</a:t>
            </a:r>
          </a:p>
        </p:txBody>
      </p:sp>
    </p:spTree>
    <p:extLst>
      <p:ext uri="{BB962C8B-B14F-4D97-AF65-F5344CB8AC3E}">
        <p14:creationId xmlns:p14="http://schemas.microsoft.com/office/powerpoint/2010/main" val="5126440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Drug Discovery</a:t>
            </a:r>
            <a:endParaRPr lang="en-US" dirty="0"/>
          </a:p>
        </p:txBody>
      </p:sp>
      <p:pic>
        <p:nvPicPr>
          <p:cNvPr id="15"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a:xfrm>
            <a:off x="2288265" y="3604582"/>
            <a:ext cx="2655888" cy="2819400"/>
          </a:xfrm>
          <a:prstGeom prst="rect">
            <a:avLst/>
          </a:prstGeom>
          <a:noFill/>
        </p:spPr>
      </p:pic>
      <p:pic>
        <p:nvPicPr>
          <p:cNvPr id="16" name="Picture 4"/>
          <p:cNvPicPr>
            <a:picLocks noChangeAspect="1" noChangeArrowheads="1"/>
          </p:cNvPicPr>
          <p:nvPr/>
        </p:nvPicPr>
        <p:blipFill>
          <a:blip r:embed="rId3" cstate="print"/>
          <a:srcRect/>
          <a:stretch>
            <a:fillRect/>
          </a:stretch>
        </p:blipFill>
        <p:spPr>
          <a:xfrm>
            <a:off x="1297665" y="4518982"/>
            <a:ext cx="881063" cy="1012825"/>
          </a:xfrm>
          <a:prstGeom prst="rect">
            <a:avLst/>
          </a:prstGeom>
          <a:noFill/>
        </p:spPr>
      </p:pic>
      <p:pic>
        <p:nvPicPr>
          <p:cNvPr id="17" name="Picture 5"/>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5987140" y="3680782"/>
            <a:ext cx="2473325" cy="2819400"/>
          </a:xfrm>
          <a:prstGeom prst="rect">
            <a:avLst/>
          </a:prstGeom>
          <a:noFill/>
          <a:ln w="9525">
            <a:noFill/>
            <a:miter lim="800000"/>
            <a:headEnd/>
            <a:tailEnd/>
          </a:ln>
        </p:spPr>
      </p:pic>
      <p:sp>
        <p:nvSpPr>
          <p:cNvPr id="18" name="Rectangle 6"/>
          <p:cNvSpPr>
            <a:spLocks noChangeArrowheads="1"/>
          </p:cNvSpPr>
          <p:nvPr/>
        </p:nvSpPr>
        <p:spPr bwMode="auto">
          <a:xfrm>
            <a:off x="6784065" y="4823782"/>
            <a:ext cx="762000" cy="457200"/>
          </a:xfrm>
          <a:prstGeom prst="rect">
            <a:avLst/>
          </a:prstGeom>
          <a:noFill/>
          <a:ln w="25400">
            <a:solidFill>
              <a:schemeClr val="folHlink"/>
            </a:solidFill>
            <a:miter lim="800000"/>
            <a:headEnd/>
            <a:tailEnd/>
          </a:ln>
        </p:spPr>
        <p:txBody>
          <a:bodyPr wrap="none" anchor="ctr"/>
          <a:lstStyle/>
          <a:p>
            <a:endParaRPr lang="en-US"/>
          </a:p>
        </p:txBody>
      </p:sp>
      <p:sp>
        <p:nvSpPr>
          <p:cNvPr id="19" name="Line 7"/>
          <p:cNvSpPr>
            <a:spLocks noChangeShapeType="1"/>
          </p:cNvSpPr>
          <p:nvPr/>
        </p:nvSpPr>
        <p:spPr bwMode="auto">
          <a:xfrm>
            <a:off x="5183865" y="4976182"/>
            <a:ext cx="762000" cy="0"/>
          </a:xfrm>
          <a:prstGeom prst="line">
            <a:avLst/>
          </a:prstGeom>
          <a:noFill/>
          <a:ln w="63500">
            <a:solidFill>
              <a:schemeClr val="tx1"/>
            </a:solidFill>
            <a:round/>
            <a:headEnd/>
            <a:tailEnd type="triangle" w="med" len="med"/>
          </a:ln>
        </p:spPr>
        <p:txBody>
          <a:bodyPr/>
          <a:lstStyle/>
          <a:p>
            <a:endParaRPr lang="en-US"/>
          </a:p>
        </p:txBody>
      </p:sp>
      <p:pic>
        <p:nvPicPr>
          <p:cNvPr id="20" name="Picture 8"/>
          <p:cNvPicPr>
            <a:picLocks noChangeAspect="1" noChangeArrowheads="1"/>
          </p:cNvPicPr>
          <p:nvPr/>
        </p:nvPicPr>
        <p:blipFill>
          <a:blip r:embed="rId5" cstate="print"/>
          <a:srcRect l="5095" r="3352"/>
          <a:stretch>
            <a:fillRect/>
          </a:stretch>
        </p:blipFill>
        <p:spPr>
          <a:xfrm>
            <a:off x="5183865" y="3696657"/>
            <a:ext cx="4116388" cy="2744788"/>
          </a:xfrm>
          <a:prstGeom prst="rect">
            <a:avLst/>
          </a:prstGeom>
          <a:noFill/>
          <a:ln w="38100">
            <a:solidFill>
              <a:schemeClr val="folHlink"/>
            </a:solidFill>
          </a:ln>
        </p:spPr>
      </p:pic>
      <p:sp>
        <p:nvSpPr>
          <p:cNvPr id="21" name="Text Box 10"/>
          <p:cNvSpPr txBox="1">
            <a:spLocks noChangeArrowheads="1"/>
          </p:cNvSpPr>
          <p:nvPr/>
        </p:nvSpPr>
        <p:spPr bwMode="auto">
          <a:xfrm>
            <a:off x="5175965" y="6176782"/>
            <a:ext cx="3692525" cy="261938"/>
          </a:xfrm>
          <a:prstGeom prst="rect">
            <a:avLst/>
          </a:prstGeom>
          <a:noFill/>
          <a:ln w="9525">
            <a:noFill/>
            <a:miter lim="800000"/>
            <a:headEnd/>
            <a:tailEnd/>
          </a:ln>
        </p:spPr>
        <p:txBody>
          <a:bodyPr wrap="none">
            <a:spAutoFit/>
          </a:bodyPr>
          <a:lstStyle/>
          <a:p>
            <a:r>
              <a:rPr lang="en-US" sz="1100"/>
              <a:t>Curr Opin Drug Discov Devel. 2002 May; 5(3): 355–360 </a:t>
            </a:r>
          </a:p>
        </p:txBody>
      </p:sp>
      <p:pic>
        <p:nvPicPr>
          <p:cNvPr id="22" name="Picture 14"/>
          <p:cNvPicPr>
            <a:picLocks noChangeAspect="1" noChangeArrowheads="1"/>
          </p:cNvPicPr>
          <p:nvPr/>
        </p:nvPicPr>
        <p:blipFill>
          <a:blip r:embed="rId6" cstate="print"/>
          <a:srcRect/>
          <a:stretch>
            <a:fillRect/>
          </a:stretch>
        </p:blipFill>
        <p:spPr>
          <a:xfrm>
            <a:off x="3782710" y="1993942"/>
            <a:ext cx="3601853" cy="1660854"/>
          </a:xfrm>
          <a:prstGeom prst="rect">
            <a:avLst/>
          </a:prstGeom>
          <a:noFill/>
        </p:spPr>
      </p:pic>
      <p:sp>
        <p:nvSpPr>
          <p:cNvPr id="24" name="TextBox 23"/>
          <p:cNvSpPr txBox="1"/>
          <p:nvPr/>
        </p:nvSpPr>
        <p:spPr>
          <a:xfrm>
            <a:off x="0" y="2515425"/>
            <a:ext cx="3682354" cy="461665"/>
          </a:xfrm>
          <a:prstGeom prst="rect">
            <a:avLst/>
          </a:prstGeom>
          <a:noFill/>
        </p:spPr>
        <p:txBody>
          <a:bodyPr wrap="square" rtlCol="0">
            <a:spAutoFit/>
          </a:bodyPr>
          <a:lstStyle/>
          <a:p>
            <a:pPr algn="ctr"/>
            <a:r>
              <a:rPr lang="en-US" b="1" dirty="0" smtClean="0">
                <a:solidFill>
                  <a:srgbClr val="FF0000"/>
                </a:solidFill>
              </a:rPr>
              <a:t>TARGETED </a:t>
            </a:r>
            <a:r>
              <a:rPr lang="en-US" b="1" dirty="0" smtClean="0">
                <a:solidFill>
                  <a:srgbClr val="FF0000"/>
                </a:solidFill>
              </a:rPr>
              <a:t>THERAPY!</a:t>
            </a:r>
            <a:endParaRPr lang="en-US" b="1" dirty="0">
              <a:solidFill>
                <a:srgbClr val="FF0000"/>
              </a:solidFill>
            </a:endParaRPr>
          </a:p>
        </p:txBody>
      </p:sp>
      <p:sp>
        <p:nvSpPr>
          <p:cNvPr id="27" name="Content Placeholder 4"/>
          <p:cNvSpPr txBox="1">
            <a:spLocks/>
          </p:cNvSpPr>
          <p:nvPr/>
        </p:nvSpPr>
        <p:spPr bwMode="auto">
          <a:xfrm>
            <a:off x="136056" y="1260435"/>
            <a:ext cx="9352038" cy="1173937"/>
          </a:xfrm>
          <a:prstGeom prst="rect">
            <a:avLst/>
          </a:prstGeom>
          <a:noFill/>
          <a:ln w="9525">
            <a:noFill/>
            <a:miter lim="800000"/>
            <a:headEnd/>
            <a:tailEnd/>
          </a:ln>
        </p:spPr>
        <p:txBody>
          <a:bodyPr vert="horz" wrap="square" lIns="95785" tIns="47892" rIns="95785" bIns="47892" numCol="1" rtlCol="0" anchor="t" anchorCtr="0" compatLnSpc="1">
            <a:prstTxWarp prst="textNoShape">
              <a:avLst/>
            </a:prstTxWarp>
            <a:spAutoFit/>
          </a:bodyPr>
          <a:lstStyle>
            <a:lvl1pPr marL="358775" indent="-358775" algn="l" defTabSz="958850" rtl="0" eaLnBrk="0" fontAlgn="base" hangingPunct="0">
              <a:lnSpc>
                <a:spcPct val="90000"/>
              </a:lnSpc>
              <a:spcBef>
                <a:spcPct val="20000"/>
              </a:spcBef>
              <a:spcAft>
                <a:spcPct val="0"/>
              </a:spcAft>
              <a:buClr>
                <a:srgbClr val="2164A8"/>
              </a:buClr>
              <a:buSzPct val="75000"/>
              <a:buFont typeface="Wingdings" pitchFamily="2" charset="2"/>
              <a:buChar char="q"/>
              <a:defRPr sz="2400">
                <a:solidFill>
                  <a:schemeClr val="tx1">
                    <a:lumMod val="85000"/>
                    <a:lumOff val="15000"/>
                  </a:schemeClr>
                </a:solidFill>
                <a:latin typeface="+mn-lt"/>
                <a:ea typeface="+mn-ea"/>
                <a:cs typeface="+mn-cs"/>
              </a:defRPr>
            </a:lvl1pPr>
            <a:lvl2pPr marL="777875" indent="-300038" algn="l" defTabSz="958850" rtl="0" eaLnBrk="0" fontAlgn="base" hangingPunct="0">
              <a:spcBef>
                <a:spcPct val="20000"/>
              </a:spcBef>
              <a:spcAft>
                <a:spcPct val="0"/>
              </a:spcAft>
              <a:buClr>
                <a:srgbClr val="2164A8"/>
              </a:buClr>
              <a:buSzPct val="75000"/>
              <a:buFont typeface="Wingdings" pitchFamily="2" charset="2"/>
              <a:buChar char="q"/>
              <a:defRPr sz="2000">
                <a:solidFill>
                  <a:schemeClr val="tx1">
                    <a:lumMod val="85000"/>
                    <a:lumOff val="15000"/>
                  </a:schemeClr>
                </a:solidFill>
                <a:latin typeface="+mn-lt"/>
                <a:cs typeface="+mn-cs"/>
              </a:defRPr>
            </a:lvl2pPr>
            <a:lvl3pPr marL="1196975" indent="-238125" algn="l" defTabSz="958850" rtl="0" eaLnBrk="0" fontAlgn="base" hangingPunct="0">
              <a:spcBef>
                <a:spcPct val="20000"/>
              </a:spcBef>
              <a:spcAft>
                <a:spcPct val="0"/>
              </a:spcAft>
              <a:buClr>
                <a:srgbClr val="2164A8"/>
              </a:buClr>
              <a:buSzPct val="75000"/>
              <a:buFont typeface="Wingdings" pitchFamily="2" charset="2"/>
              <a:buChar char="q"/>
              <a:defRPr>
                <a:solidFill>
                  <a:schemeClr val="tx1">
                    <a:lumMod val="85000"/>
                    <a:lumOff val="15000"/>
                  </a:schemeClr>
                </a:solidFill>
                <a:latin typeface="+mn-lt"/>
                <a:cs typeface="+mn-cs"/>
              </a:defRPr>
            </a:lvl3pPr>
            <a:lvl4pPr marL="1674813" indent="-238125" algn="l" defTabSz="958850" rtl="0" eaLnBrk="0" fontAlgn="base" hangingPunct="0">
              <a:spcBef>
                <a:spcPct val="20000"/>
              </a:spcBef>
              <a:spcAft>
                <a:spcPct val="0"/>
              </a:spcAft>
              <a:buChar char="–"/>
              <a:defRPr sz="1600">
                <a:solidFill>
                  <a:schemeClr val="tx1">
                    <a:lumMod val="85000"/>
                    <a:lumOff val="15000"/>
                  </a:schemeClr>
                </a:solidFill>
                <a:latin typeface="+mn-lt"/>
                <a:cs typeface="+mn-cs"/>
              </a:defRPr>
            </a:lvl4pPr>
            <a:lvl5pPr marL="2155825" indent="-239713" algn="l" defTabSz="958850" rtl="0" eaLnBrk="0" fontAlgn="base" hangingPunct="0">
              <a:spcBef>
                <a:spcPct val="20000"/>
              </a:spcBef>
              <a:spcAft>
                <a:spcPct val="0"/>
              </a:spcAft>
              <a:buChar char="»"/>
              <a:defRPr sz="1400">
                <a:solidFill>
                  <a:schemeClr val="tx1">
                    <a:lumMod val="85000"/>
                    <a:lumOff val="15000"/>
                  </a:schemeClr>
                </a:solidFill>
                <a:latin typeface="+mn-lt"/>
                <a:cs typeface="+mn-cs"/>
              </a:defRPr>
            </a:lvl5pPr>
            <a:lvl6pPr marL="2613025" indent="-239713" algn="l" defTabSz="958850" rtl="0" fontAlgn="base">
              <a:spcBef>
                <a:spcPct val="20000"/>
              </a:spcBef>
              <a:spcAft>
                <a:spcPct val="0"/>
              </a:spcAft>
              <a:buChar char="»"/>
              <a:defRPr sz="1400">
                <a:solidFill>
                  <a:schemeClr val="tx1"/>
                </a:solidFill>
                <a:latin typeface="+mn-lt"/>
                <a:cs typeface="+mn-cs"/>
              </a:defRPr>
            </a:lvl6pPr>
            <a:lvl7pPr marL="3070225" indent="-239713" algn="l" defTabSz="958850" rtl="0" fontAlgn="base">
              <a:spcBef>
                <a:spcPct val="20000"/>
              </a:spcBef>
              <a:spcAft>
                <a:spcPct val="0"/>
              </a:spcAft>
              <a:buChar char="»"/>
              <a:defRPr sz="1400">
                <a:solidFill>
                  <a:schemeClr val="tx1"/>
                </a:solidFill>
                <a:latin typeface="+mn-lt"/>
                <a:cs typeface="+mn-cs"/>
              </a:defRPr>
            </a:lvl7pPr>
            <a:lvl8pPr marL="3527425" indent="-239713" algn="l" defTabSz="958850" rtl="0" fontAlgn="base">
              <a:spcBef>
                <a:spcPct val="20000"/>
              </a:spcBef>
              <a:spcAft>
                <a:spcPct val="0"/>
              </a:spcAft>
              <a:buChar char="»"/>
              <a:defRPr sz="1400">
                <a:solidFill>
                  <a:schemeClr val="tx1"/>
                </a:solidFill>
                <a:latin typeface="+mn-lt"/>
                <a:cs typeface="+mn-cs"/>
              </a:defRPr>
            </a:lvl8pPr>
            <a:lvl9pPr marL="3984625" indent="-239713" algn="l" defTabSz="958850" rtl="0" fontAlgn="base">
              <a:spcBef>
                <a:spcPct val="20000"/>
              </a:spcBef>
              <a:spcAft>
                <a:spcPct val="0"/>
              </a:spcAft>
              <a:buChar char="»"/>
              <a:defRPr sz="1400">
                <a:solidFill>
                  <a:schemeClr val="tx1"/>
                </a:solidFill>
                <a:latin typeface="+mn-lt"/>
                <a:cs typeface="+mn-cs"/>
              </a:defRPr>
            </a:lvl9pPr>
          </a:lstStyle>
          <a:p>
            <a:r>
              <a:rPr lang="en-US" b="1" dirty="0" smtClean="0"/>
              <a:t>Identify important genes for a diseases</a:t>
            </a:r>
          </a:p>
          <a:p>
            <a:r>
              <a:rPr lang="en-US" b="1" dirty="0" smtClean="0"/>
              <a:t>Targeting/inactivating genes (proteins) of the pathogen with small molecules = drugs</a:t>
            </a:r>
            <a:endParaRPr lang="en-US" b="1" dirty="0"/>
          </a:p>
        </p:txBody>
      </p:sp>
      <p:sp>
        <p:nvSpPr>
          <p:cNvPr id="25"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6</a:t>
            </a:fld>
            <a:endParaRPr lang="el-GR" dirty="0"/>
          </a:p>
        </p:txBody>
      </p:sp>
    </p:spTree>
    <p:extLst>
      <p:ext uri="{BB962C8B-B14F-4D97-AF65-F5344CB8AC3E}">
        <p14:creationId xmlns:p14="http://schemas.microsoft.com/office/powerpoint/2010/main" val="2033024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7"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ppt_w/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499"/>
                                          </p:stCondLst>
                                        </p:cTn>
                                        <p:tgtEl>
                                          <p:spTgt spid="17"/>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499"/>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par>
                          <p:cTn id="23" fill="hold">
                            <p:stCondLst>
                              <p:cond delay="2500"/>
                            </p:stCondLst>
                            <p:childTnLst>
                              <p:par>
                                <p:cTn id="24" presetID="23" presetClass="entr" presetSubtype="16" fill="hold" nodeType="afterEffect">
                                  <p:stCondLst>
                                    <p:cond delay="150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499"/>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1000" fill="hold"/>
                                        <p:tgtEl>
                                          <p:spTgt spid="24"/>
                                        </p:tgtEl>
                                        <p:attrNameLst>
                                          <p:attrName>ppt_x</p:attrName>
                                        </p:attrNameLst>
                                      </p:cBhvr>
                                      <p:tavLst>
                                        <p:tav tm="0">
                                          <p:val>
                                            <p:strVal val="0-#ppt_w/2"/>
                                          </p:val>
                                        </p:tav>
                                        <p:tav tm="100000">
                                          <p:val>
                                            <p:strVal val="#ppt_x"/>
                                          </p:val>
                                        </p:tav>
                                      </p:tavLst>
                                    </p:anim>
                                    <p:anim calcmode="lin" valueType="num">
                                      <p:cBhvr additive="base">
                                        <p:cTn id="36"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utoUpdateAnimBg="0"/>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088" y="1428500"/>
            <a:ext cx="9518650" cy="4921250"/>
          </a:xfrm>
        </p:spPr>
        <p:txBody>
          <a:bodyPr/>
          <a:lstStyle/>
          <a:p>
            <a:pPr marL="477837" lvl="1" indent="0">
              <a:buNone/>
            </a:pPr>
            <a:endParaRPr lang="en-US" sz="4400" dirty="0" smtClean="0"/>
          </a:p>
          <a:p>
            <a:pPr marL="477837" lvl="1" indent="0">
              <a:buNone/>
            </a:pPr>
            <a:endParaRPr lang="en-US" sz="4400" dirty="0"/>
          </a:p>
          <a:p>
            <a:pPr marL="477837" lvl="1" indent="0">
              <a:buNone/>
            </a:pPr>
            <a:endParaRPr lang="en-US" sz="4400" dirty="0" smtClean="0"/>
          </a:p>
          <a:p>
            <a:pPr marL="477837" lvl="1" indent="0">
              <a:buNone/>
            </a:pPr>
            <a:r>
              <a:rPr lang="en-US" sz="4400" dirty="0" smtClean="0"/>
              <a:t>THANK YOU!</a:t>
            </a:r>
            <a:endParaRPr lang="en-US" sz="4400" dirty="0"/>
          </a:p>
        </p:txBody>
      </p:sp>
      <p:sp>
        <p:nvSpPr>
          <p:cNvPr id="6" name="Title 5"/>
          <p:cNvSpPr>
            <a:spLocks noGrp="1"/>
          </p:cNvSpPr>
          <p:nvPr>
            <p:ph type="title"/>
          </p:nvPr>
        </p:nvSpPr>
        <p:spPr/>
        <p:txBody>
          <a:bodyPr/>
          <a:lstStyle/>
          <a:p>
            <a:endParaRPr lang="en-US" dirty="0"/>
          </a:p>
        </p:txBody>
      </p:sp>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Kickoff Meeting </a:t>
            </a:r>
            <a:r>
              <a:rPr lang="en-US" dirty="0"/>
              <a:t>– </a:t>
            </a:r>
            <a:r>
              <a:rPr lang="en-US" dirty="0" smtClean="0"/>
              <a:t>Athens, 14-16 October 2015</a:t>
            </a:r>
            <a:r>
              <a:rPr lang="en-US" dirty="0"/>
              <a:t>				</a:t>
            </a:r>
            <a:fld id="{A8D006C7-9E67-409C-BCD6-DF868965AE15}" type="slidenum">
              <a:rPr lang="el-GR"/>
              <a:pPr defTabSz="958850"/>
              <a:t>60</a:t>
            </a:fld>
            <a:endParaRPr lang="el-GR" dirty="0"/>
          </a:p>
        </p:txBody>
      </p:sp>
    </p:spTree>
    <p:extLst>
      <p:ext uri="{BB962C8B-B14F-4D97-AF65-F5344CB8AC3E}">
        <p14:creationId xmlns:p14="http://schemas.microsoft.com/office/powerpoint/2010/main" val="30500701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The era of personalized medicine</a:t>
            </a:r>
            <a:endParaRPr lang="en-US" sz="4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361" y="4860391"/>
            <a:ext cx="2714528" cy="1997609"/>
          </a:xfrm>
          <a:prstGeom prst="rect">
            <a:avLst/>
          </a:prstGeom>
        </p:spPr>
      </p:pic>
      <p:sp>
        <p:nvSpPr>
          <p:cNvPr id="4" name="TextBox 3"/>
          <p:cNvSpPr txBox="1"/>
          <p:nvPr/>
        </p:nvSpPr>
        <p:spPr>
          <a:xfrm>
            <a:off x="6168865" y="1231900"/>
            <a:ext cx="2065740" cy="461665"/>
          </a:xfrm>
          <a:prstGeom prst="rect">
            <a:avLst/>
          </a:prstGeom>
          <a:noFill/>
        </p:spPr>
        <p:txBody>
          <a:bodyPr wrap="none" rtlCol="0">
            <a:spAutoFit/>
          </a:bodyPr>
          <a:lstStyle/>
          <a:p>
            <a:r>
              <a:rPr lang="en-US" dirty="0" smtClean="0">
                <a:solidFill>
                  <a:srgbClr val="FF0000"/>
                </a:solidFill>
              </a:rPr>
              <a:t>Lung Cancer</a:t>
            </a:r>
          </a:p>
        </p:txBody>
      </p:sp>
      <p:sp>
        <p:nvSpPr>
          <p:cNvPr id="5" name="TextBox 4"/>
          <p:cNvSpPr txBox="1"/>
          <p:nvPr/>
        </p:nvSpPr>
        <p:spPr>
          <a:xfrm>
            <a:off x="5967591" y="4332350"/>
            <a:ext cx="2237662" cy="461665"/>
          </a:xfrm>
          <a:prstGeom prst="rect">
            <a:avLst/>
          </a:prstGeom>
          <a:noFill/>
        </p:spPr>
        <p:txBody>
          <a:bodyPr wrap="none" rtlCol="0">
            <a:spAutoFit/>
          </a:bodyPr>
          <a:lstStyle/>
          <a:p>
            <a:pPr algn="ctr"/>
            <a:r>
              <a:rPr lang="en-US" b="0" dirty="0" smtClean="0">
                <a:solidFill>
                  <a:schemeClr val="tx1"/>
                </a:solidFill>
              </a:rPr>
              <a:t>carcinogenesis</a:t>
            </a:r>
          </a:p>
        </p:txBody>
      </p:sp>
      <p:sp>
        <p:nvSpPr>
          <p:cNvPr id="11" name="Down Arrow 10"/>
          <p:cNvSpPr/>
          <p:nvPr/>
        </p:nvSpPr>
        <p:spPr bwMode="auto">
          <a:xfrm>
            <a:off x="6989634" y="1700467"/>
            <a:ext cx="238502" cy="372339"/>
          </a:xfrm>
          <a:prstGeom prst="downArrow">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sp>
        <p:nvSpPr>
          <p:cNvPr id="8" name="TextBox 7"/>
          <p:cNvSpPr txBox="1"/>
          <p:nvPr/>
        </p:nvSpPr>
        <p:spPr>
          <a:xfrm>
            <a:off x="4905003" y="2819763"/>
            <a:ext cx="4494740" cy="1348061"/>
          </a:xfrm>
          <a:prstGeom prst="rect">
            <a:avLst/>
          </a:prstGeom>
          <a:noFill/>
        </p:spPr>
        <p:txBody>
          <a:bodyPr wrap="none" rtlCol="0">
            <a:spAutoFit/>
          </a:bodyPr>
          <a:lstStyle/>
          <a:p>
            <a:pPr algn="ctr"/>
            <a:r>
              <a:rPr lang="en-US" b="0" dirty="0">
                <a:solidFill>
                  <a:schemeClr val="tx1"/>
                </a:solidFill>
              </a:rPr>
              <a:t>4% of patients with </a:t>
            </a:r>
          </a:p>
          <a:p>
            <a:pPr algn="ctr"/>
            <a:r>
              <a:rPr lang="en-US" b="0" dirty="0" smtClean="0">
                <a:solidFill>
                  <a:schemeClr val="tx1"/>
                </a:solidFill>
              </a:rPr>
              <a:t>non-small cell lung carcinoma</a:t>
            </a:r>
          </a:p>
          <a:p>
            <a:pPr algn="ctr"/>
            <a:r>
              <a:rPr lang="en-US" b="0" dirty="0" smtClean="0">
                <a:solidFill>
                  <a:schemeClr val="tx1"/>
                </a:solidFill>
              </a:rPr>
              <a:t>Rearrangement </a:t>
            </a:r>
            <a:r>
              <a:rPr lang="en-US" b="0" dirty="0">
                <a:solidFill>
                  <a:schemeClr val="tx1"/>
                </a:solidFill>
              </a:rPr>
              <a:t>in </a:t>
            </a:r>
            <a:r>
              <a:rPr lang="en-US" dirty="0">
                <a:solidFill>
                  <a:schemeClr val="tx1"/>
                </a:solidFill>
              </a:rPr>
              <a:t>ALK </a:t>
            </a:r>
            <a:r>
              <a:rPr lang="en-US" dirty="0" smtClean="0">
                <a:solidFill>
                  <a:schemeClr val="tx1"/>
                </a:solidFill>
              </a:rPr>
              <a:t>protein</a:t>
            </a:r>
            <a:endParaRPr lang="en-US" dirty="0">
              <a:solidFill>
                <a:schemeClr val="tx1"/>
              </a:solidFill>
            </a:endParaRPr>
          </a:p>
        </p:txBody>
      </p:sp>
      <p:sp>
        <p:nvSpPr>
          <p:cNvPr id="12" name="TextBox 11"/>
          <p:cNvSpPr txBox="1"/>
          <p:nvPr/>
        </p:nvSpPr>
        <p:spPr>
          <a:xfrm>
            <a:off x="6282483" y="2035457"/>
            <a:ext cx="1690637" cy="461665"/>
          </a:xfrm>
          <a:prstGeom prst="rect">
            <a:avLst/>
          </a:prstGeom>
          <a:noFill/>
        </p:spPr>
        <p:txBody>
          <a:bodyPr wrap="none" rtlCol="0">
            <a:spAutoFit/>
          </a:bodyPr>
          <a:lstStyle/>
          <a:p>
            <a:r>
              <a:rPr lang="en-US" b="0" dirty="0" smtClean="0">
                <a:solidFill>
                  <a:schemeClr val="tx1"/>
                </a:solidFill>
              </a:rPr>
              <a:t>genotyping</a:t>
            </a:r>
            <a:endParaRPr lang="en-US" b="0" dirty="0">
              <a:solidFill>
                <a:schemeClr val="tx1"/>
              </a:solidFill>
            </a:endParaRPr>
          </a:p>
        </p:txBody>
      </p:sp>
      <p:sp>
        <p:nvSpPr>
          <p:cNvPr id="14" name="Down Arrow 13"/>
          <p:cNvSpPr/>
          <p:nvPr/>
        </p:nvSpPr>
        <p:spPr bwMode="auto">
          <a:xfrm>
            <a:off x="7011295" y="2469109"/>
            <a:ext cx="238502" cy="372339"/>
          </a:xfrm>
          <a:prstGeom prst="downArrow">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sp>
        <p:nvSpPr>
          <p:cNvPr id="13" name="Rectangle 12"/>
          <p:cNvSpPr/>
          <p:nvPr/>
        </p:nvSpPr>
        <p:spPr bwMode="auto">
          <a:xfrm>
            <a:off x="5323045" y="4481743"/>
            <a:ext cx="2502765" cy="560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sp>
        <p:nvSpPr>
          <p:cNvPr id="16" name="Down Arrow 15"/>
          <p:cNvSpPr/>
          <p:nvPr/>
        </p:nvSpPr>
        <p:spPr bwMode="auto">
          <a:xfrm>
            <a:off x="7014276" y="4096749"/>
            <a:ext cx="238502" cy="372339"/>
          </a:xfrm>
          <a:prstGeom prst="downArrow">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pic>
        <p:nvPicPr>
          <p:cNvPr id="17" name="Picture 16" descr="personalizedm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69" y="1423989"/>
            <a:ext cx="4241759" cy="3617971"/>
          </a:xfrm>
          <a:prstGeom prst="rect">
            <a:avLst/>
          </a:prstGeom>
        </p:spPr>
      </p:pic>
      <p:sp>
        <p:nvSpPr>
          <p:cNvPr id="15" name="TextBox 14"/>
          <p:cNvSpPr txBox="1"/>
          <p:nvPr/>
        </p:nvSpPr>
        <p:spPr>
          <a:xfrm>
            <a:off x="3894971" y="6121203"/>
            <a:ext cx="6064280" cy="461665"/>
          </a:xfrm>
          <a:prstGeom prst="rect">
            <a:avLst/>
          </a:prstGeom>
          <a:noFill/>
        </p:spPr>
        <p:txBody>
          <a:bodyPr wrap="none" rtlCol="0">
            <a:spAutoFit/>
          </a:bodyPr>
          <a:lstStyle/>
          <a:p>
            <a:r>
              <a:rPr lang="en-US" dirty="0" err="1" smtClean="0">
                <a:solidFill>
                  <a:srgbClr val="FF0000"/>
                </a:solidFill>
              </a:rPr>
              <a:t>Crizotinib</a:t>
            </a:r>
            <a:r>
              <a:rPr lang="en-US" dirty="0" smtClean="0">
                <a:solidFill>
                  <a:srgbClr val="FF0000"/>
                </a:solidFill>
              </a:rPr>
              <a:t> for ALK+ lung cancer patients</a:t>
            </a:r>
            <a:endParaRPr lang="en-US" dirty="0">
              <a:solidFill>
                <a:srgbClr val="FF0000"/>
              </a:solidFill>
            </a:endParaRPr>
          </a:p>
        </p:txBody>
      </p:sp>
      <p:sp>
        <p:nvSpPr>
          <p:cNvPr id="19" name="Down Arrow 18"/>
          <p:cNvSpPr/>
          <p:nvPr/>
        </p:nvSpPr>
        <p:spPr bwMode="auto">
          <a:xfrm>
            <a:off x="7035937" y="4828043"/>
            <a:ext cx="238502" cy="372339"/>
          </a:xfrm>
          <a:prstGeom prst="downArrow">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sp>
        <p:nvSpPr>
          <p:cNvPr id="18" name="TextBox 17"/>
          <p:cNvSpPr txBox="1"/>
          <p:nvPr/>
        </p:nvSpPr>
        <p:spPr>
          <a:xfrm>
            <a:off x="5323045" y="5079307"/>
            <a:ext cx="4221081" cy="830997"/>
          </a:xfrm>
          <a:prstGeom prst="rect">
            <a:avLst/>
          </a:prstGeom>
          <a:noFill/>
        </p:spPr>
        <p:txBody>
          <a:bodyPr wrap="square" rtlCol="0">
            <a:spAutoFit/>
          </a:bodyPr>
          <a:lstStyle/>
          <a:p>
            <a:pPr algn="ctr"/>
            <a:r>
              <a:rPr lang="en-US" b="0" dirty="0" smtClean="0">
                <a:solidFill>
                  <a:srgbClr val="000000"/>
                </a:solidFill>
              </a:rPr>
              <a:t>Drug design for this specific subset of patients</a:t>
            </a:r>
            <a:endParaRPr lang="en-US" b="0" dirty="0">
              <a:solidFill>
                <a:srgbClr val="000000"/>
              </a:solidFill>
            </a:endParaRPr>
          </a:p>
        </p:txBody>
      </p:sp>
      <p:sp>
        <p:nvSpPr>
          <p:cNvPr id="21" name="Down Arrow 20"/>
          <p:cNvSpPr/>
          <p:nvPr/>
        </p:nvSpPr>
        <p:spPr bwMode="auto">
          <a:xfrm>
            <a:off x="7032953" y="5833425"/>
            <a:ext cx="238502" cy="372339"/>
          </a:xfrm>
          <a:prstGeom prst="downArrow">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91440" tIns="45720" rIns="91440" bIns="45720" numCol="1" rtlCol="0" anchor="t" anchorCtr="0" compatLnSpc="1">
            <a:prstTxWarp prst="textNoShape">
              <a:avLst/>
            </a:prstTxWarp>
          </a:bodyPr>
          <a:lstStyle/>
          <a:p>
            <a:pPr marL="0" marR="0" indent="0" algn="r" defTabSz="95885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accent2"/>
              </a:solidFill>
              <a:effectLst/>
              <a:latin typeface="Arial" charset="0"/>
              <a:cs typeface="Arial" charset="0"/>
            </a:endParaRPr>
          </a:p>
        </p:txBody>
      </p:sp>
      <p:sp>
        <p:nvSpPr>
          <p:cNvPr id="20"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7</a:t>
            </a:fld>
            <a:endParaRPr lang="el-GR" dirty="0"/>
          </a:p>
        </p:txBody>
      </p:sp>
    </p:spTree>
    <p:extLst>
      <p:ext uri="{BB962C8B-B14F-4D97-AF65-F5344CB8AC3E}">
        <p14:creationId xmlns:p14="http://schemas.microsoft.com/office/powerpoint/2010/main" val="1133009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000" dirty="0" smtClean="0"/>
              <a:t>The era of personalized medicine</a:t>
            </a:r>
            <a:endParaRPr lang="en-US" sz="4000" dirty="0"/>
          </a:p>
        </p:txBody>
      </p:sp>
      <p:sp>
        <p:nvSpPr>
          <p:cNvPr id="6" name="Content Placeholder 2"/>
          <p:cNvSpPr>
            <a:spLocks noGrp="1"/>
          </p:cNvSpPr>
          <p:nvPr>
            <p:ph idx="1"/>
          </p:nvPr>
        </p:nvSpPr>
        <p:spPr>
          <a:xfrm>
            <a:off x="192088" y="1652588"/>
            <a:ext cx="9518650" cy="4921250"/>
          </a:xfrm>
        </p:spPr>
        <p:txBody>
          <a:bodyPr/>
          <a:lstStyle/>
          <a:p>
            <a:r>
              <a:rPr lang="en-US" dirty="0" smtClean="0"/>
              <a:t>Provide </a:t>
            </a:r>
            <a:r>
              <a:rPr lang="en-US" dirty="0"/>
              <a:t>"the right patient with the right drug at the right dose at the right time." </a:t>
            </a:r>
            <a:endParaRPr lang="en-US" dirty="0" smtClean="0"/>
          </a:p>
          <a:p>
            <a:endParaRPr lang="en-US" dirty="0"/>
          </a:p>
          <a:p>
            <a:r>
              <a:rPr lang="en-US" dirty="0"/>
              <a:t>T</a:t>
            </a:r>
            <a:r>
              <a:rPr lang="en-US" dirty="0" smtClean="0"/>
              <a:t>ailoring </a:t>
            </a:r>
            <a:r>
              <a:rPr lang="en-US" dirty="0"/>
              <a:t>of medical treatment </a:t>
            </a:r>
            <a:r>
              <a:rPr lang="en-US" dirty="0" smtClean="0"/>
              <a:t>for</a:t>
            </a:r>
          </a:p>
          <a:p>
            <a:pPr lvl="1"/>
            <a:r>
              <a:rPr lang="en-US" dirty="0" smtClean="0"/>
              <a:t>Diagnosis</a:t>
            </a:r>
            <a:endParaRPr lang="en-US" dirty="0"/>
          </a:p>
          <a:p>
            <a:pPr lvl="1"/>
            <a:r>
              <a:rPr lang="en-US" dirty="0" smtClean="0"/>
              <a:t>Treatment</a:t>
            </a:r>
          </a:p>
          <a:p>
            <a:pPr lvl="1"/>
            <a:r>
              <a:rPr lang="en-US" dirty="0"/>
              <a:t>D</a:t>
            </a:r>
            <a:r>
              <a:rPr lang="en-US" dirty="0" smtClean="0"/>
              <a:t>osage</a:t>
            </a:r>
          </a:p>
          <a:p>
            <a:pPr lvl="1"/>
            <a:r>
              <a:rPr lang="en-US" dirty="0" smtClean="0"/>
              <a:t>Prevention</a:t>
            </a:r>
            <a:endParaRPr lang="en-US" dirty="0"/>
          </a:p>
          <a:p>
            <a:pPr marL="0" indent="0">
              <a:buNone/>
            </a:pPr>
            <a:endParaRPr lang="en-US" dirty="0" smtClean="0"/>
          </a:p>
        </p:txBody>
      </p:sp>
      <p:pic>
        <p:nvPicPr>
          <p:cNvPr id="2" name="Picture 1" descr="F1.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482" y="2439275"/>
            <a:ext cx="4173322" cy="3783812"/>
          </a:xfrm>
          <a:prstGeom prst="rect">
            <a:avLst/>
          </a:prstGeom>
        </p:spPr>
      </p:pic>
      <p:sp>
        <p:nvSpPr>
          <p:cNvPr id="7"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8</a:t>
            </a:fld>
            <a:endParaRPr lang="el-GR" dirty="0"/>
          </a:p>
        </p:txBody>
      </p:sp>
    </p:spTree>
    <p:extLst>
      <p:ext uri="{BB962C8B-B14F-4D97-AF65-F5344CB8AC3E}">
        <p14:creationId xmlns:p14="http://schemas.microsoft.com/office/powerpoint/2010/main" val="36757737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330200" y="1435143"/>
            <a:ext cx="9176308" cy="4800600"/>
          </a:xfrm>
          <a:prstGeom prst="rect">
            <a:avLst/>
          </a:prstGeom>
          <a:noFill/>
          <a:ln w="9525">
            <a:noFill/>
            <a:miter lim="800000"/>
            <a:headEnd/>
            <a:tailEnd/>
          </a:ln>
        </p:spPr>
      </p:pic>
      <p:sp>
        <p:nvSpPr>
          <p:cNvPr id="8" name="Title 1"/>
          <p:cNvSpPr txBox="1">
            <a:spLocks/>
          </p:cNvSpPr>
          <p:nvPr/>
        </p:nvSpPr>
        <p:spPr bwMode="auto">
          <a:xfrm>
            <a:off x="0" y="0"/>
            <a:ext cx="8134351" cy="1125538"/>
          </a:xfrm>
          <a:prstGeom prst="rect">
            <a:avLst/>
          </a:prstGeom>
          <a:noFill/>
          <a:ln w="9525">
            <a:solidFill>
              <a:srgbClr val="CF4901"/>
            </a:solidFill>
            <a:miter lim="800000"/>
            <a:headEnd/>
            <a:tailEnd/>
          </a:ln>
        </p:spPr>
        <p:txBody>
          <a:bodyPr vert="horz" wrap="square" lIns="91440" tIns="45720" rIns="91440" bIns="45720" numCol="1" anchor="ctr" anchorCtr="0" compatLnSpc="1">
            <a:prstTxWarp prst="textNoShape">
              <a:avLst/>
            </a:prstTxWarp>
          </a:bodyPr>
          <a:lstStyle>
            <a:lvl1pPr algn="r" defTabSz="958850" rtl="0" eaLnBrk="0" fontAlgn="base" hangingPunct="0">
              <a:spcBef>
                <a:spcPct val="0"/>
              </a:spcBef>
              <a:spcAft>
                <a:spcPct val="0"/>
              </a:spcAft>
              <a:defRPr sz="2800" b="1">
                <a:solidFill>
                  <a:schemeClr val="tx1">
                    <a:lumMod val="85000"/>
                    <a:lumOff val="15000"/>
                  </a:schemeClr>
                </a:solidFill>
                <a:latin typeface="Arial Unicode MS" pitchFamily="34" charset="-128"/>
                <a:ea typeface="Arial Unicode MS" pitchFamily="34" charset="-128"/>
                <a:cs typeface="Arial Unicode MS" pitchFamily="34" charset="-128"/>
              </a:defRPr>
            </a:lvl1pPr>
            <a:lvl2pPr algn="r" defTabSz="958850" rtl="0" eaLnBrk="0" fontAlgn="base" hangingPunct="0">
              <a:spcBef>
                <a:spcPct val="0"/>
              </a:spcBef>
              <a:spcAft>
                <a:spcPct val="0"/>
              </a:spcAft>
              <a:defRPr sz="3800" b="1">
                <a:solidFill>
                  <a:schemeClr val="bg1"/>
                </a:solidFill>
                <a:latin typeface="Verdana" pitchFamily="34" charset="0"/>
                <a:cs typeface="Arial" charset="0"/>
              </a:defRPr>
            </a:lvl2pPr>
            <a:lvl3pPr algn="r" defTabSz="958850" rtl="0" eaLnBrk="0" fontAlgn="base" hangingPunct="0">
              <a:spcBef>
                <a:spcPct val="0"/>
              </a:spcBef>
              <a:spcAft>
                <a:spcPct val="0"/>
              </a:spcAft>
              <a:defRPr sz="3800" b="1">
                <a:solidFill>
                  <a:schemeClr val="bg1"/>
                </a:solidFill>
                <a:latin typeface="Verdana" pitchFamily="34" charset="0"/>
                <a:cs typeface="Arial" charset="0"/>
              </a:defRPr>
            </a:lvl3pPr>
            <a:lvl4pPr algn="r" defTabSz="958850" rtl="0" eaLnBrk="0" fontAlgn="base" hangingPunct="0">
              <a:spcBef>
                <a:spcPct val="0"/>
              </a:spcBef>
              <a:spcAft>
                <a:spcPct val="0"/>
              </a:spcAft>
              <a:defRPr sz="3800" b="1">
                <a:solidFill>
                  <a:schemeClr val="bg1"/>
                </a:solidFill>
                <a:latin typeface="Verdana" pitchFamily="34" charset="0"/>
                <a:cs typeface="Arial" charset="0"/>
              </a:defRPr>
            </a:lvl4pPr>
            <a:lvl5pPr algn="r" defTabSz="958850" rtl="0" eaLnBrk="0" fontAlgn="base" hangingPunct="0">
              <a:spcBef>
                <a:spcPct val="0"/>
              </a:spcBef>
              <a:spcAft>
                <a:spcPct val="0"/>
              </a:spcAft>
              <a:defRPr sz="3800" b="1">
                <a:solidFill>
                  <a:schemeClr val="bg1"/>
                </a:solidFill>
                <a:latin typeface="Verdana" pitchFamily="34" charset="0"/>
                <a:cs typeface="Arial" charset="0"/>
              </a:defRPr>
            </a:lvl5pPr>
            <a:lvl6pPr marL="457200" algn="r" defTabSz="958850" rtl="0" fontAlgn="base">
              <a:spcBef>
                <a:spcPct val="0"/>
              </a:spcBef>
              <a:spcAft>
                <a:spcPct val="0"/>
              </a:spcAft>
              <a:defRPr sz="3800" b="1">
                <a:solidFill>
                  <a:schemeClr val="bg1"/>
                </a:solidFill>
                <a:latin typeface="Arial" charset="0"/>
                <a:cs typeface="Arial" charset="0"/>
              </a:defRPr>
            </a:lvl6pPr>
            <a:lvl7pPr marL="914400" algn="r" defTabSz="958850" rtl="0" fontAlgn="base">
              <a:spcBef>
                <a:spcPct val="0"/>
              </a:spcBef>
              <a:spcAft>
                <a:spcPct val="0"/>
              </a:spcAft>
              <a:defRPr sz="3800" b="1">
                <a:solidFill>
                  <a:schemeClr val="bg1"/>
                </a:solidFill>
                <a:latin typeface="Arial" charset="0"/>
                <a:cs typeface="Arial" charset="0"/>
              </a:defRPr>
            </a:lvl7pPr>
            <a:lvl8pPr marL="1371600" algn="r" defTabSz="958850" rtl="0" fontAlgn="base">
              <a:spcBef>
                <a:spcPct val="0"/>
              </a:spcBef>
              <a:spcAft>
                <a:spcPct val="0"/>
              </a:spcAft>
              <a:defRPr sz="3800" b="1">
                <a:solidFill>
                  <a:schemeClr val="bg1"/>
                </a:solidFill>
                <a:latin typeface="Arial" charset="0"/>
                <a:cs typeface="Arial" charset="0"/>
              </a:defRPr>
            </a:lvl8pPr>
            <a:lvl9pPr marL="1828800" algn="r" defTabSz="958850" rtl="0" fontAlgn="base">
              <a:spcBef>
                <a:spcPct val="0"/>
              </a:spcBef>
              <a:spcAft>
                <a:spcPct val="0"/>
              </a:spcAft>
              <a:defRPr sz="3800" b="1">
                <a:solidFill>
                  <a:schemeClr val="bg1"/>
                </a:solidFill>
                <a:latin typeface="Arial" charset="0"/>
                <a:cs typeface="Arial" charset="0"/>
              </a:defRPr>
            </a:lvl9pPr>
          </a:lstStyle>
          <a:p>
            <a:r>
              <a:rPr lang="en-US" sz="4000" dirty="0">
                <a:solidFill>
                  <a:schemeClr val="bg1"/>
                </a:solidFill>
              </a:rPr>
              <a:t>P</a:t>
            </a:r>
            <a:r>
              <a:rPr lang="en-US" sz="4000" dirty="0" smtClean="0">
                <a:solidFill>
                  <a:schemeClr val="bg1"/>
                </a:solidFill>
              </a:rPr>
              <a:t>ersonalized medicine: The next drug generation</a:t>
            </a:r>
            <a:endParaRPr lang="en-US" sz="4000" dirty="0">
              <a:solidFill>
                <a:schemeClr val="bg1"/>
              </a:solidFill>
            </a:endParaRPr>
          </a:p>
        </p:txBody>
      </p:sp>
      <p:sp>
        <p:nvSpPr>
          <p:cNvPr id="4" name="Footer Placeholder 3"/>
          <p:cNvSpPr>
            <a:spLocks noGrp="1"/>
          </p:cNvSpPr>
          <p:nvPr>
            <p:ph type="ftr" sz="quarter" idx="10"/>
          </p:nvPr>
        </p:nvSpPr>
        <p:spPr>
          <a:xfrm>
            <a:off x="0" y="6564313"/>
            <a:ext cx="9906000" cy="293687"/>
          </a:xfrm>
        </p:spPr>
        <p:txBody>
          <a:bodyPr/>
          <a:lstStyle/>
          <a:p>
            <a:pPr defTabSz="958850"/>
            <a:r>
              <a:rPr lang="en-US" dirty="0" smtClean="0"/>
              <a:t>VI-SEEM </a:t>
            </a:r>
            <a:r>
              <a:rPr lang="en-US" dirty="0" smtClean="0"/>
              <a:t>LS Training Event, FINKI-UKIM, 30 August 201</a:t>
            </a:r>
            <a:r>
              <a:rPr lang="en-US" dirty="0" smtClean="0"/>
              <a:t>6</a:t>
            </a:r>
            <a:r>
              <a:rPr lang="en-US" dirty="0"/>
              <a:t>			</a:t>
            </a:r>
            <a:fld id="{A8D006C7-9E67-409C-BCD6-DF868965AE15}" type="slidenum">
              <a:rPr lang="el-GR"/>
              <a:pPr defTabSz="958850"/>
              <a:t>9</a:t>
            </a:fld>
            <a:endParaRPr lang="el-GR" dirty="0"/>
          </a:p>
        </p:txBody>
      </p:sp>
    </p:spTree>
    <p:extLst>
      <p:ext uri="{BB962C8B-B14F-4D97-AF65-F5344CB8AC3E}">
        <p14:creationId xmlns:p14="http://schemas.microsoft.com/office/powerpoint/2010/main" val="34440822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EEGRID-ppt-template">
  <a:themeElements>
    <a:clrScheme name="vi-seem">
      <a:dk1>
        <a:sysClr val="windowText" lastClr="000000"/>
      </a:dk1>
      <a:lt1>
        <a:sysClr val="window" lastClr="FFFFFF"/>
      </a:lt1>
      <a:dk2>
        <a:srgbClr val="4E3B30"/>
      </a:dk2>
      <a:lt2>
        <a:srgbClr val="FFFFFF"/>
      </a:lt2>
      <a:accent1>
        <a:srgbClr val="CF4901"/>
      </a:accent1>
      <a:accent2>
        <a:srgbClr val="E85E15"/>
      </a:accent2>
      <a:accent3>
        <a:srgbClr val="FA7F34"/>
      </a:accent3>
      <a:accent4>
        <a:srgbClr val="FECB31"/>
      </a:accent4>
      <a:accent5>
        <a:srgbClr val="1594F2"/>
      </a:accent5>
      <a:accent6>
        <a:srgbClr val="20A0FF"/>
      </a:accent6>
      <a:hlink>
        <a:srgbClr val="AD1F1F"/>
      </a:hlink>
      <a:folHlink>
        <a:srgbClr val="FFC42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5885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accent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5885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accent2"/>
            </a:solidFill>
            <a:effectLst/>
            <a:latin typeface="Arial" charset="0"/>
            <a:cs typeface="Arial" charset="0"/>
          </a:defRPr>
        </a:defPPr>
      </a:lstStyle>
    </a:lnDef>
  </a:objectDefaults>
  <a:extraClrSchemeLst>
    <a:extraClrScheme>
      <a:clrScheme name="SEEGRID-pp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EGRID-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EGRID-pp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EGRID-pp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EGRID-pp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EGRID-pp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EGRID-pp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EGRID-pp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EGRID-pp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EGRID-pp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EGRID-pp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EGRID-pp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EGRID-ppt-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8977</TotalTime>
  <Words>9470</Words>
  <Application>Microsoft Macintosh PowerPoint</Application>
  <PresentationFormat>A4 Paper (210x297 mm)</PresentationFormat>
  <Paragraphs>664</Paragraphs>
  <Slides>60</Slides>
  <Notes>55</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SEEGRID-ppt-template</vt:lpstr>
      <vt:lpstr>Life Sciences Training Event</vt:lpstr>
      <vt:lpstr>Drugs</vt:lpstr>
      <vt:lpstr>Traditional Drug Discovery</vt:lpstr>
      <vt:lpstr>Phases of Pharmaceutical Development</vt:lpstr>
      <vt:lpstr>From DNA to genes to proteins</vt:lpstr>
      <vt:lpstr>Rational Drug Discovery</vt:lpstr>
      <vt:lpstr>The era of personalized medicine</vt:lpstr>
      <vt:lpstr>The era of personalized medicine</vt:lpstr>
      <vt:lpstr>PowerPoint Presentation</vt:lpstr>
      <vt:lpstr>Intermolecular Interactions</vt:lpstr>
      <vt:lpstr>Intermolecular Interactions</vt:lpstr>
      <vt:lpstr>Molecular Simulations?</vt:lpstr>
      <vt:lpstr>The era of personalized medicine</vt:lpstr>
      <vt:lpstr>Molecular Dynamics Simulations</vt:lpstr>
      <vt:lpstr>Protein-Ligand Docking</vt:lpstr>
      <vt:lpstr>Scoring Functions for  Molecular Docking</vt:lpstr>
      <vt:lpstr>Scoring Functions for  Molecular Docking</vt:lpstr>
      <vt:lpstr>How are compounds  selected for assaying?</vt:lpstr>
      <vt:lpstr>How are compounds  selected for assaying?</vt:lpstr>
      <vt:lpstr>De novo drug design with  ligand-growing algorithm</vt:lpstr>
      <vt:lpstr>Successful Drugs</vt:lpstr>
      <vt:lpstr>Hands-on Exercises</vt:lpstr>
      <vt:lpstr>Anaplastic Lymphoma Kinase (ALK)</vt:lpstr>
      <vt:lpstr>Maestro</vt:lpstr>
      <vt:lpstr>Maestro</vt:lpstr>
      <vt:lpstr>Maestro</vt:lpstr>
      <vt:lpstr>Maestro</vt:lpstr>
      <vt:lpstr>Maestro</vt:lpstr>
      <vt:lpstr>PowerPoint Presentation</vt:lpstr>
      <vt:lpstr>PowerPoint Presentation</vt:lpstr>
      <vt:lpstr>PowerPoint Presentation</vt:lpstr>
      <vt:lpstr>Maestro: Grid Generation</vt:lpstr>
      <vt:lpstr>PowerPoint Presentation</vt:lpstr>
      <vt:lpstr>PowerPoint Presentation</vt:lpstr>
      <vt:lpstr>PowerPoint Presentation</vt:lpstr>
      <vt:lpstr>PowerPoint Presentation</vt:lpstr>
      <vt:lpstr>Ligand Visualization</vt:lpstr>
      <vt:lpstr>How are compounds  selected for assaying?</vt:lpstr>
      <vt:lpstr>How are compounds  selected for assaying?</vt:lpstr>
      <vt:lpstr>ChemBioServer</vt:lpstr>
      <vt:lpstr>Filtering of compounds</vt:lpstr>
      <vt:lpstr>Physicochemical Properties</vt:lpstr>
      <vt:lpstr>Bad van der Waals contacts</vt:lpstr>
      <vt:lpstr>Bad van der Waals contacts</vt:lpstr>
      <vt:lpstr>Toxicity Filtering</vt:lpstr>
      <vt:lpstr>Clustering and Molecular Similarity</vt:lpstr>
      <vt:lpstr>Clustering and Molecular Similarity</vt:lpstr>
      <vt:lpstr>Molecular Similarity</vt:lpstr>
      <vt:lpstr>Molecular Descriptors</vt:lpstr>
      <vt:lpstr>Molecular Similarity</vt:lpstr>
      <vt:lpstr>Clustering and molecular similarity</vt:lpstr>
      <vt:lpstr>Back to the example…</vt:lpstr>
      <vt:lpstr>PowerPoint Presentation</vt:lpstr>
      <vt:lpstr>PowerPoint Presentation</vt:lpstr>
      <vt:lpstr>PowerPoint Presentation</vt:lpstr>
      <vt:lpstr>PowerPoint Presentation</vt:lpstr>
      <vt:lpstr>PowerPoint Presentation</vt:lpstr>
      <vt:lpstr>ADME Predictions of Drug Candidates</vt:lpstr>
      <vt:lpstr>The era of personalized medicine</vt:lpstr>
      <vt:lpstr>PowerPoint Presentation</vt:lpstr>
    </vt:vector>
  </TitlesOfParts>
  <Company>edet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&lt;Presentation Title&gt; &lt;Presentation Subtitle&gt;</dc:title>
  <dc:creator>nvog</dc:creator>
  <cp:lastModifiedBy>Zoe Cournia</cp:lastModifiedBy>
  <cp:revision>428</cp:revision>
  <dcterms:created xsi:type="dcterms:W3CDTF">2004-04-29T08:03:52Z</dcterms:created>
  <dcterms:modified xsi:type="dcterms:W3CDTF">2016-08-24T21:27:57Z</dcterms:modified>
</cp:coreProperties>
</file>