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9906000"/>
  <p:notesSz cx="10234600" cy="7099300"/>
  <p:embeddedFontLst>
    <p:embeddedFont>
      <p:font typeface="Arimo"/>
      <p:regular r:id="rId10"/>
      <p:bold r:id="rId11"/>
      <p:italic r:id="rId12"/>
      <p:boldItalic r:id="rId13"/>
    </p:embeddedFont>
    <p:embeddedFont>
      <p:font typeface="Tahoma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imo-bold.fntdata"/><Relationship Id="rId10" Type="http://schemas.openxmlformats.org/officeDocument/2006/relationships/font" Target="fonts/Arimo-regular.fntdata"/><Relationship Id="rId13" Type="http://schemas.openxmlformats.org/officeDocument/2006/relationships/font" Target="fonts/Arimo-boldItalic.fntdata"/><Relationship Id="rId12" Type="http://schemas.openxmlformats.org/officeDocument/2006/relationships/font" Target="fonts/Arim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Tahoma-bold.fntdata"/><Relationship Id="rId14" Type="http://schemas.openxmlformats.org/officeDocument/2006/relationships/font" Target="fonts/Tahoma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4434725" cy="3553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5799887" y="0"/>
            <a:ext cx="4434725" cy="3553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3197225" y="531812"/>
            <a:ext cx="3846513" cy="26638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1363517" y="3373628"/>
            <a:ext cx="7507578" cy="31934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6743917"/>
            <a:ext cx="4434725" cy="35538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5799887" y="6743917"/>
            <a:ext cx="4434725" cy="355382"/>
          </a:xfrm>
          <a:prstGeom prst="rect">
            <a:avLst/>
          </a:prstGeom>
          <a:noFill/>
          <a:ln>
            <a:noFill/>
          </a:ln>
        </p:spPr>
        <p:txBody>
          <a:bodyPr anchorCtr="0" anchor="b" bIns="47650" lIns="95300" rIns="95300" tIns="476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1363517" y="3373628"/>
            <a:ext cx="7507578" cy="319343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3197225" y="531812"/>
            <a:ext cx="3846513" cy="26638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1363517" y="3373628"/>
            <a:ext cx="7507578" cy="319343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>
            <p:ph idx="2" type="sldImg"/>
          </p:nvPr>
        </p:nvSpPr>
        <p:spPr>
          <a:xfrm>
            <a:off x="3197225" y="531812"/>
            <a:ext cx="3846513" cy="26638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1363517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3197225" y="531812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1363517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3197225" y="531812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1363517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3197225" y="531812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0"/>
            <a:ext cx="9906000" cy="1116282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523981" y="1644327"/>
            <a:ext cx="593873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24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VRE for regional Interdisciplinary communities in Southeast Europe and the Eastern Mediterranean </a:t>
            </a:r>
          </a:p>
        </p:txBody>
      </p:sp>
      <p:sp>
        <p:nvSpPr>
          <p:cNvPr id="18" name="Shape 18"/>
          <p:cNvSpPr txBox="1"/>
          <p:nvPr>
            <p:ph type="ctrTitle"/>
          </p:nvPr>
        </p:nvSpPr>
        <p:spPr>
          <a:xfrm>
            <a:off x="373062" y="3090166"/>
            <a:ext cx="6059487" cy="862011"/>
          </a:xfrm>
          <a:prstGeom prst="rect">
            <a:avLst/>
          </a:prstGeom>
          <a:noFill/>
          <a:ln cap="flat" cmpd="sng" w="9525">
            <a:solidFill>
              <a:srgbClr val="CF490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367176" y="4870305"/>
            <a:ext cx="6076950" cy="1042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61925" lvl="4" marL="21558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61925" lvl="5" marL="26130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61925" lvl="6" marL="30702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61925" lvl="7" marL="35274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61925" lvl="8" marL="39846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0" y="6578600"/>
            <a:ext cx="9906000" cy="293688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0" y="0"/>
            <a:ext cx="8799616" cy="1125537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 rot="5400000">
            <a:off x="2490788" y="-646111"/>
            <a:ext cx="4921249" cy="95186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44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–"/>
              <a:defRPr b="0" i="0" sz="16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161925" lvl="4" marL="2155825" marR="0" rtl="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»"/>
              <a:defRPr b="0" i="0" sz="1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161925" lvl="5" marL="26130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61925" lvl="6" marL="30702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61925" lvl="7" marL="35274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61925" lvl="8" marL="39846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\\isnogood\WP\Texnika\PROJECTS\SEE-INFRA\VI-SEEM\WP2-Communication-Marketing-Innovation\VI-SEEM-logo\logo_VISEEM_FINAL_WEB.jpg" id="63" name="Shape 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99617" y="0"/>
            <a:ext cx="1106384" cy="1141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 rot="5400000">
            <a:off x="5207000" y="2070100"/>
            <a:ext cx="6578601" cy="2428875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 rot="5400000">
            <a:off x="273049" y="-282575"/>
            <a:ext cx="6578601" cy="71342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44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–"/>
              <a:defRPr b="0" i="0" sz="16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161925" lvl="4" marL="2155825" marR="0" rtl="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»"/>
              <a:defRPr b="0" i="0" sz="1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161925" lvl="5" marL="26130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61925" lvl="6" marL="30702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61925" lvl="7" marL="35274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61925" lvl="8" marL="39846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0" y="0"/>
            <a:ext cx="8803486" cy="1125537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192088" y="1652588"/>
            <a:ext cx="9518649" cy="4921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44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–"/>
              <a:defRPr b="0" i="0" sz="1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61925" lvl="4" marL="2155825" marR="0" rtl="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61925" lvl="5" marL="26130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61925" lvl="6" marL="30702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61925" lvl="7" marL="35274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61925" lvl="8" marL="39846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\\isnogood\WP\Texnika\PROJECTS\SEE-INFRA\VI-SEEM\WP2-Communication-Marketing-Innovation\VI-SEEM-logo\logo_VISEEM_FINAL_WEB.jpg" id="25" name="Shape 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03485" y="0"/>
            <a:ext cx="1090640" cy="1125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782637" y="4406900"/>
            <a:ext cx="8420099" cy="1362075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782637" y="2906713"/>
            <a:ext cx="84200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0" y="0"/>
            <a:ext cx="8815361" cy="1125537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192088" y="1652588"/>
            <a:ext cx="4683125" cy="4921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5425" lvl="0" marL="358775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93675" lvl="1" marL="777875" marR="0" rtl="0" algn="l"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9225" lvl="2" marL="11969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5413" lvl="3" marL="1674813" marR="0" rtl="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–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36525" lvl="4" marL="2155825" marR="0" rtl="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36525" lvl="5" marL="26130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6525" lvl="6" marL="30702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6525" lvl="7" marL="35274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36525" lvl="8" marL="39846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5027612" y="1652588"/>
            <a:ext cx="4683125" cy="4921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5425" lvl="0" marL="358775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93675" lvl="1" marL="777875" marR="0" rtl="0" algn="l"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9225" lvl="2" marL="11969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5413" lvl="3" marL="1674813" marR="0" rtl="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–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36525" lvl="4" marL="2155825" marR="0" rtl="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36525" lvl="5" marL="26130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6525" lvl="6" marL="30702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6525" lvl="7" marL="35274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36525" lvl="8" marL="39846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\\isnogood\WP\Texnika\PROJECTS\SEE-INFRA\VI-SEEM\WP2-Communication-Marketing-Innovation\VI-SEEM-logo\logo_VISEEM_FINAL_WEB.jpg" id="35" name="Shape 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15360" y="0"/>
            <a:ext cx="1090640" cy="1125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95300" y="1535112"/>
            <a:ext cx="437673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5300" y="2174875"/>
            <a:ext cx="437673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44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–"/>
              <a:defRPr b="0" i="0" sz="16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149225" lvl="4" marL="2155825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»"/>
              <a:defRPr b="0" i="0" sz="16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149225" lvl="5" marL="26130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9225" lvl="6" marL="30702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9225" lvl="7" marL="35274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49225" lvl="8" marL="39846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5032375" y="1535112"/>
            <a:ext cx="437832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5032375" y="2174875"/>
            <a:ext cx="437832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44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–"/>
              <a:defRPr b="0" i="0" sz="16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149225" lvl="4" marL="2155825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»"/>
              <a:defRPr b="0" i="0" sz="16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149225" lvl="5" marL="26130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9225" lvl="6" marL="30702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9225" lvl="7" marL="35274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49225" lvl="8" marL="39846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0" y="0"/>
            <a:ext cx="8815361" cy="1125537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\\isnogood\WP\Texnika\PROJECTS\SEE-INFRA\VI-SEEM\WP2-Communication-Marketing-Innovation\VI-SEEM-logo\logo_VISEEM_FINAL_WEB.jpg" id="46" name="Shape 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15360" y="0"/>
            <a:ext cx="1090640" cy="1125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95300" y="273050"/>
            <a:ext cx="3259137" cy="1162049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873500" y="273050"/>
            <a:ext cx="5537199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6375" lvl="0" marL="358775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32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174625" lvl="1" marL="777875" marR="0" rtl="0" algn="l">
              <a:spcBef>
                <a:spcPts val="5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8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130175" lvl="2" marL="1196975" marR="0" rtl="0" algn="l"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112713" lvl="3" marL="1674813" marR="0" rtl="0" algn="l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–"/>
              <a:defRPr b="0" i="0" sz="20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123825" lvl="4" marL="2155825" marR="0" rtl="0" algn="l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»"/>
              <a:defRPr b="0" i="0" sz="20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123825" lvl="5" marL="261302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3825" lvl="6" marL="307022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3825" lvl="7" marL="352742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3825" lvl="8" marL="398462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495300" y="1435100"/>
            <a:ext cx="3259137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1941513" y="4800600"/>
            <a:ext cx="5943599" cy="566737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/>
          <p:nvPr>
            <p:ph idx="2" type="pic"/>
          </p:nvPr>
        </p:nvSpPr>
        <p:spPr>
          <a:xfrm>
            <a:off x="1941513" y="612775"/>
            <a:ext cx="59435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1941513" y="5367337"/>
            <a:ext cx="59435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0" y="0"/>
            <a:ext cx="8134351" cy="1125537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192088" y="1652588"/>
            <a:ext cx="9518649" cy="4921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44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61925" lvl="4" marL="21558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61925" lvl="5" marL="26130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61925" lvl="6" marL="30702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61925" lvl="7" marL="35274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61925" lvl="8" marL="39846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/>
          <p:nvPr/>
        </p:nvSpPr>
        <p:spPr>
          <a:xfrm>
            <a:off x="0" y="1159828"/>
            <a:ext cx="9906000" cy="49480"/>
          </a:xfrm>
          <a:prstGeom prst="rect">
            <a:avLst/>
          </a:prstGeom>
          <a:solidFill>
            <a:srgbClr val="CF4901"/>
          </a:solidFill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0" y="1114300"/>
            <a:ext cx="9906000" cy="4948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ode.vi-seem.eu/petarj/hadoop-training.g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373062" y="3090166"/>
            <a:ext cx="6059487" cy="862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Hadoop MapReduce Streaming</a:t>
            </a:r>
          </a:p>
        </p:txBody>
      </p:sp>
      <p:sp>
        <p:nvSpPr>
          <p:cNvPr id="73" name="Shape 73"/>
          <p:cNvSpPr txBox="1"/>
          <p:nvPr>
            <p:ph idx="1" type="subTitle"/>
          </p:nvPr>
        </p:nvSpPr>
        <p:spPr>
          <a:xfrm>
            <a:off x="94802" y="4870305"/>
            <a:ext cx="6471367" cy="1042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64A8"/>
              </a:buClr>
              <a:buSzPct val="25000"/>
              <a:buFont typeface="Noto Sans Symbols"/>
              <a:buNone/>
            </a:pPr>
            <a:r>
              <a:rPr b="0" lang="en-US" sz="2000"/>
              <a:t>Petar Jovanovic</a:t>
            </a:r>
          </a:p>
          <a:p>
            <a:pPr indent="0" lvl="0" marL="0" marR="0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Position</a:t>
            </a:r>
          </a:p>
          <a:p>
            <a:pPr indent="0" lvl="0" marL="0" marR="0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25000"/>
              <a:buFont typeface="Noto Sans Symbols"/>
              <a:buNone/>
            </a:pPr>
            <a:r>
              <a:rPr b="0" lang="en-US" sz="2000"/>
              <a:t>Institute of Physics Belgrade</a:t>
            </a:r>
          </a:p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0" y="6578600"/>
            <a:ext cx="9906000" cy="293688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VI-SEEM project initiative is co-funded by the European Commission under the H2020 Research Infrastructures contract no. </a:t>
            </a:r>
            <a:r>
              <a:rPr b="1"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675121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\\isnogood\WP\Texnika\PROJECTS\SEE-INFRA\VI-SEEM\WP2-Communication-Marketing-Innovation\VI-SEEM-logo\logo_VISEEM_FINAL_WEB.jpg" id="75" name="Shape 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1031" y="1235375"/>
            <a:ext cx="2662101" cy="2747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0" y="0"/>
            <a:ext cx="8803486" cy="1125537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7875" lIns="95775" rIns="95775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Agenda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192088" y="1652588"/>
            <a:ext cx="9518649" cy="4921249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indent="-3587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19D63"/>
              </a:buClr>
              <a:buSzPct val="75000"/>
              <a:buFont typeface="Noto Sans Symbols"/>
              <a:buChar char="❑"/>
            </a:pPr>
            <a:r>
              <a:rPr lang="en-US"/>
              <a:t>Hadoop Streaming</a:t>
            </a:r>
          </a:p>
          <a:p>
            <a:pPr indent="-3587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19D63"/>
              </a:buClr>
              <a:buSzPct val="75000"/>
              <a:buFont typeface="Noto Sans Symbols"/>
              <a:buChar char="❑"/>
            </a:pPr>
            <a:r>
              <a:rPr lang="en-US"/>
              <a:t>Executing Streaming Jobs</a:t>
            </a:r>
          </a:p>
          <a:p>
            <a:pPr indent="-3587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19D63"/>
              </a:buClr>
              <a:buSzPct val="75000"/>
              <a:buFont typeface="Noto Sans Symbols"/>
              <a:buChar char="❑"/>
            </a:pPr>
            <a:r>
              <a:rPr lang="en-US"/>
              <a:t>Word Count Demo</a:t>
            </a:r>
          </a:p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Introduction to Hadoop</a:t>
            </a:r>
            <a:r>
              <a:rPr b="0"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WebEx Online Meeting, 24 Jun 2016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7875" lIns="95775" rIns="95775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Hadoop Streaming 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192087" y="1652588"/>
            <a:ext cx="95187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indent="-358775" lvl="0" marL="3587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9D63"/>
              </a:buClr>
              <a:buSzPct val="100000"/>
              <a:buFont typeface="Noto Sans Symbols"/>
              <a:buChar char="❑"/>
            </a:pPr>
            <a:r>
              <a:rPr lang="en-US"/>
              <a:t>MapReduce in Unix commands:</a:t>
            </a:r>
            <a:br>
              <a:rPr lang="en-US"/>
            </a:b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$ cat input.dat | mapper | sort | reducer &gt; output.dat</a:t>
            </a:r>
          </a:p>
          <a:p>
            <a:pPr indent="-3587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19D63"/>
              </a:buClr>
              <a:buSzPct val="75000"/>
              <a:buFont typeface="Noto Sans Symbols"/>
              <a:buChar char="❑"/>
            </a:pPr>
            <a:r>
              <a:rPr lang="en-US"/>
              <a:t>Hadoop streaming pipes input through standard input to the mapper, whose output is sorted and then piped to reducer.</a:t>
            </a:r>
          </a:p>
          <a:p>
            <a:pPr indent="-3587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19D63"/>
              </a:buClr>
              <a:buSzPct val="75000"/>
              <a:buFont typeface="Noto Sans Symbols"/>
              <a:buChar char="❑"/>
            </a:pPr>
            <a:r>
              <a:rPr lang="en-US"/>
              <a:t>Inputs are processed line by line, and each line is a string</a:t>
            </a:r>
          </a:p>
          <a:p>
            <a:pPr lvl="1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19D63"/>
              </a:buClr>
              <a:buSzPct val="75000"/>
              <a:buFont typeface="Noto Sans Symbols"/>
              <a:buChar char="❑"/>
            </a:pPr>
            <a:r>
              <a:rPr lang="en-US"/>
              <a:t>the mapper and the reducer are responsible for parsing the input lines</a:t>
            </a:r>
          </a:p>
          <a:p>
            <a:pPr lvl="1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19D63"/>
              </a:buClr>
              <a:buSzPct val="75000"/>
              <a:buFont typeface="Noto Sans Symbols"/>
              <a:buChar char="❑"/>
            </a:pPr>
            <a:r>
              <a:rPr lang="en-US"/>
              <a:t>slight difference to the Java api where reducer gets a list of values associated with a key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Introduction to Hadoop – WebEx Online Meeting, 24 Jun 2016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7875" lIns="95775" rIns="95775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Executing Hadoop Streaming Jobs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193637" y="1643113"/>
            <a:ext cx="95187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indent="-3587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19D63"/>
              </a:buClr>
              <a:buSzPct val="128571"/>
              <a:buFont typeface="Noto Sans Symbols"/>
              <a:buChar char="❑"/>
            </a:pPr>
            <a:r>
              <a:rPr lang="en-US"/>
              <a:t>Command to execute:</a:t>
            </a:r>
            <a:br>
              <a:rPr lang="en-US"/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$ hadoop jar $HADOOP_HOME/share/hadoop/tools/lib/hadoop-streaming-2.7.2.jar \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-files mapper_executable,reducer_executable[,combiner_executable] \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-mapper mapper_executable \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[-combiner combiner_executable] \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-reducer reducer_executable \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-input input_data \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-output output_data</a:t>
            </a:r>
          </a:p>
          <a:p>
            <a:pPr indent="-3587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19D63"/>
              </a:buClr>
              <a:buSzPct val="75000"/>
              <a:buFont typeface="Noto Sans Symbols"/>
              <a:buChar char="❑"/>
            </a:pPr>
            <a:r>
              <a:rPr lang="en-US"/>
              <a:t> Combiner is optional</a:t>
            </a:r>
          </a:p>
          <a:p>
            <a:pPr indent="-3587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19D63"/>
              </a:buClr>
              <a:buSzPct val="128571"/>
              <a:buFont typeface="Noto Sans Symbols"/>
              <a:buChar char="❑"/>
            </a:pPr>
            <a:r>
              <a:rPr lang="en-US"/>
              <a:t>To specify more than one reducer add param</a:t>
            </a:r>
            <a:r>
              <a:rPr lang="en-US"/>
              <a:t>eter</a:t>
            </a:r>
            <a:r>
              <a:rPr lang="en-US"/>
              <a:t>:</a:t>
            </a:r>
            <a:br>
              <a:rPr lang="en-US"/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-D mapreduce.job.reduces=42</a:t>
            </a:r>
          </a:p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Introduction to Hadoop – WebEx Online Meeting, 24 Jun 2016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7875" lIns="95775" rIns="95775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Word Count Demo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192087" y="1652588"/>
            <a:ext cx="95187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indent="-381000" lvl="0" marL="457200" marR="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Calibri"/>
            </a:pPr>
            <a:r>
              <a:rPr lang="en-US"/>
              <a:t>Getting the code</a:t>
            </a:r>
          </a:p>
          <a:p>
            <a:pPr indent="0" lvl="0" marL="457200" marR="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$ git clone </a:t>
            </a:r>
            <a:r>
              <a:rPr lang="en-US" sz="1400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https://code.vi-seem.eu/petarj/hadoop-training.git</a:t>
            </a: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 </a:t>
            </a:r>
          </a:p>
          <a:p>
            <a:pPr indent="0" lvl="0" marL="457200" marR="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81000" lvl="0" marL="457200" marR="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171428"/>
            </a:pPr>
            <a:r>
              <a:rPr lang="en-US"/>
              <a:t>Executing</a:t>
            </a:r>
            <a:br>
              <a:rPr lang="en-US"/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$ cd hadoop-training/wordcount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$ hadoop jar $HADOOP_HOME/share/hadoop/tools/lib/hadoop-streaming-2.7.2.jar \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-files=mapper.py,reducer.py \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-mapper mapper.py \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-combiner reducer.py \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-reducer reducer.py \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-input /user/petarj/train_v2.txt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-output wcout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</a:p>
        </p:txBody>
      </p:sp>
      <p:sp>
        <p:nvSpPr>
          <p:cNvPr id="103" name="Shape 103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Introduction to Hadoop – WebEx Online Meeting, 24 Jun 2016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EEGRID-ppt-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