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906000"/>
  <p:notesSz cx="10234600" cy="7099300"/>
  <p:embeddedFontLst>
    <p:embeddedFont>
      <p:font typeface="Arimo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799887" y="0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197225" y="531812"/>
            <a:ext cx="3846513" cy="266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363517" y="3373628"/>
            <a:ext cx="7507578" cy="31934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743917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799887" y="6743917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b" bIns="47650" lIns="95300" rIns="95300" tIns="47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1363517" y="3373628"/>
            <a:ext cx="7507578" cy="31934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197225" y="531812"/>
            <a:ext cx="3846513" cy="266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5799887" y="6743917"/>
            <a:ext cx="4434600" cy="355500"/>
          </a:xfrm>
          <a:prstGeom prst="rect">
            <a:avLst/>
          </a:prstGeom>
        </p:spPr>
        <p:txBody>
          <a:bodyPr anchorCtr="0" anchor="b" bIns="47650" lIns="95300" rIns="95300" tIns="47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5799887" y="6743917"/>
            <a:ext cx="4434600" cy="355500"/>
          </a:xfrm>
          <a:prstGeom prst="rect">
            <a:avLst/>
          </a:prstGeom>
        </p:spPr>
        <p:txBody>
          <a:bodyPr anchorCtr="0" anchor="b" bIns="47650" lIns="95300" rIns="95300" tIns="47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5799887" y="6743917"/>
            <a:ext cx="4434600" cy="355500"/>
          </a:xfrm>
          <a:prstGeom prst="rect">
            <a:avLst/>
          </a:prstGeom>
        </p:spPr>
        <p:txBody>
          <a:bodyPr anchorCtr="0" anchor="b" bIns="47650" lIns="95300" rIns="95300" tIns="47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906000" cy="1116282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23981" y="1644327"/>
            <a:ext cx="59387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VRE for regional Interdisciplinary communities in Southeast Europe and the Eastern Mediterranean </a:t>
            </a: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373062" y="3090166"/>
            <a:ext cx="6059487" cy="862011"/>
          </a:xfrm>
          <a:prstGeom prst="rect">
            <a:avLst/>
          </a:prstGeom>
          <a:noFill/>
          <a:ln cap="flat" cmpd="sng" w="9525">
            <a:solidFill>
              <a:srgbClr val="CF490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367176" y="4870305"/>
            <a:ext cx="6076950" cy="1042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0" y="0"/>
            <a:ext cx="8799616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 rot="5400000">
            <a:off x="2490788" y="-646111"/>
            <a:ext cx="4921249" cy="9518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99617" y="0"/>
            <a:ext cx="1106384" cy="114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 rot="5400000">
            <a:off x="5207000" y="2070100"/>
            <a:ext cx="6578601" cy="24288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73049" y="-282575"/>
            <a:ext cx="6578601" cy="7134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0" y="0"/>
            <a:ext cx="8803486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92088" y="1652588"/>
            <a:ext cx="9518649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25" name="Shape 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3485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82637" y="4406900"/>
            <a:ext cx="8420099" cy="13620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82637" y="2906713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0" y="0"/>
            <a:ext cx="881536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2088" y="1652588"/>
            <a:ext cx="4683125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7612" y="1652588"/>
            <a:ext cx="4683125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0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95300" y="1535112"/>
            <a:ext cx="437673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5300" y="2174875"/>
            <a:ext cx="437673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5032375" y="1535112"/>
            <a:ext cx="437832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5032375" y="2174875"/>
            <a:ext cx="437832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0" y="0"/>
            <a:ext cx="881536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0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95300" y="273050"/>
            <a:ext cx="3259137" cy="1162049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873500" y="273050"/>
            <a:ext cx="553719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6375" lvl="0" marL="358775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32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174625" lvl="1" marL="777875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30175" lvl="2" marL="11969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12713" lvl="3" marL="1674813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23825" lvl="4" marL="2155825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23825" lvl="5" marL="26130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825" lvl="6" marL="30702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3825" lvl="7" marL="35274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3825" lvl="8" marL="39846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5300" y="1435100"/>
            <a:ext cx="3259137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941513" y="4800600"/>
            <a:ext cx="5943599" cy="5667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1941513" y="612775"/>
            <a:ext cx="5943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941513" y="5367337"/>
            <a:ext cx="59435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0" y="0"/>
            <a:ext cx="813435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92088" y="1652588"/>
            <a:ext cx="9518649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114300"/>
            <a:ext cx="9906000" cy="4948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de.vi-seem.eu/petarj/hadoop-training.g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73062" y="3090166"/>
            <a:ext cx="6059487" cy="862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Twitter user ranking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94802" y="4870305"/>
            <a:ext cx="6471367" cy="104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Petar Jovanovic</a:t>
            </a: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HPC Admin</a:t>
            </a: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Institute of Physics Belgrade</a:t>
            </a:r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VI-SEEM project initiative is co-funded by the European Commission under the H2020 Research Infrastructures contract no. </a:t>
            </a: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675121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isnogood\WP\Texnika\PROJECTS\SEE-INFRA\VI-SEEM\WP2-Communication-Marketing-Innovation\VI-SEEM-logo\logo_VISEEM_FINAL_WEB.jpg"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31" y="1235375"/>
            <a:ext cx="2662101" cy="274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Twitter user ranking (1)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92087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44475" lvl="0" marL="358775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Goal: find influential Twitter users</a:t>
            </a:r>
          </a:p>
          <a:p>
            <a:pPr indent="-3429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Simple PageRank algorithm:</a:t>
            </a:r>
          </a:p>
          <a:p>
            <a:pPr indent="0" lvl="0" marL="45720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PR(u) - page rank of u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L(v) - number of out edges of v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Bu - set of nodes adjacent to u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u &amp; v - any two distinct nodes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our case: 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L(v)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is the number of people 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is following, 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are all the people </a:t>
            </a:r>
            <a:r>
              <a:rPr i="1"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is following.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874" y="1405000"/>
            <a:ext cx="5238124" cy="376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100" y="2728299"/>
            <a:ext cx="2629323" cy="9225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Twitter user ranking (2)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92087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Input data: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Text file: </a:t>
            </a:r>
            <a:r>
              <a:rPr i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/user/petarj/twitter_rv.net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(26 GB)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Each line contains 2 numbers separated by tabs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First column is id of a user, second column is an id of his follower</a:t>
            </a:r>
          </a:p>
          <a:p>
            <a:pPr indent="-3429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Two map-reduce steps needed to perform the analysis: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Convert data from edge list to adjacency list and set initial PageRank</a:t>
            </a:r>
          </a:p>
          <a:p>
            <a:pPr indent="-323850" lvl="1" marL="914400" rtl="0">
              <a:spcBef>
                <a:spcPts val="40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Compute the PageRank approximation</a:t>
            </a: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90000"/>
              </a:lnSpc>
              <a:spcBef>
                <a:spcPts val="480"/>
              </a:spcBef>
              <a:buClr>
                <a:srgbClr val="2164A8"/>
              </a:buClr>
              <a:buSzPct val="75000"/>
              <a:buFont typeface="Noto Sans Symbols"/>
              <a:buChar char="❑"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Running multiple reducers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Twitter user ranking (3)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sp>
        <p:nvSpPr>
          <p:cNvPr id="100" name="Shape 100"/>
          <p:cNvSpPr txBox="1"/>
          <p:nvPr/>
        </p:nvSpPr>
        <p:spPr>
          <a:xfrm rot="-5400000">
            <a:off x="350050" y="2118375"/>
            <a:ext cx="8748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STEP 1</a:t>
            </a:r>
          </a:p>
        </p:txBody>
      </p:sp>
      <p:sp>
        <p:nvSpPr>
          <p:cNvPr id="101" name="Shape 101"/>
          <p:cNvSpPr txBox="1"/>
          <p:nvPr/>
        </p:nvSpPr>
        <p:spPr>
          <a:xfrm rot="-5400000">
            <a:off x="336100" y="3968525"/>
            <a:ext cx="9027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STEP 2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262" y="1657350"/>
            <a:ext cx="785812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8947"/>
              <a:buFont typeface="Arial"/>
              <a:buNone/>
            </a:pPr>
            <a:r>
              <a:rPr lang="en-US"/>
              <a:t>Demo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92087" y="1652588"/>
            <a:ext cx="9518700" cy="492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5"/>
              </a:buClr>
              <a:buSzPct val="100000"/>
              <a:buFont typeface="Calibri"/>
            </a:pPr>
            <a:r>
              <a:rPr lang="en-US"/>
              <a:t>Getting the code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git clone </a:t>
            </a:r>
            <a:r>
              <a:rPr lang="en-US" sz="14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https://code.vi-seem.eu/petarj/hadoop-training.git</a:t>
            </a: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/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-US"/>
              <a:t>Executing</a:t>
            </a:r>
            <a:br>
              <a:rPr lang="en-US"/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cd hadoop-training/twitterrank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hadoop jar $HADOOP_HOME/share/hadoop/tools/lib/hadoop-streaming-2.7.2.jar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-D mapreduce.job.reduces=20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-files=mapper1.py,reducer1.py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-mapper mapper1.py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-reducer reducer1.py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-input /user/petarj/twitter_rv.net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-output twrank_step1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$ hadoop jar $HADOOP_HOME/share/hadoop/tools/lib/hadoop-streaming-2.7.2.jar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-D mapreduce.job.reduces=6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-files=mapper2.py,reducer2.py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-mapper mapper2.py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-reducer reducer2.py \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-input twrank_step1</a:t>
            </a:r>
            <a:br>
              <a:rPr lang="en-US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		-output twrank_step2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EGRID-ppt-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