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20"/>
  </p:notesMasterIdLst>
  <p:handoutMasterIdLst>
    <p:handoutMasterId r:id="rId21"/>
  </p:handoutMasterIdLst>
  <p:sldIdLst>
    <p:sldId id="286" r:id="rId2"/>
    <p:sldId id="287" r:id="rId3"/>
    <p:sldId id="288" r:id="rId4"/>
    <p:sldId id="293" r:id="rId5"/>
    <p:sldId id="300" r:id="rId6"/>
    <p:sldId id="302" r:id="rId7"/>
    <p:sldId id="292" r:id="rId8"/>
    <p:sldId id="291" r:id="rId9"/>
    <p:sldId id="294" r:id="rId10"/>
    <p:sldId id="295" r:id="rId11"/>
    <p:sldId id="297" r:id="rId12"/>
    <p:sldId id="296" r:id="rId13"/>
    <p:sldId id="298" r:id="rId14"/>
    <p:sldId id="305" r:id="rId15"/>
    <p:sldId id="304" r:id="rId16"/>
    <p:sldId id="303" r:id="rId17"/>
    <p:sldId id="306" r:id="rId18"/>
    <p:sldId id="307" r:id="rId19"/>
  </p:sldIdLst>
  <p:sldSz cx="9906000" cy="6858000" type="A4"/>
  <p:notesSz cx="10234613" cy="7099300"/>
  <p:defaultTextStyle>
    <a:defPPr>
      <a:defRPr lang="en-US"/>
    </a:defPPr>
    <a:lvl1pPr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1pPr>
    <a:lvl2pPr marL="4572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2pPr>
    <a:lvl3pPr marL="9144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3pPr>
    <a:lvl4pPr marL="13716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4pPr>
    <a:lvl5pPr marL="18288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27">
          <p15:clr>
            <a:srgbClr val="A4A3A4"/>
          </p15:clr>
        </p15:guide>
        <p15:guide id="2" pos="3107">
          <p15:clr>
            <a:srgbClr val="A4A3A4"/>
          </p15:clr>
        </p15:guide>
        <p15:guide id="3" orient="horz" pos="2235">
          <p15:clr>
            <a:srgbClr val="A4A3A4"/>
          </p15:clr>
        </p15:guide>
        <p15:guide id="4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78AC"/>
    <a:srgbClr val="0B7BCF"/>
    <a:srgbClr val="0879BE"/>
    <a:srgbClr val="CF4901"/>
    <a:srgbClr val="EDCFCB"/>
    <a:srgbClr val="E85E15"/>
    <a:srgbClr val="F6E9E7"/>
    <a:srgbClr val="F8C092"/>
    <a:srgbClr val="919789"/>
    <a:srgbClr val="8D9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92" autoAdjust="0"/>
    <p:restoredTop sz="94373" autoAdjust="0"/>
  </p:normalViewPr>
  <p:slideViewPr>
    <p:cSldViewPr snapToGrid="0">
      <p:cViewPr>
        <p:scale>
          <a:sx n="80" d="100"/>
          <a:sy n="80" d="100"/>
        </p:scale>
        <p:origin x="-88" y="-12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1098" y="-78"/>
      </p:cViewPr>
      <p:guideLst>
        <p:guide orient="horz" pos="2127"/>
        <p:guide orient="horz" pos="2235"/>
        <p:guide pos="3107"/>
        <p:guide pos="32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6595" y="0"/>
            <a:ext cx="4436371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250"/>
            <a:ext cx="4434725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6595" y="6742250"/>
            <a:ext cx="4436371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DC3300D-5115-4BAB-93FC-246CDC56F3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4723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888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97225" y="531813"/>
            <a:ext cx="3846513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518" y="3373628"/>
            <a:ext cx="7507579" cy="319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888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67882BFB-C195-4ABC-8201-A723AE96FA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33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-1"/>
            <a:ext cx="9906000" cy="1116282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 dirty="0">
              <a:solidFill>
                <a:schemeClr val="tx1"/>
              </a:solidFill>
            </a:endParaRPr>
          </a:p>
        </p:txBody>
      </p:sp>
      <p:sp>
        <p:nvSpPr>
          <p:cNvPr id="6" name="Rectangle 25"/>
          <p:cNvSpPr>
            <a:spLocks noChangeArrowheads="1"/>
          </p:cNvSpPr>
          <p:nvPr userDrawn="1"/>
        </p:nvSpPr>
        <p:spPr bwMode="auto">
          <a:xfrm>
            <a:off x="523982" y="1644328"/>
            <a:ext cx="593873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kern="1200" dirty="0" smtClean="0">
                <a:solidFill>
                  <a:schemeClr val="accent5"/>
                </a:solidFill>
                <a:effectLst/>
                <a:latin typeface="Arial" charset="0"/>
                <a:ea typeface="+mn-ea"/>
                <a:cs typeface="Arial" charset="0"/>
              </a:rPr>
              <a:t>VRE for regional Interdisciplinary communities in Southeast Europe and the Eastern Mediterranean </a:t>
            </a:r>
            <a:endParaRPr lang="en-US" sz="2800" dirty="0">
              <a:solidFill>
                <a:schemeClr val="accent5"/>
              </a:solidFill>
            </a:endParaRPr>
          </a:p>
        </p:txBody>
      </p:sp>
      <p:sp>
        <p:nvSpPr>
          <p:cNvPr id="531476" name="Rectangle 20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373063" y="3090167"/>
            <a:ext cx="6059487" cy="862012"/>
          </a:xfrm>
          <a:noFill/>
          <a:ln>
            <a:solidFill>
              <a:srgbClr val="CF4901"/>
            </a:solidFill>
          </a:ln>
        </p:spPr>
        <p:txBody>
          <a:bodyPr lIns="91440" tIns="45720" rIns="91440" bIns="45720"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Presentation Title</a:t>
            </a:r>
            <a:endParaRPr lang="el-GR" dirty="0"/>
          </a:p>
        </p:txBody>
      </p:sp>
      <p:sp>
        <p:nvSpPr>
          <p:cNvPr id="531484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7176" y="4870305"/>
            <a:ext cx="6076950" cy="1042988"/>
          </a:xfrm>
        </p:spPr>
        <p:txBody>
          <a:bodyPr lIns="91440" tIns="45720" rIns="91440" bIns="45720"/>
          <a:lstStyle>
            <a:lvl1pPr marL="0" indent="0" algn="r">
              <a:buFont typeface="Wingdings" pitchFamily="2" charset="2"/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l-GR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578600"/>
            <a:ext cx="9906000" cy="293688"/>
          </a:xfrm>
          <a:solidFill>
            <a:srgbClr val="FA7F34"/>
          </a:solidFill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/>
              <a:t>The VI-SEEM project is funded by the European Commission under the Horizon 2020 Research Infrastructures contract no. 675121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99617" cy="1125538"/>
          </a:xfrm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A76B4658-FCC5-4CDB-9784-5FF6DD787B1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617" y="0"/>
            <a:ext cx="1106384" cy="114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1863" y="-4763"/>
            <a:ext cx="2428875" cy="6578601"/>
          </a:xfrm>
        </p:spPr>
        <p:txBody>
          <a:bodyPr vert="eaVert"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4763" y="-4763"/>
            <a:ext cx="7134226" cy="6578601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B930F3A1-B166-4D69-8477-CCAB873DA52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03486" cy="1125538"/>
          </a:xfrm>
          <a:solidFill>
            <a:srgbClr val="FA7F34"/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solidFill>
            <a:srgbClr val="FA7F34"/>
          </a:solidFill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486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0853997F-61B1-49DA-BEC2-58B8ACB1542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88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613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</a:t>
            </a:r>
            <a:fld id="{DE6330F6-36BC-487E-AE94-F059D3DE287E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7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A2DD1F75-6E2B-46FE-8A0E-E34258FCE06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</a:t>
            </a:r>
            <a:fld id="{27FE842A-F356-44CB-A48B-DADF02F4744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5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C4F27B07-17D4-47C8-8354-F713D29961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25213920-E3B8-4A6D-8C9A-E5B568FD3FE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719E5E8B-E1C6-4771-B7BC-F2F414FDFFE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134351" cy="1125538"/>
          </a:xfrm>
          <a:prstGeom prst="rect">
            <a:avLst/>
          </a:prstGeom>
          <a:solidFill>
            <a:srgbClr val="FA7F34"/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5785" tIns="47892" rIns="95785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title</a:t>
            </a:r>
            <a:r>
              <a:rPr lang="el-GR" dirty="0" smtClean="0"/>
              <a:t> </a:t>
            </a:r>
            <a:r>
              <a:rPr lang="el-GR" dirty="0" err="1" smtClean="0"/>
              <a:t>style</a:t>
            </a:r>
            <a:endParaRPr lang="el-G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8" y="1652588"/>
            <a:ext cx="951865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text</a:t>
            </a:r>
            <a:r>
              <a:rPr lang="el-GR" dirty="0" smtClean="0"/>
              <a:t> </a:t>
            </a:r>
            <a:r>
              <a:rPr lang="el-GR" dirty="0" err="1" smtClean="0"/>
              <a:t>styles</a:t>
            </a:r>
            <a:endParaRPr lang="el-GR" dirty="0" smtClean="0"/>
          </a:p>
          <a:p>
            <a:pPr lvl="1"/>
            <a:r>
              <a:rPr lang="el-GR" dirty="0" err="1" smtClean="0"/>
              <a:t>Second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  <a:p>
            <a:pPr lvl="2"/>
            <a:r>
              <a:rPr lang="el-GR" dirty="0" err="1" smtClean="0"/>
              <a:t>Third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64313"/>
            <a:ext cx="9906000" cy="293687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300" b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711545AC-028C-461E-87A2-BB0A701371C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59828"/>
            <a:ext cx="9906000" cy="49480"/>
          </a:xfrm>
          <a:prstGeom prst="rect">
            <a:avLst/>
          </a:prstGeom>
          <a:solidFill>
            <a:srgbClr val="CF4901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114301"/>
            <a:ext cx="9906000" cy="4948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1" r:id="rId5"/>
    <p:sldLayoutId id="2147483699" r:id="rId6"/>
    <p:sldLayoutId id="2147483692" r:id="rId7"/>
    <p:sldLayoutId id="2147483693" r:id="rId8"/>
    <p:sldLayoutId id="2147483700" r:id="rId9"/>
    <p:sldLayoutId id="2147483701" r:id="rId10"/>
    <p:sldLayoutId id="2147483694" r:id="rId11"/>
  </p:sldLayoutIdLst>
  <p:hf hdr="0" dt="0"/>
  <p:txStyles>
    <p:titleStyle>
      <a:lvl1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2pPr>
      <a:lvl3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3pPr>
      <a:lvl4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4pPr>
      <a:lvl5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5pPr>
      <a:lvl6pPr marL="4572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6pPr>
      <a:lvl7pPr marL="9144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7pPr>
      <a:lvl8pPr marL="13716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8pPr>
      <a:lvl9pPr marL="18288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8775" indent="-358775" algn="l" defTabSz="95885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300038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2pPr>
      <a:lvl3pPr marL="1196975" indent="-238125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>
          <a:solidFill>
            <a:schemeClr val="tx1"/>
          </a:solidFill>
          <a:latin typeface="+mn-lt"/>
          <a:cs typeface="+mn-cs"/>
        </a:defRPr>
      </a:lvl3pPr>
      <a:lvl4pPr marL="1674813" indent="-238125" algn="l" defTabSz="958850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155825" indent="-239713" algn="l" defTabSz="958850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5pPr>
      <a:lvl6pPr marL="26130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6pPr>
      <a:lvl7pPr marL="30702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7pPr>
      <a:lvl8pPr marL="35274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8pPr>
      <a:lvl9pPr marL="39846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adoop.apache.org/docs/r2.7.2/hadoop-project-dist/hadoop-common/FileSystemShell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vi-seem.eu/index.php/Source_Code_Repository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de.vi-seem.eu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 sz="quarter"/>
          </p:nvPr>
        </p:nvSpPr>
        <p:spPr>
          <a:xfrm>
            <a:off x="373063" y="3427917"/>
            <a:ext cx="6059487" cy="862012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sz="2800" dirty="0" smtClean="0"/>
              <a:t>Access </a:t>
            </a:r>
            <a:r>
              <a:rPr lang="en-US" sz="2800" dirty="0"/>
              <a:t>to IPB </a:t>
            </a:r>
            <a:r>
              <a:rPr lang="en-US" sz="2800" dirty="0" err="1"/>
              <a:t>Hadoop</a:t>
            </a:r>
            <a:r>
              <a:rPr lang="en-US" sz="2800" dirty="0"/>
              <a:t> Cluster</a:t>
            </a:r>
            <a:br>
              <a:rPr lang="en-US" sz="2800" dirty="0"/>
            </a:br>
            <a:endParaRPr lang="en-US" sz="280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sz="quarter" idx="1"/>
          </p:nvPr>
        </p:nvSpPr>
        <p:spPr>
          <a:xfrm>
            <a:off x="94802" y="4870305"/>
            <a:ext cx="6471368" cy="1042988"/>
          </a:xfrm>
        </p:spPr>
        <p:txBody>
          <a:bodyPr/>
          <a:lstStyle/>
          <a:p>
            <a:pPr eaLnBrk="1" hangingPunct="1"/>
            <a:r>
              <a:rPr lang="en-US" sz="2000" b="0" dirty="0" smtClean="0"/>
              <a:t>Vladimir </a:t>
            </a:r>
            <a:r>
              <a:rPr lang="en-US" sz="2000" b="0" dirty="0" err="1" smtClean="0"/>
              <a:t>Slavnić</a:t>
            </a:r>
            <a:endParaRPr lang="en-US" sz="2000" b="0" dirty="0" smtClean="0"/>
          </a:p>
          <a:p>
            <a:pPr eaLnBrk="1" hangingPunct="1"/>
            <a:r>
              <a:rPr lang="en-US" sz="2000" b="0" dirty="0" smtClean="0"/>
              <a:t>Research Assistant</a:t>
            </a:r>
          </a:p>
          <a:p>
            <a:pPr eaLnBrk="1" hangingPunct="1"/>
            <a:r>
              <a:rPr lang="en-US" sz="2000" b="0" dirty="0" smtClean="0"/>
              <a:t>Institute of Physics Belgrade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 defTabSz="958850"/>
            <a:r>
              <a:rPr lang="en-US" dirty="0"/>
              <a:t>The </a:t>
            </a:r>
            <a:r>
              <a:rPr lang="en-US" dirty="0" smtClean="0"/>
              <a:t>VI-SEEM project initiative </a:t>
            </a:r>
            <a:r>
              <a:rPr lang="en-US" dirty="0"/>
              <a:t>is co-funded by the European Commission under the </a:t>
            </a:r>
            <a:r>
              <a:rPr lang="en-US" dirty="0" smtClean="0"/>
              <a:t>H2020 Research </a:t>
            </a:r>
            <a:r>
              <a:rPr lang="en-US" dirty="0"/>
              <a:t>Infrastructures contract no. </a:t>
            </a:r>
            <a:r>
              <a:rPr lang="en-US" b="1" dirty="0"/>
              <a:t>675121 </a:t>
            </a:r>
            <a:endParaRPr lang="en-US" dirty="0"/>
          </a:p>
          <a:p>
            <a:pPr defTabSz="958850"/>
            <a:endParaRPr lang="el-GR" dirty="0"/>
          </a:p>
        </p:txBody>
      </p:sp>
      <p:pic>
        <p:nvPicPr>
          <p:cNvPr id="102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031" y="1235376"/>
            <a:ext cx="2662101" cy="274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741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</a:t>
            </a:r>
            <a:r>
              <a:rPr lang="en-US" dirty="0"/>
              <a:t>System </a:t>
            </a:r>
            <a:r>
              <a:rPr lang="en-US" dirty="0" smtClean="0"/>
              <a:t>shell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8" y="1652588"/>
            <a:ext cx="9713912" cy="4921250"/>
          </a:xfrm>
        </p:spPr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To  interact with HDFS user can use </a:t>
            </a:r>
            <a:r>
              <a:rPr lang="en-US" dirty="0" err="1">
                <a:latin typeface="Courier"/>
                <a:cs typeface="Courier"/>
              </a:rPr>
              <a:t>hadoop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fs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(general command) or </a:t>
            </a:r>
            <a:r>
              <a:rPr lang="en-US" dirty="0" err="1">
                <a:latin typeface="Courier"/>
                <a:cs typeface="Courier"/>
              </a:rPr>
              <a:t>hdfs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dfs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/>
              <a:t>(synonym when HDFS is being used) and additional options (similar to standard Linux commands):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 smtClean="0">
                <a:latin typeface="Courier"/>
                <a:cs typeface="Courier"/>
              </a:rPr>
              <a:t>ls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>
                <a:ea typeface="+mn-ea"/>
              </a:rPr>
              <a:t>- Lists </a:t>
            </a:r>
            <a:r>
              <a:rPr lang="en-US" dirty="0">
                <a:ea typeface="+mn-ea"/>
              </a:rPr>
              <a:t>files and directories in HDFS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/>
              <a:t>Usage</a:t>
            </a:r>
            <a:r>
              <a:rPr lang="nl-NL" dirty="0"/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-</a:t>
            </a:r>
            <a:r>
              <a:rPr lang="nl-NL" dirty="0" err="1">
                <a:latin typeface="Courier"/>
                <a:cs typeface="Courier"/>
              </a:rPr>
              <a:t>ls</a:t>
            </a:r>
            <a:r>
              <a:rPr lang="nl-NL" dirty="0">
                <a:latin typeface="Courier"/>
                <a:cs typeface="Courier"/>
              </a:rPr>
              <a:t> [-d] [-h] [-R] &lt;</a:t>
            </a:r>
            <a:r>
              <a:rPr lang="nl-NL" dirty="0" err="1">
                <a:latin typeface="Courier"/>
                <a:cs typeface="Courier"/>
              </a:rPr>
              <a:t>args</a:t>
            </a:r>
            <a:r>
              <a:rPr lang="nl-NL" dirty="0">
                <a:latin typeface="Courier"/>
                <a:cs typeface="Courier"/>
              </a:rPr>
              <a:t>&gt;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nl-NL" dirty="0" err="1">
                <a:latin typeface="Courier"/>
                <a:cs typeface="Courier"/>
              </a:rPr>
              <a:t>m</a:t>
            </a:r>
            <a:r>
              <a:rPr lang="nl-NL" dirty="0" err="1" smtClean="0">
                <a:latin typeface="Courier"/>
                <a:cs typeface="Courier"/>
              </a:rPr>
              <a:t>kdir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>
                <a:cs typeface="Courier"/>
              </a:rPr>
              <a:t>- </a:t>
            </a:r>
            <a:r>
              <a:rPr lang="nl-NL" dirty="0" err="1" smtClean="0">
                <a:cs typeface="Courier"/>
              </a:rPr>
              <a:t>Creates</a:t>
            </a:r>
            <a:r>
              <a:rPr lang="nl-NL" dirty="0" smtClean="0">
                <a:cs typeface="Courier"/>
              </a:rPr>
              <a:t> directories</a:t>
            </a:r>
            <a:endParaRPr lang="nl-NL" dirty="0">
              <a:latin typeface="Courier"/>
              <a:cs typeface="Courier"/>
            </a:endParaRP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/>
              <a:t>Usage</a:t>
            </a:r>
            <a:r>
              <a:rPr lang="nl-NL" dirty="0"/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smtClean="0"/>
              <a:t>-</a:t>
            </a:r>
            <a:r>
              <a:rPr lang="nl-NL" dirty="0" err="1"/>
              <a:t>mkdir</a:t>
            </a:r>
            <a:r>
              <a:rPr lang="nl-NL" dirty="0"/>
              <a:t> [-p] &lt;</a:t>
            </a:r>
            <a:r>
              <a:rPr lang="nl-NL" dirty="0" err="1"/>
              <a:t>paths</a:t>
            </a:r>
            <a:r>
              <a:rPr lang="nl-NL" dirty="0" smtClean="0"/>
              <a:t>&gt;</a:t>
            </a:r>
            <a:endParaRPr lang="nl-NL" dirty="0"/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nl-NL" dirty="0">
                <a:latin typeface="Courier"/>
                <a:cs typeface="Courier"/>
              </a:rPr>
              <a:t>put </a:t>
            </a:r>
            <a:r>
              <a:rPr lang="nl-NL" dirty="0">
                <a:cs typeface="Courier"/>
              </a:rPr>
              <a:t>-</a:t>
            </a:r>
            <a:r>
              <a:rPr lang="nl-NL" dirty="0" smtClean="0">
                <a:cs typeface="Courier"/>
              </a:rPr>
              <a:t> Copy files </a:t>
            </a:r>
            <a:r>
              <a:rPr lang="nl-NL" dirty="0" err="1" smtClean="0">
                <a:cs typeface="Courier"/>
              </a:rPr>
              <a:t>and</a:t>
            </a:r>
            <a:r>
              <a:rPr lang="nl-NL" dirty="0" smtClean="0">
                <a:cs typeface="Courier"/>
              </a:rPr>
              <a:t> folders </a:t>
            </a:r>
            <a:r>
              <a:rPr lang="nl-NL" dirty="0" err="1" smtClean="0">
                <a:cs typeface="Courier"/>
              </a:rPr>
              <a:t>from</a:t>
            </a:r>
            <a:r>
              <a:rPr lang="nl-NL" dirty="0" smtClean="0">
                <a:cs typeface="Courier"/>
              </a:rPr>
              <a:t> </a:t>
            </a:r>
            <a:r>
              <a:rPr lang="nl-NL" dirty="0" err="1">
                <a:cs typeface="Courier"/>
              </a:rPr>
              <a:t>local</a:t>
            </a:r>
            <a:r>
              <a:rPr lang="nl-NL" dirty="0">
                <a:cs typeface="Courier"/>
              </a:rPr>
              <a:t> file system </a:t>
            </a:r>
            <a:r>
              <a:rPr lang="nl-NL" dirty="0" err="1" smtClean="0">
                <a:cs typeface="Courier"/>
              </a:rPr>
              <a:t>to</a:t>
            </a:r>
            <a:r>
              <a:rPr lang="nl-NL" dirty="0" smtClean="0">
                <a:cs typeface="Courier"/>
              </a:rPr>
              <a:t> HDFS</a:t>
            </a:r>
            <a:r>
              <a:rPr lang="nl-NL" dirty="0" smtClean="0">
                <a:latin typeface="Courier"/>
                <a:cs typeface="Courier"/>
              </a:rPr>
              <a:t> 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 smtClean="0"/>
              <a:t>Usage</a:t>
            </a:r>
            <a:r>
              <a:rPr lang="nl-NL" dirty="0"/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smtClean="0">
                <a:latin typeface="Courier"/>
                <a:cs typeface="Courier"/>
              </a:rPr>
              <a:t>-</a:t>
            </a:r>
            <a:r>
              <a:rPr lang="nl-NL" dirty="0">
                <a:latin typeface="Courier"/>
                <a:cs typeface="Courier"/>
              </a:rPr>
              <a:t>put &lt;</a:t>
            </a:r>
            <a:r>
              <a:rPr lang="nl-NL" dirty="0" err="1">
                <a:latin typeface="Courier"/>
                <a:cs typeface="Courier"/>
              </a:rPr>
              <a:t>localsrc</a:t>
            </a:r>
            <a:r>
              <a:rPr lang="nl-NL" dirty="0">
                <a:latin typeface="Courier"/>
                <a:cs typeface="Courier"/>
              </a:rPr>
              <a:t>&gt; ... &lt;</a:t>
            </a:r>
            <a:r>
              <a:rPr lang="nl-NL" dirty="0" err="1">
                <a:latin typeface="Courier"/>
                <a:cs typeface="Courier"/>
              </a:rPr>
              <a:t>dst</a:t>
            </a:r>
            <a:r>
              <a:rPr lang="nl-NL" dirty="0">
                <a:latin typeface="Courier"/>
                <a:cs typeface="Courier"/>
              </a:rPr>
              <a:t>&gt;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nl-NL" dirty="0">
                <a:latin typeface="Courier"/>
                <a:cs typeface="Courier"/>
              </a:rPr>
              <a:t>g</a:t>
            </a:r>
            <a:r>
              <a:rPr lang="nl-NL" dirty="0" smtClean="0">
                <a:latin typeface="Courier"/>
                <a:cs typeface="Courier"/>
              </a:rPr>
              <a:t>et </a:t>
            </a:r>
            <a:r>
              <a:rPr lang="nl-NL" dirty="0">
                <a:cs typeface="Courier"/>
              </a:rPr>
              <a:t>-  Copy files </a:t>
            </a:r>
            <a:r>
              <a:rPr lang="nl-NL" dirty="0" err="1">
                <a:cs typeface="Courier"/>
              </a:rPr>
              <a:t>to</a:t>
            </a:r>
            <a:r>
              <a:rPr lang="nl-NL" dirty="0">
                <a:cs typeface="Courier"/>
              </a:rPr>
              <a:t> the </a:t>
            </a:r>
            <a:r>
              <a:rPr lang="nl-NL" dirty="0" err="1">
                <a:cs typeface="Courier"/>
              </a:rPr>
              <a:t>local</a:t>
            </a:r>
            <a:r>
              <a:rPr lang="nl-NL" dirty="0">
                <a:cs typeface="Courier"/>
              </a:rPr>
              <a:t> file </a:t>
            </a:r>
            <a:r>
              <a:rPr lang="nl-NL" dirty="0" smtClean="0">
                <a:cs typeface="Courier"/>
              </a:rPr>
              <a:t>system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>
                <a:cs typeface="Courier"/>
              </a:rPr>
              <a:t>Usage</a:t>
            </a:r>
            <a:r>
              <a:rPr lang="nl-NL" dirty="0">
                <a:cs typeface="Courier"/>
              </a:rPr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smtClean="0">
                <a:latin typeface="Courier"/>
                <a:cs typeface="Courier"/>
              </a:rPr>
              <a:t>-</a:t>
            </a:r>
            <a:r>
              <a:rPr lang="nl-NL" dirty="0">
                <a:latin typeface="Courier"/>
                <a:cs typeface="Courier"/>
              </a:rPr>
              <a:t>get [-</a:t>
            </a:r>
            <a:r>
              <a:rPr lang="nl-NL" dirty="0" err="1">
                <a:latin typeface="Courier"/>
                <a:cs typeface="Courier"/>
              </a:rPr>
              <a:t>ignorecrc</a:t>
            </a:r>
            <a:r>
              <a:rPr lang="nl-NL" dirty="0">
                <a:latin typeface="Courier"/>
                <a:cs typeface="Courier"/>
              </a:rPr>
              <a:t>] [-</a:t>
            </a:r>
            <a:r>
              <a:rPr lang="nl-NL" dirty="0" err="1">
                <a:latin typeface="Courier"/>
                <a:cs typeface="Courier"/>
              </a:rPr>
              <a:t>crc</a:t>
            </a:r>
            <a:r>
              <a:rPr lang="nl-NL" dirty="0">
                <a:latin typeface="Courier"/>
                <a:cs typeface="Courier"/>
              </a:rPr>
              <a:t>] &lt;</a:t>
            </a:r>
            <a:r>
              <a:rPr lang="nl-NL" dirty="0" err="1">
                <a:latin typeface="Courier"/>
                <a:cs typeface="Courier"/>
              </a:rPr>
              <a:t>src</a:t>
            </a:r>
            <a:r>
              <a:rPr lang="nl-NL" dirty="0">
                <a:latin typeface="Courier"/>
                <a:cs typeface="Courier"/>
              </a:rPr>
              <a:t>&gt; &lt;</a:t>
            </a:r>
            <a:r>
              <a:rPr lang="nl-NL" dirty="0" err="1">
                <a:latin typeface="Courier"/>
                <a:cs typeface="Courier"/>
              </a:rPr>
              <a:t>localdst</a:t>
            </a:r>
            <a:r>
              <a:rPr lang="nl-NL" dirty="0" smtClean="0">
                <a:latin typeface="Courier"/>
                <a:cs typeface="Courier"/>
              </a:rPr>
              <a:t>&gt;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nl-NL" dirty="0" err="1">
                <a:latin typeface="Courier"/>
                <a:cs typeface="Courier"/>
              </a:rPr>
              <a:t>r</a:t>
            </a:r>
            <a:r>
              <a:rPr lang="nl-NL" dirty="0" err="1" smtClean="0">
                <a:latin typeface="Courier"/>
                <a:cs typeface="Courier"/>
              </a:rPr>
              <a:t>m</a:t>
            </a:r>
            <a:r>
              <a:rPr lang="nl-NL" dirty="0" smtClean="0">
                <a:latin typeface="Courier"/>
                <a:cs typeface="Courier"/>
              </a:rPr>
              <a:t> </a:t>
            </a:r>
            <a:r>
              <a:rPr lang="nl-NL" dirty="0">
                <a:cs typeface="Courier"/>
              </a:rPr>
              <a:t>- Delete </a:t>
            </a:r>
            <a:r>
              <a:rPr lang="nl-NL" dirty="0" smtClean="0">
                <a:cs typeface="Courier"/>
              </a:rPr>
              <a:t>files</a:t>
            </a:r>
            <a:endParaRPr lang="nl-NL" dirty="0">
              <a:cs typeface="Courier"/>
            </a:endParaRP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>
                <a:cs typeface="Courier"/>
              </a:rPr>
              <a:t>Usage</a:t>
            </a:r>
            <a:r>
              <a:rPr lang="nl-NL" dirty="0">
                <a:cs typeface="Courier"/>
              </a:rPr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smtClean="0">
                <a:latin typeface="Courier"/>
                <a:cs typeface="Courier"/>
              </a:rPr>
              <a:t>-</a:t>
            </a:r>
            <a:r>
              <a:rPr lang="nl-NL" dirty="0" err="1">
                <a:latin typeface="Courier"/>
                <a:cs typeface="Courier"/>
              </a:rPr>
              <a:t>rm</a:t>
            </a:r>
            <a:r>
              <a:rPr lang="nl-NL" dirty="0">
                <a:latin typeface="Courier"/>
                <a:cs typeface="Courier"/>
              </a:rPr>
              <a:t> [-f] [-r |-R] [-</a:t>
            </a:r>
            <a:r>
              <a:rPr lang="nl-NL" dirty="0" err="1">
                <a:latin typeface="Courier"/>
                <a:cs typeface="Courier"/>
              </a:rPr>
              <a:t>skipTrash</a:t>
            </a:r>
            <a:r>
              <a:rPr lang="nl-NL" dirty="0">
                <a:latin typeface="Courier"/>
                <a:cs typeface="Courier"/>
              </a:rPr>
              <a:t>] URI [URI ...]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341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</a:t>
            </a:r>
            <a:r>
              <a:rPr lang="en-US" dirty="0"/>
              <a:t>System </a:t>
            </a:r>
            <a:r>
              <a:rPr lang="en-US" dirty="0" smtClean="0"/>
              <a:t>shell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HDFS commands continued:</a:t>
            </a:r>
            <a:endParaRPr lang="en-US" dirty="0"/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latin typeface="Courier"/>
                <a:cs typeface="Courier"/>
              </a:rPr>
              <a:t>mv</a:t>
            </a:r>
            <a:r>
              <a:rPr lang="en-US" dirty="0" smtClean="0">
                <a:cs typeface="Courier"/>
              </a:rPr>
              <a:t> </a:t>
            </a:r>
            <a:r>
              <a:rPr lang="en-US" dirty="0" smtClean="0">
                <a:ea typeface="+mn-ea"/>
              </a:rPr>
              <a:t>- </a:t>
            </a:r>
            <a:r>
              <a:rPr lang="en-US" dirty="0">
                <a:ea typeface="+mn-ea"/>
              </a:rPr>
              <a:t>Moves files </a:t>
            </a:r>
            <a:r>
              <a:rPr lang="en-US" dirty="0" smtClean="0">
                <a:ea typeface="+mn-ea"/>
              </a:rPr>
              <a:t>(moving </a:t>
            </a:r>
            <a:r>
              <a:rPr lang="en-US" dirty="0">
                <a:ea typeface="+mn-ea"/>
              </a:rPr>
              <a:t>files across file systems is not </a:t>
            </a:r>
            <a:r>
              <a:rPr lang="en-US" dirty="0" smtClean="0">
                <a:ea typeface="+mn-ea"/>
              </a:rPr>
              <a:t>permitted)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ea typeface="+mn-ea"/>
              </a:rPr>
              <a:t>Usage: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ea typeface="+mn-ea"/>
                <a:cs typeface="Courier"/>
              </a:rPr>
              <a:t>-mv </a:t>
            </a:r>
            <a:r>
              <a:rPr lang="en-US" dirty="0">
                <a:latin typeface="Courier"/>
                <a:ea typeface="+mn-ea"/>
                <a:cs typeface="Courier"/>
              </a:rPr>
              <a:t>URI [URI ...] &lt;</a:t>
            </a:r>
            <a:r>
              <a:rPr lang="en-US" dirty="0" err="1">
                <a:latin typeface="Courier"/>
                <a:ea typeface="+mn-ea"/>
                <a:cs typeface="Courier"/>
              </a:rPr>
              <a:t>dest</a:t>
            </a:r>
            <a:r>
              <a:rPr lang="en-US" dirty="0">
                <a:latin typeface="Courier"/>
                <a:ea typeface="+mn-ea"/>
                <a:cs typeface="Courier"/>
              </a:rPr>
              <a:t>&gt;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>
                <a:latin typeface="Courier"/>
                <a:ea typeface="+mn-ea"/>
                <a:cs typeface="Courier"/>
              </a:rPr>
              <a:t>c</a:t>
            </a:r>
            <a:r>
              <a:rPr lang="en-US" dirty="0" err="1" smtClean="0">
                <a:latin typeface="Courier"/>
                <a:ea typeface="+mn-ea"/>
                <a:cs typeface="Courier"/>
              </a:rPr>
              <a:t>p</a:t>
            </a:r>
            <a:r>
              <a:rPr lang="en-US" dirty="0" smtClean="0">
                <a:ea typeface="+mn-ea"/>
              </a:rPr>
              <a:t> </a:t>
            </a:r>
            <a:r>
              <a:rPr lang="en-US" dirty="0">
                <a:ea typeface="+mn-ea"/>
              </a:rPr>
              <a:t>- Copy </a:t>
            </a:r>
            <a:r>
              <a:rPr lang="en-US" dirty="0" smtClean="0">
                <a:ea typeface="+mn-ea"/>
              </a:rPr>
              <a:t>files</a:t>
            </a:r>
            <a:endParaRPr lang="en-US" dirty="0">
              <a:ea typeface="+mn-ea"/>
            </a:endParaRP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ea typeface="+mn-ea"/>
              </a:rPr>
              <a:t>Usage</a:t>
            </a:r>
            <a:r>
              <a:rPr lang="en-US" dirty="0">
                <a:ea typeface="+mn-ea"/>
              </a:rPr>
              <a:t>: </a:t>
            </a:r>
            <a:r>
              <a:rPr lang="nl-NL" sz="1800" dirty="0" err="1">
                <a:latin typeface="Courier"/>
                <a:cs typeface="Courier"/>
              </a:rPr>
              <a:t>hadoop</a:t>
            </a:r>
            <a:r>
              <a:rPr lang="nl-NL" sz="1800" dirty="0">
                <a:latin typeface="Courier"/>
                <a:cs typeface="Courier"/>
              </a:rPr>
              <a:t> </a:t>
            </a:r>
            <a:r>
              <a:rPr lang="nl-NL" sz="1800" dirty="0" err="1">
                <a:latin typeface="Courier"/>
                <a:cs typeface="Courier"/>
              </a:rPr>
              <a:t>fs</a:t>
            </a:r>
            <a:r>
              <a:rPr lang="nl-NL" sz="1800" dirty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ea typeface="+mn-ea"/>
                <a:cs typeface="Courier"/>
              </a:rPr>
              <a:t>-</a:t>
            </a:r>
            <a:r>
              <a:rPr lang="en-US" sz="1800" dirty="0" err="1">
                <a:latin typeface="Courier"/>
                <a:ea typeface="+mn-ea"/>
                <a:cs typeface="Courier"/>
              </a:rPr>
              <a:t>cp</a:t>
            </a:r>
            <a:r>
              <a:rPr lang="en-US" sz="1800" dirty="0">
                <a:latin typeface="Courier"/>
                <a:ea typeface="+mn-ea"/>
                <a:cs typeface="Courier"/>
              </a:rPr>
              <a:t> [-f] [-p | -p[</a:t>
            </a:r>
            <a:r>
              <a:rPr lang="en-US" sz="1800" dirty="0" err="1">
                <a:latin typeface="Courier"/>
                <a:ea typeface="+mn-ea"/>
                <a:cs typeface="Courier"/>
              </a:rPr>
              <a:t>topax</a:t>
            </a:r>
            <a:r>
              <a:rPr lang="en-US" sz="1800" dirty="0">
                <a:latin typeface="Courier"/>
                <a:ea typeface="+mn-ea"/>
                <a:cs typeface="Courier"/>
              </a:rPr>
              <a:t>]] URI [URI ...] &lt;</a:t>
            </a:r>
            <a:r>
              <a:rPr lang="en-US" sz="1800" dirty="0" err="1">
                <a:latin typeface="Courier"/>
                <a:ea typeface="+mn-ea"/>
                <a:cs typeface="Courier"/>
              </a:rPr>
              <a:t>dest</a:t>
            </a:r>
            <a:r>
              <a:rPr lang="en-US" sz="1800" dirty="0">
                <a:latin typeface="Courier"/>
                <a:ea typeface="+mn-ea"/>
                <a:cs typeface="Courier"/>
              </a:rPr>
              <a:t>&gt;</a:t>
            </a:r>
            <a:endParaRPr lang="en-US" dirty="0">
              <a:latin typeface="Courier"/>
              <a:ea typeface="+mn-ea"/>
              <a:cs typeface="Courier"/>
            </a:endParaRP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>
                <a:latin typeface="Courier"/>
                <a:ea typeface="+mn-ea"/>
                <a:cs typeface="Courier"/>
              </a:rPr>
              <a:t>c</a:t>
            </a:r>
            <a:r>
              <a:rPr lang="en-US" dirty="0" smtClean="0">
                <a:latin typeface="Courier"/>
                <a:ea typeface="+mn-ea"/>
                <a:cs typeface="Courier"/>
              </a:rPr>
              <a:t>at</a:t>
            </a:r>
            <a:r>
              <a:rPr lang="en-US" dirty="0" smtClean="0">
                <a:ea typeface="+mn-ea"/>
              </a:rPr>
              <a:t> </a:t>
            </a:r>
            <a:r>
              <a:rPr lang="en-US" dirty="0">
                <a:ea typeface="+mn-ea"/>
              </a:rPr>
              <a:t>- Copies source </a:t>
            </a:r>
            <a:r>
              <a:rPr lang="en-US" dirty="0" smtClean="0">
                <a:ea typeface="+mn-ea"/>
              </a:rPr>
              <a:t>to </a:t>
            </a:r>
            <a:r>
              <a:rPr lang="en-US" dirty="0" err="1">
                <a:ea typeface="+mn-ea"/>
              </a:rPr>
              <a:t>stdout</a:t>
            </a:r>
            <a:endParaRPr lang="en-US" dirty="0">
              <a:ea typeface="+mn-ea"/>
            </a:endParaRP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ea typeface="+mn-ea"/>
              </a:rPr>
              <a:t>Usage: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ea typeface="+mn-ea"/>
                <a:cs typeface="Courier"/>
              </a:rPr>
              <a:t>-</a:t>
            </a:r>
            <a:r>
              <a:rPr lang="en-US" dirty="0">
                <a:latin typeface="Courier"/>
                <a:ea typeface="+mn-ea"/>
                <a:cs typeface="Courier"/>
              </a:rPr>
              <a:t>cat URI [URI ...]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>
                <a:latin typeface="Courier"/>
                <a:ea typeface="+mn-ea"/>
                <a:cs typeface="Courier"/>
              </a:rPr>
              <a:t>du</a:t>
            </a:r>
            <a:r>
              <a:rPr lang="en-US" dirty="0">
                <a:ea typeface="+mn-ea"/>
              </a:rPr>
              <a:t> - Displays sizes of files and directories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>
                <a:ea typeface="+mn-ea"/>
              </a:rPr>
              <a:t>Usage</a:t>
            </a:r>
            <a:r>
              <a:rPr lang="nl-NL" dirty="0">
                <a:ea typeface="+mn-ea"/>
              </a:rPr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smtClean="0">
                <a:latin typeface="Courier"/>
                <a:cs typeface="Courier"/>
              </a:rPr>
              <a:t>-</a:t>
            </a:r>
            <a:r>
              <a:rPr lang="nl-NL" dirty="0">
                <a:latin typeface="Courier"/>
                <a:cs typeface="Courier"/>
              </a:rPr>
              <a:t>du [-s] [-h] URI [URI ...]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nl-NL" dirty="0" err="1" smtClean="0">
                <a:latin typeface="Courier"/>
                <a:ea typeface="+mn-ea"/>
                <a:cs typeface="Courier"/>
              </a:rPr>
              <a:t>chmod</a:t>
            </a:r>
            <a:r>
              <a:rPr lang="nl-NL" dirty="0" smtClean="0">
                <a:ea typeface="+mn-ea"/>
              </a:rPr>
              <a:t> </a:t>
            </a:r>
            <a:r>
              <a:rPr lang="nl-NL" dirty="0">
                <a:ea typeface="+mn-ea"/>
              </a:rPr>
              <a:t>- Change the </a:t>
            </a:r>
            <a:r>
              <a:rPr lang="nl-NL" dirty="0" err="1">
                <a:ea typeface="+mn-ea"/>
              </a:rPr>
              <a:t>permissions</a:t>
            </a:r>
            <a:r>
              <a:rPr lang="nl-NL" dirty="0">
                <a:ea typeface="+mn-ea"/>
              </a:rPr>
              <a:t> of files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nl-NL" dirty="0" err="1">
                <a:ea typeface="+mn-ea"/>
              </a:rPr>
              <a:t>Usage</a:t>
            </a:r>
            <a:r>
              <a:rPr lang="nl-NL" dirty="0">
                <a:ea typeface="+mn-ea"/>
              </a:rPr>
              <a:t>: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smtClean="0">
                <a:latin typeface="Courier"/>
                <a:ea typeface="+mn-ea"/>
                <a:cs typeface="Courier"/>
              </a:rPr>
              <a:t>-</a:t>
            </a:r>
            <a:r>
              <a:rPr lang="nl-NL" dirty="0" err="1">
                <a:latin typeface="Courier"/>
                <a:ea typeface="+mn-ea"/>
                <a:cs typeface="Courier"/>
              </a:rPr>
              <a:t>chmod</a:t>
            </a:r>
            <a:r>
              <a:rPr lang="nl-NL" dirty="0">
                <a:latin typeface="Courier"/>
                <a:ea typeface="+mn-ea"/>
                <a:cs typeface="Courier"/>
              </a:rPr>
              <a:t> [-R] &lt;MODE[,MODE]... | OCTALMODE&gt; URI [URI ...]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nl-NL" dirty="0" smtClean="0">
                <a:ea typeface="+mn-ea"/>
              </a:rPr>
              <a:t>See </a:t>
            </a:r>
            <a:r>
              <a:rPr lang="nl-NL" dirty="0" smtClean="0">
                <a:ea typeface="+mn-ea"/>
                <a:hlinkClick r:id="rId2"/>
              </a:rPr>
              <a:t>File System Shell documentation </a:t>
            </a:r>
            <a:r>
              <a:rPr lang="nl-NL" dirty="0" smtClean="0">
                <a:ea typeface="+mn-ea"/>
              </a:rPr>
              <a:t>on </a:t>
            </a:r>
            <a:r>
              <a:rPr lang="nl-NL" dirty="0" err="1" smtClean="0">
                <a:ea typeface="+mn-ea"/>
              </a:rPr>
              <a:t>Hadoop</a:t>
            </a:r>
            <a:r>
              <a:rPr lang="nl-NL" dirty="0" smtClean="0">
                <a:ea typeface="+mn-ea"/>
              </a:rPr>
              <a:t> web site </a:t>
            </a:r>
            <a:r>
              <a:rPr lang="nl-NL" dirty="0" err="1" smtClean="0">
                <a:ea typeface="+mn-ea"/>
              </a:rPr>
              <a:t>for</a:t>
            </a:r>
            <a:r>
              <a:rPr lang="nl-NL" dirty="0" smtClean="0">
                <a:ea typeface="+mn-ea"/>
              </a:rPr>
              <a:t> more</a:t>
            </a:r>
            <a:endParaRPr lang="nl-NL" dirty="0">
              <a:ea typeface="+mn-ea"/>
            </a:endParaRP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nl-NL" dirty="0">
              <a:ea typeface="+mn-ea"/>
            </a:endParaRP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nl-NL" dirty="0">
              <a:ea typeface="+mn-ea"/>
            </a:endParaRP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>
              <a:ea typeface="+mn-ea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14734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HDFS </a:t>
            </a:r>
            <a:r>
              <a:rPr lang="en-US" dirty="0" smtClean="0"/>
              <a:t>Hands-On 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Login </a:t>
            </a:r>
            <a:r>
              <a:rPr lang="en-US" dirty="0"/>
              <a:t>to IPB </a:t>
            </a:r>
            <a:r>
              <a:rPr lang="en-US" dirty="0" err="1"/>
              <a:t>Hadoop</a:t>
            </a:r>
            <a:r>
              <a:rPr lang="en-US" dirty="0"/>
              <a:t> Cluster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Each user has its HDFS folder created in </a:t>
            </a:r>
            <a:r>
              <a:rPr lang="en-US" dirty="0" smtClean="0">
                <a:latin typeface="Courier"/>
                <a:cs typeface="Courier"/>
              </a:rPr>
              <a:t>/user/username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Create folder </a:t>
            </a:r>
            <a:r>
              <a:rPr lang="en-US" dirty="0" smtClean="0">
                <a:latin typeface="Courier"/>
                <a:cs typeface="Courier"/>
              </a:rPr>
              <a:t>training</a:t>
            </a:r>
            <a:r>
              <a:rPr lang="en-US" dirty="0" smtClean="0">
                <a:cs typeface="Courier"/>
              </a:rPr>
              <a:t> in your home HDFS folder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-</a:t>
            </a:r>
            <a:r>
              <a:rPr lang="en-US" dirty="0" err="1" smtClean="0">
                <a:latin typeface="Courier"/>
                <a:cs typeface="Courier"/>
              </a:rPr>
              <a:t>mkdir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/user</a:t>
            </a:r>
            <a:r>
              <a:rPr lang="en-US" dirty="0" smtClean="0">
                <a:latin typeface="Courier"/>
                <a:cs typeface="Courier"/>
              </a:rPr>
              <a:t>/demo17/</a:t>
            </a:r>
            <a:r>
              <a:rPr lang="en-US" dirty="0" smtClean="0">
                <a:latin typeface="Courier"/>
                <a:cs typeface="Courier"/>
              </a:rPr>
              <a:t>training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Create (or transfer from remote machine) some file on local file system 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Copy that file to HDFS in </a:t>
            </a:r>
            <a:r>
              <a:rPr lang="en-US" dirty="0">
                <a:latin typeface="Courier"/>
                <a:cs typeface="Courier"/>
              </a:rPr>
              <a:t>/user</a:t>
            </a:r>
            <a:r>
              <a:rPr lang="en-US" dirty="0" smtClean="0">
                <a:latin typeface="Courier"/>
                <a:cs typeface="Courier"/>
              </a:rPr>
              <a:t>/username/</a:t>
            </a:r>
            <a:r>
              <a:rPr lang="en-US" dirty="0" smtClean="0">
                <a:latin typeface="Courier"/>
                <a:cs typeface="Courier"/>
              </a:rPr>
              <a:t>training</a:t>
            </a:r>
            <a:r>
              <a:rPr lang="en-US" dirty="0" smtClean="0">
                <a:cs typeface="Courier"/>
              </a:rPr>
              <a:t> folder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nl-NL" sz="2000" dirty="0" err="1">
                <a:latin typeface="Courier"/>
                <a:cs typeface="Courier"/>
              </a:rPr>
              <a:t>hadoop</a:t>
            </a:r>
            <a:r>
              <a:rPr lang="nl-NL" sz="2000" dirty="0">
                <a:latin typeface="Courier"/>
                <a:cs typeface="Courier"/>
              </a:rPr>
              <a:t> </a:t>
            </a:r>
            <a:r>
              <a:rPr lang="nl-NL" sz="2000" dirty="0" err="1">
                <a:latin typeface="Courier"/>
                <a:cs typeface="Courier"/>
              </a:rPr>
              <a:t>fs</a:t>
            </a:r>
            <a:r>
              <a:rPr lang="nl-NL" sz="2000" dirty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-</a:t>
            </a:r>
            <a:r>
              <a:rPr lang="en-US" sz="2000" dirty="0" smtClean="0">
                <a:latin typeface="Courier"/>
                <a:cs typeface="Courier"/>
              </a:rPr>
              <a:t>put </a:t>
            </a:r>
            <a:r>
              <a:rPr lang="en-US" sz="2000" dirty="0" err="1" smtClean="0">
                <a:latin typeface="Courier"/>
                <a:cs typeface="Courier"/>
              </a:rPr>
              <a:t>test_file.txt</a:t>
            </a:r>
            <a:r>
              <a:rPr lang="en-US" sz="2000" dirty="0" smtClean="0">
                <a:latin typeface="Courier"/>
                <a:cs typeface="Courier"/>
              </a:rPr>
              <a:t> /</a:t>
            </a:r>
            <a:r>
              <a:rPr lang="en-US" sz="2000" dirty="0">
                <a:latin typeface="Courier"/>
                <a:cs typeface="Courier"/>
              </a:rPr>
              <a:t>user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smtClean="0">
                <a:latin typeface="Courier"/>
                <a:cs typeface="Courier"/>
              </a:rPr>
              <a:t>demo17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smtClean="0">
                <a:latin typeface="Courier"/>
                <a:cs typeface="Courier"/>
              </a:rPr>
              <a:t>training</a:t>
            </a:r>
            <a:endParaRPr lang="en-US" dirty="0" smtClean="0"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List contents of the directory using </a:t>
            </a:r>
            <a:r>
              <a:rPr lang="en-US" dirty="0" smtClean="0">
                <a:latin typeface="Courier"/>
                <a:cs typeface="Courier"/>
              </a:rPr>
              <a:t>-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smtClean="0">
                <a:cs typeface="Courier"/>
              </a:rPr>
              <a:t>command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latin typeface="Courier"/>
                <a:cs typeface="Courier"/>
              </a:rPr>
              <a:t>$ </a:t>
            </a:r>
            <a:r>
              <a:rPr lang="nl-NL" dirty="0" err="1">
                <a:latin typeface="Courier"/>
                <a:cs typeface="Courier"/>
              </a:rPr>
              <a:t>hadoop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nl-NL" dirty="0" err="1">
                <a:latin typeface="Courier"/>
                <a:cs typeface="Courier"/>
              </a:rPr>
              <a:t>fs</a:t>
            </a:r>
            <a:r>
              <a:rPr lang="nl-NL" dirty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-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/user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 smtClean="0">
                <a:latin typeface="Courier"/>
                <a:cs typeface="Courier"/>
              </a:rPr>
              <a:t>demo17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>
                <a:latin typeface="Courier"/>
                <a:cs typeface="Courier"/>
              </a:rPr>
              <a:t>training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Try </a:t>
            </a:r>
            <a:r>
              <a:rPr lang="en-US" dirty="0">
                <a:latin typeface="Courier"/>
                <a:cs typeface="Courier"/>
              </a:rPr>
              <a:t>-</a:t>
            </a:r>
            <a:r>
              <a:rPr lang="en-US" dirty="0" err="1" smtClean="0">
                <a:latin typeface="Courier"/>
                <a:cs typeface="Courier"/>
              </a:rPr>
              <a:t>ls</a:t>
            </a:r>
            <a:r>
              <a:rPr lang="en-US" dirty="0" smtClean="0">
                <a:cs typeface="Courier"/>
              </a:rPr>
              <a:t> </a:t>
            </a:r>
            <a:r>
              <a:rPr lang="en-US" dirty="0" smtClean="0">
                <a:cs typeface="Courier"/>
              </a:rPr>
              <a:t>command for some other paths (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 smtClean="0">
                <a:cs typeface="Courier"/>
              </a:rPr>
              <a:t>, </a:t>
            </a:r>
            <a:r>
              <a:rPr lang="en-US" dirty="0" smtClean="0">
                <a:latin typeface="Courier"/>
                <a:cs typeface="Courier"/>
              </a:rPr>
              <a:t>/user</a:t>
            </a:r>
            <a:r>
              <a:rPr lang="en-US" dirty="0" smtClean="0">
                <a:cs typeface="Courier"/>
              </a:rPr>
              <a:t>)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Copy/Download file </a:t>
            </a:r>
            <a:r>
              <a:rPr lang="en-US" dirty="0">
                <a:cs typeface="Courier"/>
              </a:rPr>
              <a:t>from HDFS to the local file </a:t>
            </a:r>
            <a:r>
              <a:rPr lang="en-US" dirty="0" smtClean="0">
                <a:cs typeface="Courier"/>
              </a:rPr>
              <a:t>system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800" dirty="0">
                <a:latin typeface="Courier"/>
                <a:cs typeface="Courier"/>
              </a:rPr>
              <a:t>$ </a:t>
            </a:r>
            <a:r>
              <a:rPr lang="nl-NL" sz="1800" dirty="0" err="1">
                <a:latin typeface="Courier"/>
                <a:cs typeface="Courier"/>
              </a:rPr>
              <a:t>hadoop</a:t>
            </a:r>
            <a:r>
              <a:rPr lang="nl-NL" sz="1800" dirty="0">
                <a:latin typeface="Courier"/>
                <a:cs typeface="Courier"/>
              </a:rPr>
              <a:t> </a:t>
            </a:r>
            <a:r>
              <a:rPr lang="nl-NL" sz="1800" dirty="0" err="1">
                <a:latin typeface="Courier"/>
                <a:cs typeface="Courier"/>
              </a:rPr>
              <a:t>fs</a:t>
            </a:r>
            <a:r>
              <a:rPr lang="nl-NL" sz="1800" dirty="0"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-</a:t>
            </a:r>
            <a:r>
              <a:rPr lang="en-US" sz="1800" dirty="0" smtClean="0">
                <a:latin typeface="Courier"/>
                <a:cs typeface="Courier"/>
              </a:rPr>
              <a:t>get </a:t>
            </a:r>
            <a:r>
              <a:rPr lang="en-US" sz="1800" dirty="0" smtClean="0">
                <a:latin typeface="Courier"/>
                <a:cs typeface="Courier"/>
              </a:rPr>
              <a:t>/</a:t>
            </a:r>
            <a:r>
              <a:rPr lang="en-US" sz="1800" dirty="0">
                <a:latin typeface="Courier"/>
                <a:cs typeface="Courier"/>
              </a:rPr>
              <a:t>user</a:t>
            </a:r>
            <a:r>
              <a:rPr lang="en-US" sz="1800" dirty="0" smtClean="0">
                <a:latin typeface="Courier"/>
                <a:cs typeface="Courier"/>
              </a:rPr>
              <a:t>/</a:t>
            </a:r>
            <a:r>
              <a:rPr lang="en-US" sz="1800" dirty="0" smtClean="0">
                <a:latin typeface="Courier"/>
                <a:cs typeface="Courier"/>
              </a:rPr>
              <a:t>demo17</a:t>
            </a:r>
            <a:r>
              <a:rPr lang="en-US" sz="1800" dirty="0" smtClean="0">
                <a:latin typeface="Courier"/>
                <a:cs typeface="Courier"/>
              </a:rPr>
              <a:t>/</a:t>
            </a:r>
            <a:r>
              <a:rPr lang="en-US" sz="1800" dirty="0" smtClean="0">
                <a:latin typeface="Courier"/>
                <a:cs typeface="Courier"/>
              </a:rPr>
              <a:t>training/</a:t>
            </a:r>
            <a:r>
              <a:rPr lang="en-US" sz="1800" dirty="0" err="1" smtClean="0">
                <a:latin typeface="Courier"/>
                <a:cs typeface="Courier"/>
              </a:rPr>
              <a:t>test_file.txt</a:t>
            </a:r>
            <a:r>
              <a:rPr lang="en-US" sz="1800" dirty="0" smtClean="0">
                <a:latin typeface="Courier"/>
                <a:cs typeface="Courier"/>
              </a:rPr>
              <a:t> test_file2.txt</a:t>
            </a:r>
            <a:endParaRPr lang="en-US" sz="1800" dirty="0"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>
              <a:cs typeface="Courier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6515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HDFS </a:t>
            </a:r>
            <a:r>
              <a:rPr lang="en-US" dirty="0" smtClean="0"/>
              <a:t>Hands-On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Print HDFS file content on the standard output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nl-NL" sz="2000" dirty="0" err="1">
                <a:latin typeface="Courier"/>
                <a:cs typeface="Courier"/>
              </a:rPr>
              <a:t>hadoop</a:t>
            </a:r>
            <a:r>
              <a:rPr lang="nl-NL" sz="2000" dirty="0">
                <a:latin typeface="Courier"/>
                <a:cs typeface="Courier"/>
              </a:rPr>
              <a:t> </a:t>
            </a:r>
            <a:r>
              <a:rPr lang="nl-NL" sz="2000" dirty="0" err="1">
                <a:latin typeface="Courier"/>
                <a:cs typeface="Courier"/>
              </a:rPr>
              <a:t>fs</a:t>
            </a:r>
            <a:r>
              <a:rPr lang="nl-NL" sz="2000" dirty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-</a:t>
            </a:r>
            <a:r>
              <a:rPr lang="en-US" sz="2000" dirty="0" smtClean="0">
                <a:latin typeface="Courier"/>
                <a:cs typeface="Courier"/>
              </a:rPr>
              <a:t>cat 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>
                <a:latin typeface="Courier"/>
                <a:cs typeface="Courier"/>
              </a:rPr>
              <a:t>user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smtClean="0">
                <a:latin typeface="Courier"/>
                <a:cs typeface="Courier"/>
              </a:rPr>
              <a:t>demo17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>
                <a:latin typeface="Courier"/>
                <a:cs typeface="Courier"/>
              </a:rPr>
              <a:t>training/</a:t>
            </a:r>
            <a:r>
              <a:rPr lang="en-US" sz="2000" dirty="0" err="1" smtClean="0">
                <a:latin typeface="Courier"/>
                <a:cs typeface="Courier"/>
              </a:rPr>
              <a:t>test_file.txt</a:t>
            </a:r>
            <a:endParaRPr lang="en-US" sz="2000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Remove file from the HDFS</a:t>
            </a:r>
            <a:endParaRPr lang="en-US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nl-NL" sz="2000" dirty="0" err="1">
                <a:latin typeface="Courier"/>
                <a:cs typeface="Courier"/>
              </a:rPr>
              <a:t>hadoop</a:t>
            </a:r>
            <a:r>
              <a:rPr lang="nl-NL" sz="2000" dirty="0">
                <a:latin typeface="Courier"/>
                <a:cs typeface="Courier"/>
              </a:rPr>
              <a:t> </a:t>
            </a:r>
            <a:r>
              <a:rPr lang="nl-NL" sz="2000" dirty="0" err="1">
                <a:latin typeface="Courier"/>
                <a:cs typeface="Courier"/>
              </a:rPr>
              <a:t>fs</a:t>
            </a:r>
            <a:r>
              <a:rPr lang="nl-NL" sz="2000" dirty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-</a:t>
            </a:r>
            <a:r>
              <a:rPr lang="en-US" sz="2000" dirty="0" err="1" smtClean="0">
                <a:latin typeface="Courier"/>
                <a:cs typeface="Courier"/>
              </a:rPr>
              <a:t>rm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/user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smtClean="0">
                <a:latin typeface="Courier"/>
                <a:cs typeface="Courier"/>
              </a:rPr>
              <a:t>demo17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>
                <a:latin typeface="Courier"/>
                <a:cs typeface="Courier"/>
              </a:rPr>
              <a:t>training/</a:t>
            </a:r>
            <a:r>
              <a:rPr lang="en-US" sz="2000" dirty="0" err="1" smtClean="0">
                <a:latin typeface="Courier"/>
                <a:cs typeface="Courier"/>
              </a:rPr>
              <a:t>test_file.txt</a:t>
            </a:r>
            <a:endParaRPr lang="en-US" sz="2000" dirty="0" smtClean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4236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job control (</a:t>
            </a:r>
            <a:r>
              <a:rPr lang="en-US" dirty="0"/>
              <a:t>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marL="0" indent="0" algn="ctr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/>
              <a:t>YARN Architecture</a:t>
            </a:r>
            <a:endParaRPr lang="en-US" dirty="0"/>
          </a:p>
        </p:txBody>
      </p:sp>
      <p:pic>
        <p:nvPicPr>
          <p:cNvPr id="4" name="Picture 3" descr="yarn_architectur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6" y="1160641"/>
            <a:ext cx="7270750" cy="4500384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462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Hadoop</a:t>
            </a:r>
            <a:r>
              <a:rPr lang="en-US" dirty="0" smtClean="0"/>
              <a:t> job control (</a:t>
            </a:r>
            <a:r>
              <a:rPr lang="en-US" dirty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786" y="1377205"/>
            <a:ext cx="9518650" cy="5063883"/>
          </a:xfrm>
        </p:spPr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Common way to submit </a:t>
            </a:r>
            <a:r>
              <a:rPr lang="en-US" dirty="0" err="1" smtClean="0"/>
              <a:t>MapReduce</a:t>
            </a:r>
            <a:r>
              <a:rPr lang="en-US" dirty="0" smtClean="0"/>
              <a:t> jobs to </a:t>
            </a:r>
            <a:r>
              <a:rPr lang="en-US" dirty="0" err="1" smtClean="0"/>
              <a:t>Hadoop</a:t>
            </a:r>
            <a:r>
              <a:rPr lang="en-US" dirty="0" smtClean="0"/>
              <a:t> Cluster: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hadoop</a:t>
            </a:r>
            <a:r>
              <a:rPr lang="en-US" dirty="0" smtClean="0">
                <a:latin typeface="Courier"/>
                <a:cs typeface="Courier"/>
              </a:rPr>
              <a:t> jar </a:t>
            </a:r>
            <a:r>
              <a:rPr lang="en-US" dirty="0" err="1" smtClean="0">
                <a:latin typeface="Courier"/>
                <a:cs typeface="Courier"/>
              </a:rPr>
              <a:t>jarFile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[</a:t>
            </a:r>
            <a:r>
              <a:rPr lang="en-US" dirty="0" err="1">
                <a:latin typeface="Courier"/>
                <a:cs typeface="Courier"/>
              </a:rPr>
              <a:t>mainClass</a:t>
            </a:r>
            <a:r>
              <a:rPr lang="en-US" dirty="0">
                <a:latin typeface="Courier"/>
                <a:cs typeface="Courier"/>
              </a:rPr>
              <a:t>] </a:t>
            </a:r>
            <a:r>
              <a:rPr lang="en-US" dirty="0" err="1">
                <a:latin typeface="Courier"/>
                <a:cs typeface="Courier"/>
              </a:rPr>
              <a:t>args</a:t>
            </a:r>
            <a:r>
              <a:rPr lang="en-US" dirty="0">
                <a:latin typeface="Courier"/>
                <a:cs typeface="Courier"/>
              </a:rPr>
              <a:t>...</a:t>
            </a:r>
            <a:endParaRPr lang="en-US" dirty="0" smtClean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In </a:t>
            </a:r>
            <a:r>
              <a:rPr lang="en-US" dirty="0"/>
              <a:t>addition </a:t>
            </a:r>
            <a:r>
              <a:rPr lang="en-US" dirty="0" smtClean="0"/>
              <a:t>to </a:t>
            </a:r>
            <a:r>
              <a:rPr lang="en-US" dirty="0" err="1">
                <a:latin typeface="Courier"/>
                <a:cs typeface="Courier"/>
              </a:rPr>
              <a:t>hadoop</a:t>
            </a:r>
            <a:r>
              <a:rPr lang="en-US" dirty="0"/>
              <a:t> command, </a:t>
            </a:r>
            <a:r>
              <a:rPr lang="en-US" dirty="0" smtClean="0"/>
              <a:t>there is also a </a:t>
            </a:r>
            <a:r>
              <a:rPr lang="en-US" dirty="0" err="1" smtClean="0">
                <a:latin typeface="Courier"/>
                <a:cs typeface="Courier"/>
              </a:rPr>
              <a:t>mapred</a:t>
            </a:r>
            <a:r>
              <a:rPr lang="en-US" dirty="0" smtClean="0">
                <a:latin typeface="Courier"/>
                <a:cs typeface="Courier"/>
              </a:rPr>
              <a:t> job</a:t>
            </a:r>
            <a:r>
              <a:rPr lang="en-US" dirty="0" smtClean="0"/>
              <a:t> command for interaction with </a:t>
            </a:r>
            <a:r>
              <a:rPr lang="en-US" dirty="0" err="1" smtClean="0"/>
              <a:t>MapReduce</a:t>
            </a:r>
            <a:r>
              <a:rPr lang="en-US" dirty="0" smtClean="0"/>
              <a:t> jobs:</a:t>
            </a:r>
            <a:endParaRPr lang="en-US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/>
              <a:t>Usage: </a:t>
            </a:r>
            <a:r>
              <a:rPr lang="en-US" dirty="0" err="1"/>
              <a:t>mapred</a:t>
            </a:r>
            <a:r>
              <a:rPr lang="en-US" dirty="0"/>
              <a:t> </a:t>
            </a:r>
            <a:r>
              <a:rPr lang="en-US" dirty="0" smtClean="0"/>
              <a:t>job </a:t>
            </a:r>
            <a:r>
              <a:rPr lang="en-US" dirty="0"/>
              <a:t>&lt;command&gt; &lt;</a:t>
            </a:r>
            <a:r>
              <a:rPr lang="en-US" dirty="0" err="1"/>
              <a:t>args</a:t>
            </a:r>
            <a:r>
              <a:rPr lang="en-US" dirty="0"/>
              <a:t>&gt;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Checking the status of a job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mapred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job -status </a:t>
            </a:r>
            <a:r>
              <a:rPr lang="en-US" dirty="0" smtClean="0">
                <a:latin typeface="Courier"/>
                <a:cs typeface="Courier"/>
              </a:rPr>
              <a:t>&lt;job</a:t>
            </a:r>
            <a:r>
              <a:rPr lang="en-US" dirty="0">
                <a:latin typeface="Courier"/>
                <a:cs typeface="Courier"/>
              </a:rPr>
              <a:t>-</a:t>
            </a:r>
            <a:r>
              <a:rPr lang="en-US" dirty="0" smtClean="0">
                <a:latin typeface="Courier"/>
                <a:cs typeface="Courier"/>
              </a:rPr>
              <a:t>id&gt;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Listing </a:t>
            </a:r>
            <a:r>
              <a:rPr lang="en-US" dirty="0"/>
              <a:t>current running jobs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 err="1">
                <a:latin typeface="Courier"/>
                <a:cs typeface="Courier"/>
              </a:rPr>
              <a:t>mapred</a:t>
            </a:r>
            <a:r>
              <a:rPr lang="en-US" dirty="0">
                <a:latin typeface="Courier"/>
                <a:cs typeface="Courier"/>
              </a:rPr>
              <a:t> job </a:t>
            </a:r>
            <a:r>
              <a:rPr lang="en-US" dirty="0" smtClean="0">
                <a:latin typeface="Courier"/>
                <a:cs typeface="Courier"/>
              </a:rPr>
              <a:t>–</a:t>
            </a:r>
            <a:r>
              <a:rPr lang="en-US" dirty="0">
                <a:latin typeface="Courier"/>
                <a:cs typeface="Courier"/>
              </a:rPr>
              <a:t>list [all]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Killing </a:t>
            </a:r>
            <a:r>
              <a:rPr lang="en-US" dirty="0"/>
              <a:t>an active </a:t>
            </a:r>
            <a:r>
              <a:rPr lang="en-US" dirty="0" err="1"/>
              <a:t>MapReduce</a:t>
            </a:r>
            <a:r>
              <a:rPr lang="en-US" dirty="0"/>
              <a:t> </a:t>
            </a:r>
            <a:r>
              <a:rPr lang="en-US" dirty="0" smtClean="0"/>
              <a:t>job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 err="1">
                <a:latin typeface="Courier"/>
                <a:cs typeface="Courier"/>
              </a:rPr>
              <a:t>mapred</a:t>
            </a:r>
            <a:r>
              <a:rPr lang="en-US" dirty="0">
                <a:latin typeface="Courier"/>
                <a:cs typeface="Courier"/>
              </a:rPr>
              <a:t> job </a:t>
            </a:r>
            <a:r>
              <a:rPr lang="en-US" dirty="0" smtClean="0">
                <a:latin typeface="Courier"/>
                <a:cs typeface="Courier"/>
              </a:rPr>
              <a:t>–kill </a:t>
            </a:r>
            <a:r>
              <a:rPr lang="en-US" dirty="0">
                <a:latin typeface="Courier"/>
                <a:cs typeface="Courier"/>
              </a:rPr>
              <a:t>&lt;job-id&gt;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Printing </a:t>
            </a:r>
            <a:r>
              <a:rPr lang="en-US" dirty="0"/>
              <a:t>job </a:t>
            </a:r>
            <a:r>
              <a:rPr lang="en-US" dirty="0" smtClean="0"/>
              <a:t>details 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>
                <a:latin typeface="Courier"/>
                <a:cs typeface="Courier"/>
              </a:rPr>
              <a:t>mapred</a:t>
            </a:r>
            <a:r>
              <a:rPr lang="en-US" dirty="0">
                <a:latin typeface="Courier"/>
                <a:cs typeface="Courier"/>
              </a:rPr>
              <a:t> job </a:t>
            </a:r>
            <a:r>
              <a:rPr lang="en-US" dirty="0" smtClean="0">
                <a:latin typeface="Courier"/>
                <a:cs typeface="Courier"/>
              </a:rPr>
              <a:t>–</a:t>
            </a:r>
            <a:r>
              <a:rPr lang="en-US" dirty="0">
                <a:latin typeface="Courier"/>
                <a:cs typeface="Courier"/>
              </a:rPr>
              <a:t>history </a:t>
            </a:r>
            <a:r>
              <a:rPr lang="en-US" dirty="0" smtClean="0">
                <a:latin typeface="Courier"/>
                <a:cs typeface="Courier"/>
              </a:rPr>
              <a:t>&lt;</a:t>
            </a:r>
            <a:r>
              <a:rPr lang="en-US" dirty="0" err="1" smtClean="0">
                <a:latin typeface="Courier"/>
                <a:cs typeface="Courier"/>
              </a:rPr>
              <a:t>jobHistoryFile</a:t>
            </a:r>
            <a:r>
              <a:rPr lang="en-US" dirty="0">
                <a:latin typeface="Courier"/>
                <a:cs typeface="Courier"/>
              </a:rPr>
              <a:t>&gt;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3585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jobs </a:t>
            </a:r>
            <a:r>
              <a:rPr lang="en-US" dirty="0"/>
              <a:t>-</a:t>
            </a:r>
            <a:r>
              <a:rPr lang="en-US" dirty="0" smtClean="0"/>
              <a:t> Hands-On 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000" dirty="0" err="1" smtClean="0">
                <a:cs typeface="Courier"/>
              </a:rPr>
              <a:t>Hadoop</a:t>
            </a:r>
            <a:r>
              <a:rPr lang="en-US" sz="2000" dirty="0" smtClean="0">
                <a:cs typeface="Courier"/>
              </a:rPr>
              <a:t> </a:t>
            </a:r>
            <a:r>
              <a:rPr lang="en-US" sz="2000" dirty="0" err="1" smtClean="0">
                <a:cs typeface="Courier"/>
              </a:rPr>
              <a:t>distribuition</a:t>
            </a:r>
            <a:r>
              <a:rPr lang="en-US" sz="2000" dirty="0" smtClean="0">
                <a:cs typeface="Courier"/>
              </a:rPr>
              <a:t> comes with JAR with a number of examples:</a:t>
            </a:r>
            <a:endParaRPr lang="en-US" sz="2000" dirty="0"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/opt/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/share/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mapreduce</a:t>
            </a:r>
            <a:r>
              <a:rPr lang="en-US" sz="2000" dirty="0">
                <a:latin typeface="Courier"/>
                <a:cs typeface="Courier"/>
              </a:rPr>
              <a:t>/hadoop-mapreduce-examples-2.7.2.</a:t>
            </a:r>
            <a:r>
              <a:rPr lang="en-US" sz="2000" dirty="0" smtClean="0">
                <a:latin typeface="Courier"/>
                <a:cs typeface="Courier"/>
              </a:rPr>
              <a:t>jar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000" dirty="0" smtClean="0">
                <a:cs typeface="Courier"/>
              </a:rPr>
              <a:t>Login to IPB Cluster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000" dirty="0" smtClean="0">
                <a:cs typeface="Courier"/>
              </a:rPr>
              <a:t>Run PI estimation example from the </a:t>
            </a:r>
            <a:r>
              <a:rPr lang="en-US" sz="2000" dirty="0" err="1" smtClean="0">
                <a:cs typeface="Courier"/>
              </a:rPr>
              <a:t>Hadoop</a:t>
            </a:r>
            <a:r>
              <a:rPr lang="en-US" sz="2000" dirty="0" smtClean="0">
                <a:cs typeface="Courier"/>
              </a:rPr>
              <a:t> examples JAR: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 smtClean="0">
                <a:latin typeface="Courier"/>
                <a:cs typeface="Courier"/>
              </a:rPr>
              <a:t>$ </a:t>
            </a:r>
            <a:r>
              <a:rPr lang="en-US" sz="2000" dirty="0" err="1" smtClean="0">
                <a:latin typeface="Courier"/>
                <a:cs typeface="Courier"/>
              </a:rPr>
              <a:t>hadoop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jar /opt/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/share/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mapreduce</a:t>
            </a:r>
            <a:r>
              <a:rPr lang="en-US" sz="2000" dirty="0">
                <a:latin typeface="Courier"/>
                <a:cs typeface="Courier"/>
              </a:rPr>
              <a:t>/hadoop-mapreduce-examples-2.7.2.jar pi 10 </a:t>
            </a:r>
            <a:r>
              <a:rPr lang="en-US" sz="2000" dirty="0" smtClean="0">
                <a:latin typeface="Courier"/>
                <a:cs typeface="Courier"/>
              </a:rPr>
              <a:t>1000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000" dirty="0" smtClean="0"/>
              <a:t>Check the </a:t>
            </a:r>
            <a:r>
              <a:rPr lang="en-US" sz="2000" dirty="0"/>
              <a:t>status of </a:t>
            </a:r>
            <a:r>
              <a:rPr lang="en-US" sz="2000" dirty="0" smtClean="0"/>
              <a:t>your </a:t>
            </a:r>
            <a:r>
              <a:rPr lang="en-US" sz="2000" dirty="0" smtClean="0"/>
              <a:t>job</a:t>
            </a:r>
            <a:endParaRPr lang="en-US" sz="2000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mapred</a:t>
            </a:r>
            <a:r>
              <a:rPr lang="en-US" sz="2000" dirty="0">
                <a:latin typeface="Courier"/>
                <a:cs typeface="Courier"/>
              </a:rPr>
              <a:t> job </a:t>
            </a:r>
            <a:r>
              <a:rPr lang="en-US" sz="2000" dirty="0" smtClean="0">
                <a:latin typeface="Courier"/>
                <a:cs typeface="Courier"/>
              </a:rPr>
              <a:t>-status </a:t>
            </a:r>
            <a:r>
              <a:rPr lang="en-US" sz="2000" dirty="0">
                <a:latin typeface="Courier"/>
                <a:cs typeface="Courier"/>
              </a:rPr>
              <a:t>&lt;job-id</a:t>
            </a:r>
            <a:r>
              <a:rPr lang="en-US" sz="2000" dirty="0" smtClean="0">
                <a:latin typeface="Courier"/>
                <a:cs typeface="Courier"/>
              </a:rPr>
              <a:t>&gt;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000" dirty="0"/>
              <a:t>Listing current running jobs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mapred</a:t>
            </a:r>
            <a:r>
              <a:rPr lang="en-US" sz="2000" dirty="0">
                <a:latin typeface="Courier"/>
                <a:cs typeface="Courier"/>
              </a:rPr>
              <a:t> job </a:t>
            </a:r>
            <a:r>
              <a:rPr lang="en-US" sz="2000" dirty="0" smtClean="0">
                <a:latin typeface="Courier"/>
                <a:cs typeface="Courier"/>
              </a:rPr>
              <a:t>-list</a:t>
            </a:r>
            <a:endParaRPr lang="en-US" sz="2000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000" dirty="0" smtClean="0"/>
              <a:t>Print </a:t>
            </a:r>
            <a:r>
              <a:rPr lang="en-US" sz="2000" dirty="0"/>
              <a:t>job details </a:t>
            </a:r>
            <a:r>
              <a:rPr lang="en-US" sz="2000" dirty="0" smtClean="0"/>
              <a:t>after it is finished</a:t>
            </a:r>
            <a:endParaRPr lang="en-US" sz="2000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mapred</a:t>
            </a:r>
            <a:r>
              <a:rPr lang="en-US" sz="2000" dirty="0">
                <a:latin typeface="Courier"/>
                <a:cs typeface="Courier"/>
              </a:rPr>
              <a:t> job </a:t>
            </a:r>
            <a:r>
              <a:rPr lang="en-US" sz="2000" dirty="0" smtClean="0">
                <a:latin typeface="Courier"/>
                <a:cs typeface="Courier"/>
              </a:rPr>
              <a:t>-history </a:t>
            </a:r>
            <a:r>
              <a:rPr lang="en-US" sz="2000" dirty="0">
                <a:latin typeface="Courier"/>
                <a:cs typeface="Courier"/>
              </a:rPr>
              <a:t>&lt;</a:t>
            </a:r>
            <a:r>
              <a:rPr lang="en-US" sz="2000" dirty="0" err="1">
                <a:latin typeface="Courier"/>
                <a:cs typeface="Courier"/>
              </a:rPr>
              <a:t>jobHistoryFile</a:t>
            </a:r>
            <a:r>
              <a:rPr lang="en-US" sz="2000" dirty="0">
                <a:latin typeface="Courier"/>
                <a:cs typeface="Courier"/>
              </a:rPr>
              <a:t>&gt;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600" dirty="0" smtClean="0"/>
              <a:t>You can find job history file (</a:t>
            </a:r>
            <a:r>
              <a:rPr lang="en-US" sz="1600" dirty="0" err="1" smtClean="0"/>
              <a:t>jhist</a:t>
            </a:r>
            <a:r>
              <a:rPr lang="en-US" sz="1600" dirty="0" smtClean="0"/>
              <a:t>) in </a:t>
            </a:r>
            <a:r>
              <a:rPr lang="en-US" sz="1600" dirty="0"/>
              <a:t>/</a:t>
            </a:r>
            <a:r>
              <a:rPr lang="en-US" sz="1600" dirty="0" err="1"/>
              <a:t>tmp</a:t>
            </a:r>
            <a:r>
              <a:rPr lang="en-US" sz="1600" dirty="0"/>
              <a:t>/</a:t>
            </a:r>
            <a:r>
              <a:rPr lang="en-US" sz="1600" dirty="0" err="1"/>
              <a:t>hadoop</a:t>
            </a:r>
            <a:r>
              <a:rPr lang="en-US" sz="1600" dirty="0"/>
              <a:t>-yarn/staging/history/done/2016/06/</a:t>
            </a:r>
            <a:r>
              <a:rPr lang="en-US" sz="1600" dirty="0" smtClean="0"/>
              <a:t>24/</a:t>
            </a:r>
            <a:r>
              <a:rPr lang="en-US" sz="1600" dirty="0"/>
              <a:t>000000</a:t>
            </a:r>
            <a:r>
              <a:rPr lang="en-US" sz="1600" dirty="0" smtClean="0"/>
              <a:t>/ HDFS folder</a:t>
            </a:r>
            <a:endParaRPr lang="en-US" sz="1600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sz="2000" dirty="0">
              <a:latin typeface="Courier"/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67186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jobs </a:t>
            </a:r>
            <a:r>
              <a:rPr lang="en-US" dirty="0" smtClean="0"/>
              <a:t>- Hands-On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For the next, </a:t>
            </a:r>
            <a:r>
              <a:rPr lang="en-US" dirty="0" err="1" smtClean="0">
                <a:cs typeface="Courier"/>
              </a:rPr>
              <a:t>WordCount</a:t>
            </a:r>
            <a:r>
              <a:rPr lang="en-US" dirty="0" smtClean="0">
                <a:cs typeface="Courier"/>
              </a:rPr>
              <a:t> example, we will get some input </a:t>
            </a:r>
            <a:r>
              <a:rPr lang="en-US" dirty="0" smtClean="0">
                <a:cs typeface="Courier"/>
              </a:rPr>
              <a:t>data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Copy </a:t>
            </a:r>
            <a:r>
              <a:rPr lang="en-US" dirty="0">
                <a:cs typeface="Courier"/>
              </a:rPr>
              <a:t>folder </a:t>
            </a:r>
            <a:r>
              <a:rPr lang="en-US" dirty="0" smtClean="0">
                <a:latin typeface="Courier"/>
                <a:cs typeface="Courier"/>
              </a:rPr>
              <a:t>input</a:t>
            </a:r>
            <a:r>
              <a:rPr lang="en-US" dirty="0" smtClean="0">
                <a:cs typeface="Courier"/>
              </a:rPr>
              <a:t> with download </a:t>
            </a:r>
            <a:r>
              <a:rPr lang="en-US" dirty="0" smtClean="0">
                <a:cs typeface="Courier"/>
              </a:rPr>
              <a:t>books in TXT format from Project </a:t>
            </a:r>
            <a:r>
              <a:rPr lang="en-US" dirty="0" smtClean="0">
                <a:cs typeface="Courier"/>
              </a:rPr>
              <a:t>Gutenberg from </a:t>
            </a:r>
            <a:r>
              <a:rPr lang="en-US" dirty="0" smtClean="0">
                <a:latin typeface="Courier"/>
                <a:cs typeface="Courier"/>
              </a:rPr>
              <a:t>/home/</a:t>
            </a:r>
            <a:r>
              <a:rPr lang="en-US" dirty="0" err="1" smtClean="0">
                <a:latin typeface="Courier"/>
                <a:cs typeface="Courier"/>
              </a:rPr>
              <a:t>slavnic</a:t>
            </a:r>
            <a:r>
              <a:rPr lang="en-US" dirty="0" smtClean="0">
                <a:cs typeface="Courier"/>
              </a:rPr>
              <a:t> folder:</a:t>
            </a:r>
            <a:endParaRPr lang="en-US" dirty="0" smtClean="0">
              <a:cs typeface="Courier"/>
            </a:endParaRPr>
          </a:p>
          <a:p>
            <a:pPr marL="0" lvl="1" indent="0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400" dirty="0" smtClean="0">
                <a:latin typeface="Courier"/>
                <a:ea typeface="+mn-ea"/>
                <a:cs typeface="Courier"/>
              </a:rPr>
              <a:t>$ </a:t>
            </a:r>
            <a:r>
              <a:rPr lang="en-US" sz="2400" dirty="0" err="1" smtClean="0">
                <a:latin typeface="Courier"/>
                <a:cs typeface="Courier"/>
              </a:rPr>
              <a:t>cp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>
                <a:latin typeface="Courier"/>
                <a:cs typeface="Courier"/>
              </a:rPr>
              <a:t>-r  /home/</a:t>
            </a:r>
            <a:r>
              <a:rPr lang="en-US" sz="2400" dirty="0" err="1">
                <a:latin typeface="Courier"/>
                <a:cs typeface="Courier"/>
              </a:rPr>
              <a:t>slavnic</a:t>
            </a:r>
            <a:r>
              <a:rPr lang="en-US" sz="2400" dirty="0">
                <a:latin typeface="Courier"/>
                <a:cs typeface="Courier"/>
              </a:rPr>
              <a:t>/input /home/</a:t>
            </a:r>
            <a:r>
              <a:rPr lang="en-US" sz="2400" dirty="0" smtClean="0">
                <a:latin typeface="Courier"/>
                <a:cs typeface="Courier"/>
              </a:rPr>
              <a:t>demo17</a:t>
            </a:r>
            <a:endParaRPr lang="en-US" sz="2400" dirty="0" smtClean="0">
              <a:ea typeface="+mn-ea"/>
              <a:cs typeface="Courier"/>
            </a:endParaRPr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400" dirty="0" smtClean="0">
                <a:ea typeface="+mn-ea"/>
                <a:cs typeface="Courier"/>
              </a:rPr>
              <a:t>Transfer </a:t>
            </a:r>
            <a:r>
              <a:rPr lang="en-US" sz="2400" dirty="0">
                <a:ea typeface="+mn-ea"/>
                <a:cs typeface="Courier"/>
              </a:rPr>
              <a:t>that folder to </a:t>
            </a:r>
            <a:r>
              <a:rPr lang="en-US" sz="2400" dirty="0" smtClean="0">
                <a:ea typeface="+mn-ea"/>
                <a:cs typeface="Courier"/>
              </a:rPr>
              <a:t>HDFS</a:t>
            </a:r>
          </a:p>
          <a:p>
            <a:pPr marL="0" lvl="1" indent="0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ea typeface="+mn-ea"/>
                <a:cs typeface="Courier"/>
              </a:rPr>
              <a:t>$ </a:t>
            </a:r>
            <a:r>
              <a:rPr lang="en-US" dirty="0" err="1" smtClean="0">
                <a:latin typeface="Courier"/>
                <a:cs typeface="Courier"/>
              </a:rPr>
              <a:t>hadoop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fs</a:t>
            </a:r>
            <a:r>
              <a:rPr lang="en-US" dirty="0">
                <a:latin typeface="Courier"/>
                <a:cs typeface="Courier"/>
              </a:rPr>
              <a:t> -put /home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 smtClean="0">
                <a:latin typeface="Courier"/>
                <a:cs typeface="Courier"/>
              </a:rPr>
              <a:t>demo17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 smtClean="0">
                <a:latin typeface="Courier"/>
                <a:cs typeface="Courier"/>
              </a:rPr>
              <a:t>input/ </a:t>
            </a:r>
            <a:r>
              <a:rPr lang="en-US" dirty="0" err="1" smtClean="0">
                <a:latin typeface="Courier"/>
                <a:cs typeface="Courier"/>
              </a:rPr>
              <a:t>input_dataset</a:t>
            </a:r>
            <a:endParaRPr lang="en-US" sz="2400" dirty="0" smtClean="0">
              <a:ea typeface="+mn-ea"/>
              <a:cs typeface="Courier"/>
            </a:endParaRPr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400" dirty="0" smtClean="0">
                <a:ea typeface="+mn-ea"/>
                <a:cs typeface="Courier"/>
              </a:rPr>
              <a:t>Check </a:t>
            </a:r>
            <a:r>
              <a:rPr lang="en-US" sz="2400" dirty="0">
                <a:ea typeface="+mn-ea"/>
                <a:cs typeface="Courier"/>
              </a:rPr>
              <a:t>content of HDFS folder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fs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-</a:t>
            </a:r>
            <a:r>
              <a:rPr lang="en-US" sz="2000" dirty="0" err="1" smtClean="0">
                <a:latin typeface="Courier"/>
                <a:cs typeface="Courier"/>
              </a:rPr>
              <a:t>ls</a:t>
            </a:r>
            <a:r>
              <a:rPr lang="en-US" sz="2000" dirty="0" smtClean="0">
                <a:latin typeface="Courier"/>
                <a:cs typeface="Courier"/>
              </a:rPr>
              <a:t> /user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smtClean="0">
                <a:latin typeface="Courier"/>
                <a:cs typeface="Courier"/>
              </a:rPr>
              <a:t>demo17</a:t>
            </a:r>
            <a:r>
              <a:rPr lang="en-US" sz="2000" dirty="0" smtClean="0">
                <a:latin typeface="Courier"/>
                <a:cs typeface="Courier"/>
              </a:rPr>
              <a:t>/</a:t>
            </a:r>
            <a:r>
              <a:rPr lang="en-US" sz="2000" dirty="0" err="1" smtClean="0">
                <a:latin typeface="Courier"/>
                <a:cs typeface="Courier"/>
              </a:rPr>
              <a:t>input_dataset</a:t>
            </a:r>
            <a:endParaRPr lang="en-US" sz="2000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>
                <a:cs typeface="Courier"/>
              </a:rPr>
              <a:t>Run </a:t>
            </a:r>
            <a:r>
              <a:rPr lang="en-US" dirty="0" err="1">
                <a:cs typeface="Courier"/>
              </a:rPr>
              <a:t>WordCount</a:t>
            </a:r>
            <a:r>
              <a:rPr lang="en-US" dirty="0">
                <a:cs typeface="Courier"/>
              </a:rPr>
              <a:t> example that is available in </a:t>
            </a:r>
            <a:r>
              <a:rPr lang="en-US" dirty="0" err="1">
                <a:cs typeface="Courier"/>
              </a:rPr>
              <a:t>Hadoop</a:t>
            </a:r>
            <a:r>
              <a:rPr lang="en-US" dirty="0">
                <a:cs typeface="Courier"/>
              </a:rPr>
              <a:t> examples JAR:</a:t>
            </a:r>
            <a:endParaRPr lang="en-US" dirty="0">
              <a:latin typeface="Courier"/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 jar /opt/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/share/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mapreduce</a:t>
            </a:r>
            <a:r>
              <a:rPr lang="en-US" sz="2000" dirty="0">
                <a:latin typeface="Courier"/>
                <a:cs typeface="Courier"/>
              </a:rPr>
              <a:t>/hadoop-mapreduce-examples-2.7.2.jar </a:t>
            </a:r>
            <a:r>
              <a:rPr lang="en-US" sz="2000" dirty="0" err="1">
                <a:latin typeface="Courier"/>
                <a:cs typeface="Courier"/>
              </a:rPr>
              <a:t>wordcount</a:t>
            </a:r>
            <a:r>
              <a:rPr lang="en-US" sz="2000" dirty="0">
                <a:latin typeface="Courier"/>
                <a:cs typeface="Courier"/>
              </a:rPr>
              <a:t> /user/demo17/</a:t>
            </a:r>
            <a:r>
              <a:rPr lang="en-US" sz="2000" dirty="0" err="1">
                <a:latin typeface="Courier"/>
                <a:cs typeface="Courier"/>
              </a:rPr>
              <a:t>input_dataset</a:t>
            </a:r>
            <a:r>
              <a:rPr lang="en-US" sz="2000" dirty="0">
                <a:latin typeface="Courier"/>
                <a:cs typeface="Courier"/>
              </a:rPr>
              <a:t> /user/demo17/output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>
                <a:cs typeface="Courier"/>
              </a:rPr>
              <a:t>Last two arguments are input dataset location and results location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191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 jobs </a:t>
            </a:r>
            <a:r>
              <a:rPr lang="en-US" dirty="0" smtClean="0"/>
              <a:t>- Hands-On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>
                <a:cs typeface="Courier"/>
              </a:rPr>
              <a:t>When job is finished check its output: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hadoop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err="1">
                <a:latin typeface="Courier"/>
                <a:cs typeface="Courier"/>
              </a:rPr>
              <a:t>fs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-</a:t>
            </a:r>
            <a:r>
              <a:rPr lang="en-US" sz="2000" dirty="0" err="1" smtClean="0">
                <a:latin typeface="Courier"/>
                <a:cs typeface="Courier"/>
              </a:rPr>
              <a:t>ls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latin typeface="Courier"/>
                <a:cs typeface="Courier"/>
              </a:rPr>
              <a:t>/user/demo17</a:t>
            </a:r>
            <a:r>
              <a:rPr lang="en-US" sz="2000" dirty="0" smtClean="0">
                <a:latin typeface="Courier"/>
                <a:cs typeface="Courier"/>
              </a:rPr>
              <a:t>/output </a:t>
            </a:r>
            <a:endParaRPr lang="en-US" sz="2000" dirty="0" smtClean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>
                <a:cs typeface="Courier"/>
              </a:rPr>
              <a:t>Print the content of the output file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 smtClean="0">
                <a:latin typeface="Courier"/>
                <a:cs typeface="Courier"/>
              </a:rPr>
              <a:t>hadoop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fs</a:t>
            </a:r>
            <a:r>
              <a:rPr lang="en-US" sz="2000" dirty="0" smtClean="0">
                <a:latin typeface="Courier"/>
                <a:cs typeface="Courier"/>
              </a:rPr>
              <a:t> -cat output/part-r-00000</a:t>
            </a:r>
            <a:endParaRPr lang="en-US" sz="2000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Try to see all </a:t>
            </a:r>
            <a:r>
              <a:rPr lang="en-US" dirty="0"/>
              <a:t>current running jobs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 err="1">
                <a:latin typeface="Courier"/>
                <a:cs typeface="Courier"/>
              </a:rPr>
              <a:t>mapred</a:t>
            </a:r>
            <a:r>
              <a:rPr lang="en-US" dirty="0">
                <a:latin typeface="Courier"/>
                <a:cs typeface="Courier"/>
              </a:rPr>
              <a:t> job </a:t>
            </a:r>
            <a:r>
              <a:rPr lang="en-US" dirty="0" smtClean="0">
                <a:latin typeface="Courier"/>
                <a:cs typeface="Courier"/>
              </a:rPr>
              <a:t>-list</a:t>
            </a:r>
            <a:endParaRPr lang="en-US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>
              <a:cs typeface="Courier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7069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Demo accounts </a:t>
            </a:r>
            <a:r>
              <a:rPr lang="en-US" dirty="0"/>
              <a:t>and SSH </a:t>
            </a:r>
            <a:r>
              <a:rPr lang="en-US" dirty="0" smtClean="0"/>
              <a:t>access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/>
              <a:t>GitLab</a:t>
            </a:r>
            <a:r>
              <a:rPr lang="en-US" dirty="0"/>
              <a:t> usage 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HDFS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 smtClean="0"/>
              <a:t>Hadoop</a:t>
            </a:r>
            <a:r>
              <a:rPr lang="en-US" dirty="0" smtClean="0"/>
              <a:t> job control</a:t>
            </a:r>
            <a:endParaRPr lang="en-US" u="sng" dirty="0">
              <a:solidFill>
                <a:schemeClr val="accent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9907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</a:t>
            </a:r>
            <a:r>
              <a:rPr lang="en-US" dirty="0" smtClean="0"/>
              <a:t>accounts </a:t>
            </a:r>
            <a:r>
              <a:rPr lang="en-US" dirty="0" smtClean="0"/>
              <a:t>and SSH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the </a:t>
            </a:r>
            <a:r>
              <a:rPr lang="en-US" dirty="0" err="1"/>
              <a:t>ssh</a:t>
            </a:r>
            <a:r>
              <a:rPr lang="en-US" dirty="0"/>
              <a:t> command to </a:t>
            </a:r>
            <a:r>
              <a:rPr lang="en-US" dirty="0" smtClean="0"/>
              <a:t>access login node of IPB </a:t>
            </a:r>
            <a:r>
              <a:rPr lang="en-US" dirty="0" err="1" smtClean="0"/>
              <a:t>Hadoop</a:t>
            </a:r>
            <a:r>
              <a:rPr lang="en-US" dirty="0" smtClean="0"/>
              <a:t> Cluster:</a:t>
            </a:r>
            <a:endParaRPr lang="en-US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/>
              <a:t>	</a:t>
            </a:r>
            <a:r>
              <a:rPr lang="en-US" dirty="0" smtClean="0">
                <a:latin typeface="Courier"/>
                <a:cs typeface="Courier"/>
              </a:rPr>
              <a:t>$ </a:t>
            </a:r>
            <a:r>
              <a:rPr lang="en-US" dirty="0" err="1">
                <a:latin typeface="Courier"/>
                <a:cs typeface="Courier"/>
              </a:rPr>
              <a:t>ssh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demo17</a:t>
            </a:r>
            <a:r>
              <a:rPr lang="en-US" dirty="0" smtClean="0">
                <a:latin typeface="Courier"/>
                <a:cs typeface="Courier"/>
              </a:rPr>
              <a:t>@</a:t>
            </a:r>
            <a:r>
              <a:rPr lang="en-US" dirty="0" smtClean="0">
                <a:latin typeface="Courier"/>
                <a:cs typeface="Courier"/>
              </a:rPr>
              <a:t>hadoop.ipb.ac.rs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Node </a:t>
            </a:r>
            <a:r>
              <a:rPr lang="en-US" dirty="0" err="1" smtClean="0"/>
              <a:t>hadoop.ipb.ac.rs</a:t>
            </a:r>
            <a:r>
              <a:rPr lang="en-US" dirty="0" smtClean="0"/>
              <a:t> is </a:t>
            </a:r>
            <a:r>
              <a:rPr lang="en-US" dirty="0"/>
              <a:t>used for </a:t>
            </a:r>
            <a:r>
              <a:rPr lang="en-US" dirty="0" smtClean="0"/>
              <a:t>preparing and </a:t>
            </a:r>
            <a:r>
              <a:rPr lang="en-US" dirty="0"/>
              <a:t>submitting </a:t>
            </a:r>
            <a:r>
              <a:rPr lang="en-US" dirty="0" err="1" smtClean="0"/>
              <a:t>MapReduce</a:t>
            </a:r>
            <a:r>
              <a:rPr lang="en-US" dirty="0" smtClean="0"/>
              <a:t> jobs and copying data back and to HDFS file system</a:t>
            </a: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To </a:t>
            </a:r>
            <a:r>
              <a:rPr lang="en-US" dirty="0"/>
              <a:t>logout from </a:t>
            </a:r>
            <a:r>
              <a:rPr lang="en-US" dirty="0" err="1" smtClean="0"/>
              <a:t>hadoop.ipb.ac.rs</a:t>
            </a:r>
            <a:r>
              <a:rPr lang="en-US" dirty="0"/>
              <a:t>, you can use the Ctrl</a:t>
            </a:r>
            <a:r>
              <a:rPr lang="en-US" dirty="0" smtClean="0"/>
              <a:t>-D </a:t>
            </a:r>
            <a:r>
              <a:rPr lang="en-US" dirty="0"/>
              <a:t>command, or </a:t>
            </a:r>
            <a:r>
              <a:rPr lang="en-US" dirty="0" smtClean="0"/>
              <a:t>command </a:t>
            </a:r>
            <a:r>
              <a:rPr lang="en-US" dirty="0" smtClean="0">
                <a:latin typeface="Courier"/>
                <a:cs typeface="Courier"/>
              </a:rPr>
              <a:t>exit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Secure </a:t>
            </a:r>
            <a:r>
              <a:rPr lang="en-US" dirty="0"/>
              <a:t>copy (</a:t>
            </a:r>
            <a:r>
              <a:rPr lang="en-US" dirty="0" err="1">
                <a:latin typeface="Courier"/>
                <a:cs typeface="Courier"/>
              </a:rPr>
              <a:t>scp</a:t>
            </a:r>
            <a:r>
              <a:rPr lang="en-US" dirty="0"/>
              <a:t>) can be used to transfer data to or from </a:t>
            </a:r>
            <a:r>
              <a:rPr lang="en-US" dirty="0" err="1" smtClean="0"/>
              <a:t>hadoop.ipb.ac.rs</a:t>
            </a:r>
            <a:endParaRPr lang="en-US" dirty="0" smtClean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/>
              <a:t>	</a:t>
            </a: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7824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</a:t>
            </a:r>
            <a:r>
              <a:rPr lang="en-US" dirty="0" smtClean="0"/>
              <a:t>accounts </a:t>
            </a:r>
            <a:r>
              <a:rPr lang="en-US" dirty="0" smtClean="0"/>
              <a:t>and SSH access </a:t>
            </a:r>
            <a:r>
              <a:rPr lang="en-US" dirty="0"/>
              <a:t>-</a:t>
            </a:r>
            <a:r>
              <a:rPr lang="en-US" dirty="0" smtClean="0"/>
              <a:t> Hands-On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Each participant has received his own username and password to access the IPB </a:t>
            </a:r>
            <a:r>
              <a:rPr lang="en-US" dirty="0" err="1" smtClean="0"/>
              <a:t>Hadoop</a:t>
            </a:r>
            <a:r>
              <a:rPr lang="en-US" dirty="0" smtClean="0"/>
              <a:t> Cluster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Login to </a:t>
            </a:r>
            <a:r>
              <a:rPr lang="en-US" dirty="0" err="1" smtClean="0"/>
              <a:t>Hadoop</a:t>
            </a:r>
            <a:r>
              <a:rPr lang="en-US" dirty="0" smtClean="0"/>
              <a:t> </a:t>
            </a:r>
            <a:r>
              <a:rPr lang="en-US" dirty="0" smtClean="0"/>
              <a:t>cluster</a:t>
            </a:r>
            <a:endParaRPr lang="en-US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cs typeface="Courier"/>
              </a:rPr>
              <a:t>	$ </a:t>
            </a:r>
            <a:r>
              <a:rPr lang="en-US" dirty="0" err="1">
                <a:latin typeface="Courier"/>
                <a:cs typeface="Courier"/>
              </a:rPr>
              <a:t>ssh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smtClean="0">
                <a:latin typeface="Courier"/>
                <a:cs typeface="Courier"/>
              </a:rPr>
              <a:t>demo17</a:t>
            </a:r>
            <a:r>
              <a:rPr lang="en-US" dirty="0" smtClean="0">
                <a:latin typeface="Courier"/>
                <a:cs typeface="Courier"/>
              </a:rPr>
              <a:t>@</a:t>
            </a:r>
            <a:r>
              <a:rPr lang="en-US" dirty="0">
                <a:latin typeface="Courier"/>
                <a:cs typeface="Courier"/>
              </a:rPr>
              <a:t>hadoop.ipb.ac.rs</a:t>
            </a: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Try to transfer some files to and from </a:t>
            </a:r>
            <a:r>
              <a:rPr lang="en-US" dirty="0" err="1" smtClean="0"/>
              <a:t>hadoop.ipb.ac.rs</a:t>
            </a:r>
            <a:r>
              <a:rPr lang="en-US" dirty="0" smtClean="0"/>
              <a:t> node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 smtClean="0">
                <a:latin typeface="Courier"/>
                <a:cs typeface="Courier"/>
              </a:rPr>
              <a:t>	$ </a:t>
            </a:r>
            <a:r>
              <a:rPr lang="en-US" dirty="0" err="1">
                <a:latin typeface="Courier"/>
                <a:cs typeface="Courier"/>
              </a:rPr>
              <a:t>scp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>
                <a:latin typeface="Courier"/>
                <a:cs typeface="Courier"/>
              </a:rPr>
              <a:t>test.tgz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demo17@</a:t>
            </a:r>
            <a:r>
              <a:rPr lang="en-US" dirty="0" smtClean="0">
                <a:latin typeface="Courier"/>
                <a:cs typeface="Courier"/>
              </a:rPr>
              <a:t>hadoop.ipb.ac.rs:</a:t>
            </a:r>
            <a:endParaRPr lang="en-US" dirty="0">
              <a:latin typeface="Courier"/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dirty="0">
                <a:latin typeface="Courier"/>
                <a:cs typeface="Courier"/>
              </a:rPr>
              <a:t>	$ </a:t>
            </a:r>
            <a:r>
              <a:rPr lang="en-US" dirty="0" err="1">
                <a:latin typeface="Courier"/>
                <a:cs typeface="Courier"/>
              </a:rPr>
              <a:t>scp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demo17@</a:t>
            </a:r>
            <a:r>
              <a:rPr lang="en-US" dirty="0" smtClean="0">
                <a:latin typeface="Courier"/>
                <a:cs typeface="Courier"/>
              </a:rPr>
              <a:t>hadoop.ipb.ac.rs:test.tgz </a:t>
            </a:r>
            <a:r>
              <a:rPr lang="en-US" dirty="0">
                <a:latin typeface="Courier"/>
                <a:cs typeface="Courier"/>
              </a:rPr>
              <a:t>.</a:t>
            </a:r>
            <a:endParaRPr lang="en-US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Credentials will be valid for another week (until July 1st 2016)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0836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VI-SEEM Source </a:t>
            </a:r>
            <a:r>
              <a:rPr lang="en-US" dirty="0"/>
              <a:t>C</a:t>
            </a:r>
            <a:r>
              <a:rPr lang="en-US" dirty="0" smtClean="0"/>
              <a:t>ode Repository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Vi</a:t>
            </a:r>
            <a:r>
              <a:rPr lang="en-US" dirty="0"/>
              <a:t>-SEEM </a:t>
            </a:r>
            <a:r>
              <a:rPr lang="en-US" dirty="0" smtClean="0"/>
              <a:t>source code repository </a:t>
            </a:r>
            <a:r>
              <a:rPr lang="en-US" dirty="0"/>
              <a:t>is available at </a:t>
            </a:r>
            <a:r>
              <a:rPr lang="en-US" dirty="0">
                <a:hlinkClick r:id="rId2"/>
              </a:rPr>
              <a:t>https://code.vi-</a:t>
            </a:r>
            <a:r>
              <a:rPr lang="en-US" dirty="0" smtClean="0">
                <a:hlinkClick r:id="rId2"/>
              </a:rPr>
              <a:t>seem.eu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 smtClean="0"/>
              <a:t>Git</a:t>
            </a:r>
            <a:r>
              <a:rPr lang="en-US" dirty="0" smtClean="0"/>
              <a:t> is used as a </a:t>
            </a:r>
            <a:r>
              <a:rPr lang="en-US" dirty="0"/>
              <a:t>versioning </a:t>
            </a:r>
            <a:r>
              <a:rPr lang="en-US" dirty="0" smtClean="0"/>
              <a:t>system for VI-SEEM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 smtClean="0"/>
              <a:t>GitLab</a:t>
            </a:r>
            <a:r>
              <a:rPr lang="en-US" dirty="0" smtClean="0"/>
              <a:t> on top of </a:t>
            </a:r>
            <a:r>
              <a:rPr lang="en-US" dirty="0" err="1" smtClean="0"/>
              <a:t>git</a:t>
            </a:r>
            <a:r>
              <a:rPr lang="en-US" dirty="0" smtClean="0"/>
              <a:t> provides web based UI </a:t>
            </a:r>
            <a:r>
              <a:rPr lang="en-US" dirty="0"/>
              <a:t>for project management and repository </a:t>
            </a:r>
            <a:r>
              <a:rPr lang="en-US" dirty="0" smtClean="0"/>
              <a:t>control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Guide is </a:t>
            </a:r>
            <a:r>
              <a:rPr lang="en-US" dirty="0"/>
              <a:t>available at </a:t>
            </a:r>
            <a:r>
              <a:rPr lang="en-US" dirty="0">
                <a:hlinkClick r:id="rId3"/>
              </a:rPr>
              <a:t>http://wiki.vi-seem.eu/index.php/</a:t>
            </a:r>
            <a:r>
              <a:rPr lang="en-US" dirty="0" smtClean="0">
                <a:hlinkClick r:id="rId3"/>
              </a:rPr>
              <a:t>Source_Code_Repository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</p:txBody>
      </p:sp>
      <p:pic>
        <p:nvPicPr>
          <p:cNvPr id="4" name="Picture 3" descr="800px-Code_04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598" y="4076119"/>
            <a:ext cx="4794097" cy="2283189"/>
          </a:xfrm>
          <a:prstGeom prst="rect">
            <a:avLst/>
          </a:prstGeom>
        </p:spPr>
      </p:pic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946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GitLab</a:t>
            </a:r>
            <a:r>
              <a:rPr lang="en-US" dirty="0" smtClean="0"/>
              <a:t> </a:t>
            </a:r>
            <a:r>
              <a:rPr lang="en-US" dirty="0" smtClean="0"/>
              <a:t>- </a:t>
            </a:r>
            <a:r>
              <a:rPr lang="en-US" dirty="0" smtClean="0"/>
              <a:t>common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88" y="1466120"/>
            <a:ext cx="9518650" cy="4921250"/>
          </a:xfrm>
        </p:spPr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Adding SSH key to the profile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Creating new project</a:t>
            </a:r>
            <a:endParaRPr lang="en-US" sz="1800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Cloning </a:t>
            </a:r>
            <a:r>
              <a:rPr lang="en-US" sz="1800" dirty="0"/>
              <a:t>the project </a:t>
            </a:r>
            <a:endParaRPr lang="en-US" sz="1800" dirty="0" smtClean="0"/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400" dirty="0" smtClean="0">
                <a:latin typeface="Courier"/>
                <a:cs typeface="Courier"/>
              </a:rPr>
              <a:t>$ </a:t>
            </a:r>
            <a:r>
              <a:rPr lang="en-US" sz="1400" dirty="0" err="1" smtClean="0">
                <a:latin typeface="Courier"/>
                <a:cs typeface="Courier"/>
              </a:rPr>
              <a:t>git</a:t>
            </a:r>
            <a:r>
              <a:rPr lang="en-US" sz="1400" dirty="0" smtClean="0">
                <a:latin typeface="Courier"/>
                <a:cs typeface="Courier"/>
              </a:rPr>
              <a:t> clone git@code.vi-seem.eu:USERNAME/PROJECTNAME.git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400" dirty="0" smtClean="0">
                <a:latin typeface="Courier"/>
                <a:cs typeface="Courier"/>
              </a:rPr>
              <a:t>$ </a:t>
            </a:r>
            <a:r>
              <a:rPr lang="en-US" sz="1400" dirty="0" err="1" smtClean="0">
                <a:latin typeface="Courier"/>
                <a:cs typeface="Courier"/>
              </a:rPr>
              <a:t>git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>
                <a:latin typeface="Courier"/>
                <a:cs typeface="Courier"/>
              </a:rPr>
              <a:t>clone https:/</a:t>
            </a:r>
            <a:r>
              <a:rPr lang="en-US" sz="1400" dirty="0" smtClean="0">
                <a:latin typeface="Courier"/>
                <a:cs typeface="Courier"/>
              </a:rPr>
              <a:t>/</a:t>
            </a:r>
            <a:r>
              <a:rPr lang="en-US" sz="1400" dirty="0" err="1">
                <a:latin typeface="Courier"/>
                <a:cs typeface="Courier"/>
              </a:rPr>
              <a:t>code.vi-</a:t>
            </a:r>
            <a:r>
              <a:rPr lang="en-US" sz="1400" dirty="0" err="1" smtClean="0">
                <a:latin typeface="Courier"/>
                <a:cs typeface="Courier"/>
              </a:rPr>
              <a:t>seem.eu</a:t>
            </a:r>
            <a:r>
              <a:rPr lang="en-US" sz="1400" dirty="0" smtClean="0">
                <a:latin typeface="Courier"/>
                <a:cs typeface="Courier"/>
              </a:rPr>
              <a:t>/USERNAME/</a:t>
            </a:r>
            <a:r>
              <a:rPr lang="en-US" sz="1400" dirty="0" err="1" smtClean="0">
                <a:latin typeface="Courier"/>
                <a:cs typeface="Courier"/>
              </a:rPr>
              <a:t>PROJECTNAME.git</a:t>
            </a:r>
            <a:endParaRPr lang="en-US" sz="1400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Importing </a:t>
            </a:r>
            <a:r>
              <a:rPr lang="en-US" sz="1800" dirty="0"/>
              <a:t>an existing project to the </a:t>
            </a:r>
            <a:r>
              <a:rPr lang="en-US" sz="1800" dirty="0" smtClean="0"/>
              <a:t>repository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400" dirty="0" smtClean="0">
                <a:latin typeface="Courier"/>
                <a:cs typeface="Courier"/>
              </a:rPr>
              <a:t>$ </a:t>
            </a:r>
            <a:r>
              <a:rPr lang="en-US" sz="1400" dirty="0" err="1" smtClean="0">
                <a:latin typeface="Courier"/>
                <a:cs typeface="Courier"/>
              </a:rPr>
              <a:t>git</a:t>
            </a:r>
            <a:r>
              <a:rPr lang="en-US" sz="1400" dirty="0" smtClean="0">
                <a:latin typeface="Courier"/>
                <a:cs typeface="Courier"/>
              </a:rPr>
              <a:t> push </a:t>
            </a:r>
            <a:r>
              <a:rPr lang="en-US" sz="1400" dirty="0" err="1" smtClean="0">
                <a:latin typeface="Courier"/>
                <a:cs typeface="Courier"/>
              </a:rPr>
              <a:t>git@code.vi-seem.eu:USERNAME</a:t>
            </a:r>
            <a:r>
              <a:rPr lang="en-US" sz="1400" dirty="0" smtClean="0">
                <a:latin typeface="Courier"/>
                <a:cs typeface="Courier"/>
              </a:rPr>
              <a:t>/</a:t>
            </a:r>
            <a:r>
              <a:rPr lang="en-US" sz="1400" dirty="0" err="1" smtClean="0">
                <a:latin typeface="Courier"/>
                <a:cs typeface="Courier"/>
              </a:rPr>
              <a:t>PROJECTNAME.git</a:t>
            </a:r>
            <a:r>
              <a:rPr lang="en-US" sz="1400" dirty="0" smtClean="0">
                <a:latin typeface="Courier"/>
                <a:cs typeface="Courier"/>
              </a:rPr>
              <a:t> master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Standard workflow:</a:t>
            </a:r>
            <a:endParaRPr lang="en-US" sz="1800" dirty="0"/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Pulling </a:t>
            </a:r>
            <a:r>
              <a:rPr lang="en-US" sz="1800" dirty="0"/>
              <a:t>changes from a remote </a:t>
            </a:r>
            <a:r>
              <a:rPr lang="en-US" sz="1800" dirty="0" smtClean="0"/>
              <a:t>repository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600" dirty="0" smtClean="0">
                <a:latin typeface="Courier"/>
                <a:cs typeface="Courier"/>
              </a:rPr>
              <a:t>$ </a:t>
            </a:r>
            <a:r>
              <a:rPr lang="en-US" sz="1600" dirty="0" err="1" smtClean="0">
                <a:latin typeface="Courier"/>
                <a:cs typeface="Courier"/>
              </a:rPr>
              <a:t>git</a:t>
            </a:r>
            <a:r>
              <a:rPr lang="en-US" sz="1600" dirty="0" smtClean="0">
                <a:latin typeface="Courier"/>
                <a:cs typeface="Courier"/>
              </a:rPr>
              <a:t> pull</a:t>
            </a:r>
            <a:endParaRPr lang="en-US" sz="1600" dirty="0">
              <a:latin typeface="Courier"/>
              <a:cs typeface="Courier"/>
            </a:endParaRP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Adding </a:t>
            </a:r>
            <a:r>
              <a:rPr lang="en-US" sz="1800" dirty="0"/>
              <a:t>changes to a </a:t>
            </a:r>
            <a:r>
              <a:rPr lang="en-US" sz="1800" dirty="0" smtClean="0"/>
              <a:t>commit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600" dirty="0">
                <a:latin typeface="Courier"/>
                <a:cs typeface="Courier"/>
              </a:rPr>
              <a:t>$ </a:t>
            </a:r>
            <a:r>
              <a:rPr lang="en-US" sz="1600" dirty="0" err="1">
                <a:latin typeface="Courier"/>
                <a:cs typeface="Courier"/>
              </a:rPr>
              <a:t>git</a:t>
            </a:r>
            <a:r>
              <a:rPr lang="en-US" sz="1600" dirty="0">
                <a:latin typeface="Courier"/>
                <a:cs typeface="Courier"/>
              </a:rPr>
              <a:t> add .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600" dirty="0">
                <a:latin typeface="Courier"/>
                <a:cs typeface="Courier"/>
              </a:rPr>
              <a:t>$ </a:t>
            </a:r>
            <a:r>
              <a:rPr lang="en-US" sz="1600" dirty="0" err="1">
                <a:latin typeface="Courier"/>
                <a:cs typeface="Courier"/>
              </a:rPr>
              <a:t>git</a:t>
            </a:r>
            <a:r>
              <a:rPr lang="en-US" sz="1600" dirty="0">
                <a:latin typeface="Courier"/>
                <a:cs typeface="Courier"/>
              </a:rPr>
              <a:t> status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Committing changes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600" dirty="0">
                <a:latin typeface="Courier"/>
                <a:cs typeface="Courier"/>
              </a:rPr>
              <a:t>$ </a:t>
            </a:r>
            <a:r>
              <a:rPr lang="en-US" sz="1600" dirty="0" err="1">
                <a:latin typeface="Courier"/>
                <a:cs typeface="Courier"/>
              </a:rPr>
              <a:t>git</a:t>
            </a:r>
            <a:r>
              <a:rPr lang="en-US" sz="1600" dirty="0">
                <a:latin typeface="Courier"/>
                <a:cs typeface="Courier"/>
              </a:rPr>
              <a:t> commit -m 'some brief description of the changes made’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1800" dirty="0" smtClean="0"/>
              <a:t>Pushing </a:t>
            </a:r>
            <a:r>
              <a:rPr lang="en-US" sz="1800" dirty="0"/>
              <a:t>changes to a remote repository</a:t>
            </a:r>
          </a:p>
          <a:p>
            <a:pPr marL="477837" lvl="1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600" dirty="0">
                <a:latin typeface="Courier"/>
                <a:cs typeface="Courier"/>
              </a:rPr>
              <a:t>$ </a:t>
            </a:r>
            <a:r>
              <a:rPr lang="en-US" sz="1600" dirty="0" err="1">
                <a:latin typeface="Courier"/>
                <a:cs typeface="Courier"/>
              </a:rPr>
              <a:t>git</a:t>
            </a:r>
            <a:r>
              <a:rPr lang="en-US" sz="1600" dirty="0">
                <a:latin typeface="Courier"/>
                <a:cs typeface="Courier"/>
              </a:rPr>
              <a:t> push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sz="2000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212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GitLab</a:t>
            </a:r>
            <a:r>
              <a:rPr lang="en-US" dirty="0"/>
              <a:t> usage - Hands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err="1"/>
              <a:t>Git</a:t>
            </a:r>
            <a:r>
              <a:rPr lang="en-US" dirty="0"/>
              <a:t> package is installed at the </a:t>
            </a:r>
            <a:r>
              <a:rPr lang="en-US" dirty="0" err="1"/>
              <a:t>hadoop.ipb.ac.rs</a:t>
            </a:r>
            <a:r>
              <a:rPr lang="en-US" dirty="0"/>
              <a:t> </a:t>
            </a:r>
            <a:r>
              <a:rPr lang="en-US" dirty="0" smtClean="0"/>
              <a:t>node</a:t>
            </a: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For this training we will only need </a:t>
            </a:r>
            <a:r>
              <a:rPr lang="en-US" dirty="0">
                <a:latin typeface="Courier"/>
                <a:cs typeface="Courier"/>
              </a:rPr>
              <a:t>clone</a:t>
            </a:r>
            <a:r>
              <a:rPr lang="en-US" dirty="0"/>
              <a:t> command that clones remote project to your workspace: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800" dirty="0">
                <a:latin typeface="Courier"/>
                <a:cs typeface="Courier"/>
              </a:rPr>
              <a:t>$ </a:t>
            </a:r>
            <a:r>
              <a:rPr lang="en-US" sz="1800" dirty="0" err="1">
                <a:latin typeface="Courier"/>
                <a:cs typeface="Courier"/>
              </a:rPr>
              <a:t>git</a:t>
            </a:r>
            <a:r>
              <a:rPr lang="en-US" sz="1800" dirty="0">
                <a:latin typeface="Courier"/>
                <a:cs typeface="Courier"/>
              </a:rPr>
              <a:t> clone </a:t>
            </a:r>
            <a:r>
              <a:rPr lang="en-US" sz="1800" dirty="0" err="1">
                <a:latin typeface="Courier"/>
                <a:cs typeface="Courier"/>
              </a:rPr>
              <a:t>git@code.vi-seem.eu:USERNAME</a:t>
            </a:r>
            <a:r>
              <a:rPr lang="en-US" sz="1800" dirty="0">
                <a:latin typeface="Courier"/>
                <a:cs typeface="Courier"/>
              </a:rPr>
              <a:t>/</a:t>
            </a:r>
            <a:r>
              <a:rPr lang="en-US" sz="1800" dirty="0" err="1">
                <a:latin typeface="Courier"/>
                <a:cs typeface="Courier"/>
              </a:rPr>
              <a:t>PROJECTNAME.git</a:t>
            </a:r>
            <a:endParaRPr lang="en-US" sz="1800" dirty="0">
              <a:latin typeface="Courier"/>
              <a:cs typeface="Courier"/>
            </a:endParaRP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1800" dirty="0">
                <a:latin typeface="Courier"/>
                <a:cs typeface="Courier"/>
              </a:rPr>
              <a:t>$ </a:t>
            </a:r>
            <a:r>
              <a:rPr lang="en-US" sz="1800" dirty="0" err="1">
                <a:latin typeface="Courier"/>
                <a:cs typeface="Courier"/>
              </a:rPr>
              <a:t>git</a:t>
            </a:r>
            <a:r>
              <a:rPr lang="en-US" sz="1800" dirty="0">
                <a:latin typeface="Courier"/>
                <a:cs typeface="Courier"/>
              </a:rPr>
              <a:t> clone https://</a:t>
            </a:r>
            <a:r>
              <a:rPr lang="en-US" sz="1800" dirty="0" err="1">
                <a:latin typeface="Courier"/>
                <a:cs typeface="Courier"/>
              </a:rPr>
              <a:t>code.vi-seem.eu</a:t>
            </a:r>
            <a:r>
              <a:rPr lang="en-US" sz="1800" dirty="0">
                <a:latin typeface="Courier"/>
                <a:cs typeface="Courier"/>
              </a:rPr>
              <a:t>/username/</a:t>
            </a:r>
            <a:r>
              <a:rPr lang="en-US" sz="1800" dirty="0" err="1">
                <a:latin typeface="Courier"/>
                <a:cs typeface="Courier"/>
              </a:rPr>
              <a:t>projectname.git</a:t>
            </a:r>
            <a:endParaRPr lang="en-US" sz="1800" dirty="0">
              <a:latin typeface="Courier"/>
              <a:cs typeface="Courier"/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Training project is publicly accessible so no need for registration (we will be using </a:t>
            </a:r>
            <a:r>
              <a:rPr lang="en-US" dirty="0" smtClean="0"/>
              <a:t>HTTPS</a:t>
            </a:r>
            <a:r>
              <a:rPr lang="en-US" dirty="0" smtClean="0"/>
              <a:t>)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Login to IPB </a:t>
            </a:r>
            <a:r>
              <a:rPr lang="en-US" dirty="0" err="1" smtClean="0"/>
              <a:t>Hadoop</a:t>
            </a:r>
            <a:r>
              <a:rPr lang="en-US" dirty="0" smtClean="0"/>
              <a:t> Cluster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Perform </a:t>
            </a:r>
            <a:r>
              <a:rPr lang="en-US" dirty="0" err="1" smtClean="0"/>
              <a:t>git</a:t>
            </a:r>
            <a:r>
              <a:rPr lang="en-US" dirty="0" smtClean="0"/>
              <a:t> clone command that uses HTTPS:</a:t>
            </a:r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r>
              <a:rPr lang="en-US" sz="2000" dirty="0">
                <a:latin typeface="Courier"/>
                <a:cs typeface="Courier"/>
              </a:rPr>
              <a:t>$ </a:t>
            </a:r>
            <a:r>
              <a:rPr lang="en-US" sz="2000" dirty="0" err="1">
                <a:latin typeface="Courier"/>
                <a:cs typeface="Courier"/>
              </a:rPr>
              <a:t>git</a:t>
            </a:r>
            <a:r>
              <a:rPr lang="en-US" sz="2000" dirty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-</a:t>
            </a:r>
            <a:r>
              <a:rPr lang="en-US" sz="2000" dirty="0" smtClean="0">
                <a:latin typeface="Courier"/>
                <a:cs typeface="Courier"/>
              </a:rPr>
              <a:t>c </a:t>
            </a:r>
            <a:r>
              <a:rPr lang="en-US" sz="2000" dirty="0" err="1">
                <a:latin typeface="Courier"/>
                <a:cs typeface="Courier"/>
              </a:rPr>
              <a:t>http.sslVerify</a:t>
            </a:r>
            <a:r>
              <a:rPr lang="en-US" sz="2000" dirty="0">
                <a:latin typeface="Courier"/>
                <a:cs typeface="Courier"/>
              </a:rPr>
              <a:t>=</a:t>
            </a:r>
            <a:r>
              <a:rPr lang="en-US" sz="2000" dirty="0" smtClean="0">
                <a:latin typeface="Courier"/>
                <a:cs typeface="Courier"/>
              </a:rPr>
              <a:t>false clone </a:t>
            </a:r>
            <a:r>
              <a:rPr lang="en-US" sz="2000" dirty="0">
                <a:latin typeface="Courier"/>
                <a:cs typeface="Courier"/>
              </a:rPr>
              <a:t>https://</a:t>
            </a:r>
            <a:r>
              <a:rPr lang="en-US" sz="2000" dirty="0" err="1">
                <a:latin typeface="Courier"/>
                <a:cs typeface="Courier"/>
              </a:rPr>
              <a:t>code.vi-seem.eu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petarj</a:t>
            </a:r>
            <a:r>
              <a:rPr lang="en-US" sz="2000" dirty="0">
                <a:latin typeface="Courier"/>
                <a:cs typeface="Courier"/>
              </a:rPr>
              <a:t>/</a:t>
            </a:r>
            <a:r>
              <a:rPr lang="en-US" sz="2000" dirty="0" err="1">
                <a:latin typeface="Courier"/>
                <a:cs typeface="Courier"/>
              </a:rPr>
              <a:t>hadoop-archetype.git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Now </a:t>
            </a:r>
            <a:r>
              <a:rPr lang="en-US" dirty="0" err="1">
                <a:latin typeface="Courier"/>
                <a:cs typeface="Courier"/>
              </a:rPr>
              <a:t>hadoop</a:t>
            </a:r>
            <a:r>
              <a:rPr lang="en-US" dirty="0">
                <a:latin typeface="Courier"/>
                <a:cs typeface="Courier"/>
              </a:rPr>
              <a:t>-</a:t>
            </a:r>
            <a:r>
              <a:rPr lang="en-US" dirty="0" smtClean="0">
                <a:latin typeface="Courier"/>
                <a:cs typeface="Courier"/>
              </a:rPr>
              <a:t>archetype </a:t>
            </a:r>
            <a:r>
              <a:rPr lang="en-US" dirty="0" smtClean="0"/>
              <a:t>folder </a:t>
            </a:r>
            <a:r>
              <a:rPr lang="en-US" dirty="0"/>
              <a:t>is available in your home directory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552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Hadoop</a:t>
            </a:r>
            <a:r>
              <a:rPr lang="en-US" dirty="0"/>
              <a:t> Distributed File System (HDFS) 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D</a:t>
            </a:r>
            <a:r>
              <a:rPr lang="en-US" dirty="0" smtClean="0"/>
              <a:t>istributed </a:t>
            </a:r>
            <a:r>
              <a:rPr lang="en-US" dirty="0"/>
              <a:t>file system designed to run on </a:t>
            </a:r>
            <a:r>
              <a:rPr lang="en-US" dirty="0"/>
              <a:t>commodity (low-cost ) </a:t>
            </a:r>
            <a:r>
              <a:rPr lang="en-US" dirty="0"/>
              <a:t>hardware</a:t>
            </a:r>
            <a:r>
              <a:rPr lang="en-US" dirty="0" smtClean="0"/>
              <a:t>	</a:t>
            </a: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Highly </a:t>
            </a:r>
            <a:r>
              <a:rPr lang="en-US" dirty="0"/>
              <a:t>fault-tolerant 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Suitable </a:t>
            </a:r>
            <a:r>
              <a:rPr lang="en-US" dirty="0"/>
              <a:t>for applications that have large data </a:t>
            </a:r>
            <a:r>
              <a:rPr lang="en-US" dirty="0" smtClean="0"/>
              <a:t>sets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A typical file in HDFS is gigabytes to terabytes in </a:t>
            </a:r>
            <a:r>
              <a:rPr lang="en-US" dirty="0" smtClean="0"/>
              <a:t>size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</a:t>
            </a:r>
            <a:r>
              <a:rPr lang="en-US" dirty="0" smtClean="0"/>
              <a:t>uned </a:t>
            </a:r>
            <a:r>
              <a:rPr lang="en-US" dirty="0"/>
              <a:t>to support large </a:t>
            </a:r>
            <a:r>
              <a:rPr lang="en-US" dirty="0" smtClean="0"/>
              <a:t>files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Write</a:t>
            </a:r>
            <a:r>
              <a:rPr lang="en-US" dirty="0"/>
              <a:t>-once-read-many access model for </a:t>
            </a:r>
            <a:r>
              <a:rPr lang="en-US" dirty="0" smtClean="0"/>
              <a:t>files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Appending </a:t>
            </a:r>
            <a:r>
              <a:rPr lang="en-US" dirty="0"/>
              <a:t>the content to the end of the files is supported </a:t>
            </a: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Moving c</a:t>
            </a:r>
            <a:r>
              <a:rPr lang="en-US" dirty="0" smtClean="0"/>
              <a:t>omputation </a:t>
            </a:r>
            <a:r>
              <a:rPr lang="en-US" dirty="0" smtClean="0"/>
              <a:t>to </a:t>
            </a:r>
            <a:r>
              <a:rPr lang="en-US" dirty="0" smtClean="0"/>
              <a:t>data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787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Hadoop</a:t>
            </a:r>
            <a:r>
              <a:rPr lang="en-US" dirty="0"/>
              <a:t> Distributed File System (HDFS) 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  <a:p>
            <a:pPr marL="0" indent="0"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/>
          </a:p>
        </p:txBody>
      </p:sp>
      <p:pic>
        <p:nvPicPr>
          <p:cNvPr id="6" name="Picture 5" descr="hdfsarchitect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397" y="1231889"/>
            <a:ext cx="7675193" cy="5304138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Introduction </a:t>
            </a:r>
            <a:r>
              <a:rPr lang="en-US" dirty="0">
                <a:latin typeface="+mn-lt"/>
              </a:rPr>
              <a:t>to </a:t>
            </a:r>
            <a:r>
              <a:rPr lang="en-US" dirty="0" err="1" smtClean="0">
                <a:latin typeface="+mn-lt"/>
              </a:rPr>
              <a:t>Hadoop</a:t>
            </a:r>
            <a:r>
              <a:rPr lang="en-US" dirty="0" smtClean="0">
                <a:latin typeface="+mn-lt"/>
              </a:rPr>
              <a:t> – </a:t>
            </a:r>
            <a:r>
              <a:rPr lang="en-US" dirty="0">
                <a:latin typeface="+mn-lt"/>
              </a:rPr>
              <a:t> WebEx Online </a:t>
            </a:r>
            <a:r>
              <a:rPr lang="en-US" dirty="0" smtClean="0">
                <a:latin typeface="+mn-lt"/>
              </a:rPr>
              <a:t>Meeting, </a:t>
            </a:r>
            <a:r>
              <a:rPr lang="en-US" dirty="0" smtClean="0">
                <a:latin typeface="+mn-lt"/>
              </a:rPr>
              <a:t>24 Jun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2016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9681386"/>
      </p:ext>
    </p:extLst>
  </p:cSld>
  <p:clrMapOvr>
    <a:masterClrMapping/>
  </p:clrMapOvr>
</p:sld>
</file>

<file path=ppt/theme/theme1.xml><?xml version="1.0" encoding="utf-8"?>
<a:theme xmlns:a="http://schemas.openxmlformats.org/drawingml/2006/main" name="SEEGRID-pp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EEGRID-ppt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4507</TotalTime>
  <Words>1616</Words>
  <Application>Microsoft Macintosh PowerPoint</Application>
  <PresentationFormat>A4 Paper (210x297 mm)</PresentationFormat>
  <Paragraphs>208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SEEGRID-ppt-template</vt:lpstr>
      <vt:lpstr>Access to IPB Hadoop Cluster </vt:lpstr>
      <vt:lpstr>Agenda</vt:lpstr>
      <vt:lpstr>Demo accounts and SSH access</vt:lpstr>
      <vt:lpstr>Demo accounts and SSH access - Hands-On</vt:lpstr>
      <vt:lpstr>VI-SEEM Source Code Repository</vt:lpstr>
      <vt:lpstr>GitLab - common usage</vt:lpstr>
      <vt:lpstr>GitLab usage - Hands On</vt:lpstr>
      <vt:lpstr>Hadoop Distributed File System (HDFS)  (1)</vt:lpstr>
      <vt:lpstr>Hadoop Distributed File System (HDFS)  (2)</vt:lpstr>
      <vt:lpstr>File System shell (1)</vt:lpstr>
      <vt:lpstr>File System shell (2)</vt:lpstr>
      <vt:lpstr>HDFS Hands-On (1)</vt:lpstr>
      <vt:lpstr>HDFS Hands-On (2)</vt:lpstr>
      <vt:lpstr>Hadoop job control (1)</vt:lpstr>
      <vt:lpstr>Hadoop job control (2)</vt:lpstr>
      <vt:lpstr>MapReduce jobs - Hands-On (1)</vt:lpstr>
      <vt:lpstr>MapReduce jobs - Hands-On (2)</vt:lpstr>
      <vt:lpstr>MapReduce jobs - Hands-On (3)</vt:lpstr>
    </vt:vector>
  </TitlesOfParts>
  <Company>edet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 &lt;Presentation Subtitle&gt;</dc:title>
  <dc:creator>nvog</dc:creator>
  <cp:lastModifiedBy>Vladimir Slavnic</cp:lastModifiedBy>
  <cp:revision>345</cp:revision>
  <cp:lastPrinted>2016-01-29T13:21:48Z</cp:lastPrinted>
  <dcterms:created xsi:type="dcterms:W3CDTF">2004-04-29T08:03:52Z</dcterms:created>
  <dcterms:modified xsi:type="dcterms:W3CDTF">2016-06-23T15:40:45Z</dcterms:modified>
</cp:coreProperties>
</file>