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906000"/>
  <p:notesSz cx="10234600" cy="7099300"/>
  <p:embeddedFontLst>
    <p:embeddedFont>
      <p:font typeface="Arimo"/>
      <p:regular r:id="rId13"/>
      <p:bold r:id="rId14"/>
      <p:italic r:id="rId15"/>
      <p:boldItalic r:id="rId16"/>
    </p:embeddedFont>
    <p:embeddedFont>
      <p:font typeface="Tahom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rimo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7" Type="http://schemas.openxmlformats.org/officeDocument/2006/relationships/font" Target="fonts/Tahoma-regular.fntdata"/><Relationship Id="rId16" Type="http://schemas.openxmlformats.org/officeDocument/2006/relationships/font" Target="fonts/Arim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Tahom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799887" y="0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197225" y="531812"/>
            <a:ext cx="3846513" cy="26638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1363517" y="3373628"/>
            <a:ext cx="7507578" cy="31934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743917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799887" y="6743917"/>
            <a:ext cx="4434725" cy="355382"/>
          </a:xfrm>
          <a:prstGeom prst="rect">
            <a:avLst/>
          </a:prstGeom>
          <a:noFill/>
          <a:ln>
            <a:noFill/>
          </a:ln>
        </p:spPr>
        <p:txBody>
          <a:bodyPr anchorCtr="0" anchor="b" bIns="47650" lIns="95300" rIns="95300" tIns="47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1363517" y="3373628"/>
            <a:ext cx="7507578" cy="31934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3197225" y="531812"/>
            <a:ext cx="3846513" cy="26638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1363517" y="3373628"/>
            <a:ext cx="7507578" cy="3193433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3197225" y="531812"/>
            <a:ext cx="3846513" cy="26638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5799887" y="6743917"/>
            <a:ext cx="4434600" cy="355500"/>
          </a:xfrm>
          <a:prstGeom prst="rect">
            <a:avLst/>
          </a:prstGeom>
        </p:spPr>
        <p:txBody>
          <a:bodyPr anchorCtr="0" anchor="b" bIns="47650" lIns="95300" rIns="95300" tIns="4765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5799887" y="6743917"/>
            <a:ext cx="4434600" cy="355500"/>
          </a:xfrm>
          <a:prstGeom prst="rect">
            <a:avLst/>
          </a:prstGeom>
        </p:spPr>
        <p:txBody>
          <a:bodyPr anchorCtr="0" anchor="b" bIns="47650" lIns="95300" rIns="95300" tIns="4765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5799887" y="6743917"/>
            <a:ext cx="4434600" cy="355500"/>
          </a:xfrm>
          <a:prstGeom prst="rect">
            <a:avLst/>
          </a:prstGeom>
        </p:spPr>
        <p:txBody>
          <a:bodyPr anchorCtr="0" anchor="b" bIns="47650" lIns="95300" rIns="95300" tIns="4765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5799887" y="6743917"/>
            <a:ext cx="4434600" cy="355500"/>
          </a:xfrm>
          <a:prstGeom prst="rect">
            <a:avLst/>
          </a:prstGeom>
        </p:spPr>
        <p:txBody>
          <a:bodyPr anchorCtr="0" anchor="b" bIns="47650" lIns="95300" rIns="95300" tIns="4765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197225" y="531812"/>
            <a:ext cx="3846600" cy="2663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1363517" y="3373628"/>
            <a:ext cx="7507500" cy="319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5799887" y="6743917"/>
            <a:ext cx="4434600" cy="355500"/>
          </a:xfrm>
          <a:prstGeom prst="rect">
            <a:avLst/>
          </a:prstGeom>
        </p:spPr>
        <p:txBody>
          <a:bodyPr anchorCtr="0" anchor="b" bIns="47650" lIns="95300" rIns="95300" tIns="4765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906000" cy="1116282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523981" y="1644327"/>
            <a:ext cx="59387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VRE for regional Interdisciplinary communities in Southeast Europe and the Eastern Mediterranean </a:t>
            </a:r>
          </a:p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373062" y="3090166"/>
            <a:ext cx="6059487" cy="862011"/>
          </a:xfrm>
          <a:prstGeom prst="rect">
            <a:avLst/>
          </a:prstGeom>
          <a:noFill/>
          <a:ln cap="flat" cmpd="sng" w="9525">
            <a:solidFill>
              <a:srgbClr val="CF490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367176" y="4870305"/>
            <a:ext cx="6076950" cy="1042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0" y="6578600"/>
            <a:ext cx="9906000" cy="293688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0" y="0"/>
            <a:ext cx="8799616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 rot="5400000">
            <a:off x="2490788" y="-646111"/>
            <a:ext cx="4921249" cy="95186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99617" y="0"/>
            <a:ext cx="1106384" cy="114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 rot="5400000">
            <a:off x="5207000" y="2070100"/>
            <a:ext cx="6578601" cy="2428875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73049" y="-282575"/>
            <a:ext cx="6578601" cy="71342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0" y="0"/>
            <a:ext cx="8803486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92088" y="1652588"/>
            <a:ext cx="9518649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25" name="Shape 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03485" y="0"/>
            <a:ext cx="109064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82637" y="4406900"/>
            <a:ext cx="8420099" cy="1362075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82637" y="2906713"/>
            <a:ext cx="84200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0" y="0"/>
            <a:ext cx="8815361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2088" y="1652588"/>
            <a:ext cx="4683125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5425" lvl="0" marL="3587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3675" lvl="1" marL="7778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9225" lvl="2" marL="11969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413" lvl="3" marL="1674813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6525" lvl="4" marL="2155825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6525" lvl="5" marL="26130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6525" lvl="6" marL="30702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6525" lvl="7" marL="35274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6525" lvl="8" marL="39846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7612" y="1652588"/>
            <a:ext cx="4683125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5425" lvl="0" marL="358775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93675" lvl="1" marL="7778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9225" lvl="2" marL="11969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5413" lvl="3" marL="1674813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–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6525" lvl="4" marL="2155825" marR="0" rtl="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6525" lvl="5" marL="26130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6525" lvl="6" marL="30702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6525" lvl="7" marL="35274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6525" lvl="8" marL="398462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5360" y="0"/>
            <a:ext cx="109064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95300" y="1535112"/>
            <a:ext cx="437673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5300" y="2174875"/>
            <a:ext cx="437673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49225" lvl="4" marL="2155825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49225" lvl="5" marL="26130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9225" lvl="6" marL="30702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225" lvl="7" marL="35274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49225" lvl="8" marL="39846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5032375" y="1535112"/>
            <a:ext cx="437832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5032375" y="2174875"/>
            <a:ext cx="437832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49225" lvl="4" marL="2155825" marR="0" rtl="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16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49225" lvl="5" marL="26130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49225" lvl="6" marL="30702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49225" lvl="7" marL="35274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49225" lvl="8" marL="398462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0" y="0"/>
            <a:ext cx="8815361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\\isnogood\WP\Texnika\PROJECTS\SEE-INFRA\VI-SEEM\WP2-Communication-Marketing-Innovation\VI-SEEM-logo\logo_VISEEM_FINAL_WEB.jpg"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15360" y="0"/>
            <a:ext cx="1090640" cy="112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95300" y="273050"/>
            <a:ext cx="3259137" cy="1162049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873500" y="273050"/>
            <a:ext cx="553719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6375" lvl="0" marL="358775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32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174625" lvl="1" marL="777875" marR="0" rtl="0" algn="l"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8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130175" lvl="2" marL="1196975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112713" lvl="3" marL="1674813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–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123825" lvl="4" marL="2155825" marR="0" rtl="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mo"/>
              <a:buChar char="»"/>
              <a:defRPr b="0" i="0" sz="20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123825" lvl="5" marL="26130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825" lvl="6" marL="30702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3825" lvl="7" marL="35274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3825" lvl="8" marL="398462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95300" y="1435100"/>
            <a:ext cx="3259137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941513" y="4800600"/>
            <a:ext cx="5943599" cy="5667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/>
          <p:nvPr>
            <p:ph idx="2" type="pic"/>
          </p:nvPr>
        </p:nvSpPr>
        <p:spPr>
          <a:xfrm>
            <a:off x="1941513" y="612775"/>
            <a:ext cx="5943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1941513" y="5367337"/>
            <a:ext cx="59435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2164A8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0" y="0"/>
            <a:ext cx="8134351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4572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r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92088" y="1652588"/>
            <a:ext cx="9518649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44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2725" lvl="1" marL="777875" marR="0" rtl="0" algn="l"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8750" lvl="2" marL="1196975" marR="0" rtl="0" algn="l">
              <a:spcBef>
                <a:spcPts val="360"/>
              </a:spcBef>
              <a:spcAft>
                <a:spcPts val="0"/>
              </a:spcAft>
              <a:buClr>
                <a:srgbClr val="2164A8"/>
              </a:buClr>
              <a:buSzPct val="7500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8113" lvl="3" marL="1674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61925" lvl="4" marL="21558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61925" lvl="5" marL="26130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61925" lvl="6" marL="30702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61925" lvl="7" marL="35274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61925" lvl="8" marL="398462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4572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r">
              <a:spcBef>
                <a:spcPts val="48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1114300"/>
            <a:ext cx="9906000" cy="4948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ode.vi-seem.eu/petarj/hadoop-archetype.gi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373062" y="3090166"/>
            <a:ext cx="6059487" cy="862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Hadoop MapReduce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94802" y="4870305"/>
            <a:ext cx="6471367" cy="1042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lang="en-US" sz="2000"/>
              <a:t>Petar Jovanovic</a:t>
            </a: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lang="en-US" sz="2000"/>
              <a:t>HPC Admin</a:t>
            </a:r>
          </a:p>
          <a:p>
            <a:pPr indent="0" lvl="0" marL="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164A8"/>
              </a:buClr>
              <a:buSzPct val="25000"/>
              <a:buFont typeface="Noto Sans Symbols"/>
              <a:buNone/>
            </a:pPr>
            <a:r>
              <a:rPr b="0" lang="en-US" sz="2000"/>
              <a:t>Institute of Physics Belgrade</a:t>
            </a:r>
          </a:p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0" y="6578600"/>
            <a:ext cx="9906000" cy="293688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VI-SEEM project initiative is co-funded by the European Commission under the H2020 Research Infrastructures contract no. </a:t>
            </a: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675121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isnogood\WP\Texnika\PROJECTS\SEE-INFRA\VI-SEEM\WP2-Communication-Marketing-Innovation\VI-SEEM-logo\logo_VISEEM_FINAL_WEB.jpg"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31" y="1235375"/>
            <a:ext cx="2662101" cy="274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0" y="0"/>
            <a:ext cx="8803486" cy="1125537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7875" lIns="95775" rIns="95775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Agenda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92088" y="1652588"/>
            <a:ext cx="9518649" cy="4921249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Maven project archetype</a:t>
            </a:r>
          </a:p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MapReduce</a:t>
            </a:r>
          </a:p>
          <a:p>
            <a:pPr indent="-358775" lvl="0" marL="3587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19D63"/>
              </a:buClr>
              <a:buSzPct val="75000"/>
              <a:buFont typeface="Noto Sans Symbols"/>
              <a:buChar char="❑"/>
            </a:pPr>
            <a:r>
              <a:rPr lang="en-US"/>
              <a:t>Word count example</a:t>
            </a:r>
          </a:p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7875" lIns="95775" rIns="95775" tIns="47875">
            <a:noAutofit/>
          </a:bodyPr>
          <a:lstStyle/>
          <a:p>
            <a:pPr lvl="0" rtl="0">
              <a:spcBef>
                <a:spcPts val="0"/>
              </a:spcBef>
              <a:buSzPct val="28947"/>
              <a:buNone/>
            </a:pPr>
            <a:r>
              <a:rPr lang="en-US"/>
              <a:t>Maven project archetype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92087" y="1652588"/>
            <a:ext cx="9518700" cy="4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/>
              <a:t>Download &amp; install: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$ git clone </a:t>
            </a:r>
            <a:r>
              <a:rPr lang="en-US" sz="18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https://code.vi-seem.eu/petarj/hadoop-archetype.git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$ cd hadoop-archetype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$ mvn clean install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/>
              <a:t>Usage: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$ mvn archetype:generate \</a:t>
            </a:r>
          </a:p>
          <a:p>
            <a:pPr indent="-244475" lvl="0" marL="815975" rtl="0">
              <a:spcBef>
                <a:spcPts val="0"/>
              </a:spcBef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-DarchetypeGroupId=eu.viseem.code \</a:t>
            </a:r>
          </a:p>
          <a:p>
            <a:pPr indent="-244475" lvl="0" marL="815975" rtl="0">
              <a:spcBef>
                <a:spcPts val="0"/>
              </a:spcBef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-DarchetypeArtifactId=hadoop-archetype \</a:t>
            </a:r>
          </a:p>
          <a:p>
            <a:pPr indent="-244475" lvl="0" marL="815975" rtl="0">
              <a:spcBef>
                <a:spcPts val="0"/>
              </a:spcBef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-DarchetypeVersion=1.0-SNAPSHOT \</a:t>
            </a:r>
          </a:p>
          <a:p>
            <a:pPr indent="-244475" lvl="0" marL="815975" rtl="0">
              <a:spcBef>
                <a:spcPts val="0"/>
              </a:spcBef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-DgroupId </a:t>
            </a:r>
            <a:r>
              <a:rPr b="1" lang="en-US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target.group.id</a:t>
            </a: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 \</a:t>
            </a:r>
          </a:p>
          <a:p>
            <a:pPr indent="-314325" lvl="0" marL="815975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Consolas"/>
                <a:ea typeface="Consolas"/>
                <a:cs typeface="Consolas"/>
                <a:sym typeface="Consolas"/>
              </a:rPr>
              <a:t>-DartifactId=</a:t>
            </a:r>
            <a:r>
              <a:rPr b="1" lang="en-US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test</a:t>
            </a:r>
          </a:p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MapReduce - Basic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to Hadoop – WebEx Online Meeting, 24 Jun 2016</a:t>
            </a:r>
            <a:r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3283"/>
            <a:ext cx="9905999" cy="5103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MapReduce - with combiner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to Hadoop – WebEx Online Meeting, 24 Jun 2016</a:t>
            </a:r>
            <a:r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7715"/>
            <a:ext cx="9906000" cy="5034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1" y="0"/>
            <a:ext cx="8803500" cy="1125600"/>
          </a:xfrm>
          <a:prstGeom prst="rect">
            <a:avLst/>
          </a:prstGeom>
          <a:solidFill>
            <a:srgbClr val="FA7F34"/>
          </a:solidFill>
          <a:ln cap="flat" cmpd="sng" w="9525">
            <a:solidFill>
              <a:srgbClr val="38562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MapReduce - multiple reducers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to Hadoop – WebEx Online Meeting, 24 Jun 2016</a:t>
            </a:r>
            <a:r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lang="en-US" sz="13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3283"/>
            <a:ext cx="9905999" cy="5103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Word count example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92087" y="1652588"/>
            <a:ext cx="9518700" cy="492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</a:pPr>
            <a:r>
              <a:rPr lang="en-US"/>
              <a:t>Mapper</a:t>
            </a:r>
          </a:p>
          <a:p>
            <a:pPr indent="-228600" lvl="1" marL="914400" rtl="0" algn="l">
              <a:spcBef>
                <a:spcPts val="0"/>
              </a:spcBef>
            </a:pPr>
            <a:r>
              <a:rPr lang="en-US"/>
              <a:t>split input lines into words</a:t>
            </a:r>
          </a:p>
          <a:p>
            <a:pPr indent="-228600" lvl="1" marL="914400" rtl="0" algn="l">
              <a:spcBef>
                <a:spcPts val="0"/>
              </a:spcBef>
            </a:pPr>
            <a:r>
              <a:rPr lang="en-US"/>
              <a:t>add 1 as initial count of each word</a:t>
            </a:r>
          </a:p>
          <a:p>
            <a:pPr indent="-228600" lvl="0" marL="457200" rtl="0" algn="l">
              <a:spcBef>
                <a:spcPts val="0"/>
              </a:spcBef>
            </a:pPr>
            <a:r>
              <a:rPr lang="en-US"/>
              <a:t>Reducer</a:t>
            </a:r>
          </a:p>
          <a:p>
            <a:pPr indent="-228600" lvl="1" marL="914400" rtl="0" algn="l">
              <a:spcBef>
                <a:spcPts val="0"/>
              </a:spcBef>
            </a:pPr>
            <a:r>
              <a:rPr lang="en-US"/>
              <a:t>for each word (key), sum its counts (value)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 algn="l">
              <a:spcBef>
                <a:spcPts val="0"/>
              </a:spcBef>
            </a:pPr>
            <a:r>
              <a:rPr lang="en-US"/>
              <a:t>Combiner</a:t>
            </a:r>
          </a:p>
          <a:p>
            <a:pPr indent="-228600" lvl="1" marL="914400" rtl="0" algn="l">
              <a:spcBef>
                <a:spcPts val="0"/>
              </a:spcBef>
            </a:pPr>
            <a:r>
              <a:rPr lang="en-US"/>
              <a:t>same as reducer, but runs locally on mapper outputs</a:t>
            </a:r>
          </a:p>
          <a:p>
            <a:pPr indent="-228600" lvl="1" marL="914400" rtl="0" algn="l">
              <a:spcBef>
                <a:spcPts val="0"/>
              </a:spcBef>
            </a:pPr>
            <a:r>
              <a:rPr lang="en-US"/>
              <a:t>commutative and associative operation</a:t>
            </a:r>
          </a:p>
          <a:p>
            <a:pPr indent="-228600" lvl="1" marL="914400" rtl="0" algn="l">
              <a:spcBef>
                <a:spcPts val="0"/>
              </a:spcBef>
            </a:pPr>
            <a:r>
              <a:rPr lang="en-US"/>
              <a:t>useful when it can reduce the mapper output</a:t>
            </a:r>
          </a:p>
          <a:p>
            <a:pPr indent="0" lvl="0" mar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" y="0"/>
            <a:ext cx="8803500" cy="112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Word count example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92087" y="1652588"/>
            <a:ext cx="9518700" cy="4921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DEMO</a:t>
            </a:r>
          </a:p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0" y="6564313"/>
            <a:ext cx="9906000" cy="293700"/>
          </a:xfrm>
          <a:prstGeom prst="rect">
            <a:avLst/>
          </a:prstGeom>
          <a:solidFill>
            <a:srgbClr val="FA7F34"/>
          </a:solidFill>
          <a:ln>
            <a:noFill/>
          </a:ln>
        </p:spPr>
        <p:txBody>
          <a:bodyPr anchorCtr="0" anchor="t" bIns="47875" lIns="95775" rIns="95775" tIns="47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Introduction to Hadoop – WebEx Online Meeting, 24 Jun 2016</a:t>
            </a:r>
            <a:r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					</a:t>
            </a:r>
            <a:fld id="{00000000-1234-1234-1234-123412341234}" type="slidenum">
              <a:rPr b="0" lang="en-US" sz="13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EGRID-ppt-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