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10"/>
  </p:notesMasterIdLst>
  <p:handoutMasterIdLst>
    <p:handoutMasterId r:id="rId11"/>
  </p:handoutMasterIdLst>
  <p:sldIdLst>
    <p:sldId id="286" r:id="rId2"/>
    <p:sldId id="287" r:id="rId3"/>
    <p:sldId id="288" r:id="rId4"/>
    <p:sldId id="291" r:id="rId5"/>
    <p:sldId id="292" r:id="rId6"/>
    <p:sldId id="289" r:id="rId7"/>
    <p:sldId id="290" r:id="rId8"/>
    <p:sldId id="293" r:id="rId9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 autoAdjust="0"/>
    <p:restoredTop sz="94337" autoAdjust="0"/>
  </p:normalViewPr>
  <p:slideViewPr>
    <p:cSldViewPr snapToGrid="0">
      <p:cViewPr>
        <p:scale>
          <a:sx n="140" d="100"/>
          <a:sy n="140" d="100"/>
        </p:scale>
        <p:origin x="2272" y="2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7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dirty="0"/>
              <a:t>A Brief Overview of Hadoop</a:t>
            </a:r>
            <a:endParaRPr lang="en-US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94802" y="4870305"/>
            <a:ext cx="6471368" cy="1042988"/>
          </a:xfrm>
        </p:spPr>
        <p:txBody>
          <a:bodyPr/>
          <a:lstStyle/>
          <a:p>
            <a:pPr eaLnBrk="1" hangingPunct="1"/>
            <a:r>
              <a:rPr lang="en-US" sz="2000" b="0" dirty="0" err="1"/>
              <a:t>Dušan</a:t>
            </a:r>
            <a:r>
              <a:rPr lang="en-US" sz="2000" b="0" dirty="0"/>
              <a:t> </a:t>
            </a:r>
            <a:r>
              <a:rPr lang="en-US" sz="2000" b="0" dirty="0" err="1"/>
              <a:t>Vudragović</a:t>
            </a:r>
            <a:endParaRPr lang="en-US" sz="2000" b="0" dirty="0" smtClean="0"/>
          </a:p>
          <a:p>
            <a:pPr eaLnBrk="1" hangingPunct="1"/>
            <a:r>
              <a:rPr lang="en-US" sz="2000" b="0" dirty="0" smtClean="0"/>
              <a:t>Research Assistant</a:t>
            </a:r>
          </a:p>
          <a:p>
            <a:pPr eaLnBrk="1" hangingPunct="1"/>
            <a:r>
              <a:rPr lang="en-US" sz="2000" b="0" dirty="0" smtClean="0"/>
              <a:t>Institute of Physics Belgrade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50252"/>
            <a:ext cx="6097640" cy="3575694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Computing and storage resources are logically separated</a:t>
            </a: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Bottleneck for data-intensive application</a:t>
            </a:r>
            <a:endParaRPr lang="en-US" b="1" dirty="0">
              <a:solidFill>
                <a:srgbClr val="CF4901"/>
              </a:solidFill>
            </a:endParaRP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Idea: overlap computing and storage elements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Perform </a:t>
            </a:r>
            <a:r>
              <a:rPr lang="en-US" dirty="0"/>
              <a:t>c</a:t>
            </a:r>
            <a:r>
              <a:rPr lang="en-US" dirty="0" smtClean="0"/>
              <a:t>omputation on the cluster elements holding a copy of the data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Enable horizontal scaling over a cluster computers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Introduction to </a:t>
            </a:r>
            <a:r>
              <a:rPr lang="en-US" dirty="0">
                <a:latin typeface="+mn-lt"/>
              </a:rPr>
              <a:t>Hadoop – </a:t>
            </a:r>
            <a:r>
              <a:rPr lang="en-US" dirty="0" smtClean="0">
                <a:latin typeface="+mn-lt"/>
              </a:rPr>
              <a:t>WebEx Online Meeting, </a:t>
            </a:r>
            <a:r>
              <a:rPr lang="is-IS" dirty="0" smtClean="0">
                <a:latin typeface="+mn-lt"/>
              </a:rPr>
              <a:t>24 </a:t>
            </a:r>
            <a:r>
              <a:rPr lang="is-IS" dirty="0">
                <a:latin typeface="+mn-lt"/>
              </a:rPr>
              <a:t>Jun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981872" y="1536288"/>
            <a:ext cx="3586526" cy="4683583"/>
            <a:chOff x="6210472" y="1536288"/>
            <a:chExt cx="3586526" cy="4683583"/>
          </a:xfrm>
        </p:grpSpPr>
        <p:grpSp>
          <p:nvGrpSpPr>
            <p:cNvPr id="59" name="Group 58"/>
            <p:cNvGrpSpPr/>
            <p:nvPr/>
          </p:nvGrpSpPr>
          <p:grpSpPr>
            <a:xfrm>
              <a:off x="6210472" y="1536288"/>
              <a:ext cx="3586526" cy="904588"/>
              <a:chOff x="5811175" y="1607548"/>
              <a:chExt cx="3586526" cy="90458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811175" y="1652588"/>
                <a:ext cx="681358" cy="859548"/>
                <a:chOff x="5811175" y="1652588"/>
                <a:chExt cx="681358" cy="859548"/>
              </a:xfrm>
            </p:grpSpPr>
            <p:pic>
              <p:nvPicPr>
                <p:cNvPr id="9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6" name="Straight Connector 25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6532168" y="1652588"/>
                <a:ext cx="681358" cy="859548"/>
                <a:chOff x="5811175" y="1652588"/>
                <a:chExt cx="681358" cy="859548"/>
              </a:xfrm>
            </p:grpSpPr>
            <p:pic>
              <p:nvPicPr>
                <p:cNvPr id="44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5" name="Straight Connector 44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7274458" y="1646533"/>
                <a:ext cx="681358" cy="859548"/>
                <a:chOff x="5811175" y="1652588"/>
                <a:chExt cx="681358" cy="859548"/>
              </a:xfrm>
            </p:grpSpPr>
            <p:pic>
              <p:nvPicPr>
                <p:cNvPr id="48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" name="Straight Connector 48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7995349" y="1646533"/>
                <a:ext cx="681358" cy="859548"/>
                <a:chOff x="5811175" y="1652588"/>
                <a:chExt cx="681358" cy="859548"/>
              </a:xfrm>
            </p:grpSpPr>
            <p:pic>
              <p:nvPicPr>
                <p:cNvPr id="52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3" name="Straight Connector 52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6" name="Picture 20" descr="c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7741" y="1607548"/>
                <a:ext cx="659960" cy="6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8989744" y="2247496"/>
                <a:ext cx="0" cy="219600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210472" y="2442807"/>
              <a:ext cx="3586526" cy="904588"/>
              <a:chOff x="5811175" y="1607548"/>
              <a:chExt cx="3586526" cy="90458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5811175" y="1652588"/>
                <a:ext cx="681358" cy="859548"/>
                <a:chOff x="5811175" y="1652588"/>
                <a:chExt cx="681358" cy="859548"/>
              </a:xfrm>
            </p:grpSpPr>
            <p:pic>
              <p:nvPicPr>
                <p:cNvPr id="76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7" name="Straight Connector 76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6532168" y="1652588"/>
                <a:ext cx="681358" cy="859548"/>
                <a:chOff x="5811175" y="1652588"/>
                <a:chExt cx="681358" cy="859548"/>
              </a:xfrm>
            </p:grpSpPr>
            <p:pic>
              <p:nvPicPr>
                <p:cNvPr id="73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4" name="Straight Connector 73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7274458" y="1646533"/>
                <a:ext cx="681358" cy="859548"/>
                <a:chOff x="5811175" y="1652588"/>
                <a:chExt cx="681358" cy="859548"/>
              </a:xfrm>
            </p:grpSpPr>
            <p:pic>
              <p:nvPicPr>
                <p:cNvPr id="70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1" name="Straight Connector 70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7995349" y="1646533"/>
                <a:ext cx="681358" cy="859548"/>
                <a:chOff x="5811175" y="1652588"/>
                <a:chExt cx="681358" cy="859548"/>
              </a:xfrm>
            </p:grpSpPr>
            <p:pic>
              <p:nvPicPr>
                <p:cNvPr id="67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8" name="Straight Connector 67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 flipH="1">
                  <a:off x="6063178" y="2292536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5" name="Picture 20" descr="c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7741" y="1607548"/>
                <a:ext cx="659960" cy="6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6" name="Straight Connector 65"/>
              <p:cNvCxnSpPr/>
              <p:nvPr/>
            </p:nvCxnSpPr>
            <p:spPr bwMode="auto">
              <a:xfrm flipH="1">
                <a:off x="8989744" y="2247496"/>
                <a:ext cx="0" cy="219600"/>
              </a:xfrm>
              <a:prstGeom prst="line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6210472" y="3359706"/>
              <a:ext cx="3586526" cy="657040"/>
              <a:chOff x="5811175" y="1607548"/>
              <a:chExt cx="3586526" cy="65704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811175" y="1652588"/>
                <a:ext cx="681358" cy="612000"/>
                <a:chOff x="5811175" y="1652588"/>
                <a:chExt cx="681358" cy="612000"/>
              </a:xfrm>
            </p:grpSpPr>
            <p:pic>
              <p:nvPicPr>
                <p:cNvPr id="95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96" name="Straight Connector 95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6532168" y="1652588"/>
                <a:ext cx="681358" cy="612000"/>
                <a:chOff x="5811175" y="1652588"/>
                <a:chExt cx="681358" cy="612000"/>
              </a:xfrm>
            </p:grpSpPr>
            <p:pic>
              <p:nvPicPr>
                <p:cNvPr id="92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93" name="Straight Connector 92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7274458" y="1646533"/>
                <a:ext cx="681358" cy="612000"/>
                <a:chOff x="5811175" y="1652588"/>
                <a:chExt cx="681358" cy="612000"/>
              </a:xfrm>
            </p:grpSpPr>
            <p:pic>
              <p:nvPicPr>
                <p:cNvPr id="89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995349" y="1646533"/>
                <a:ext cx="681358" cy="612000"/>
                <a:chOff x="5811175" y="1652588"/>
                <a:chExt cx="681358" cy="612000"/>
              </a:xfrm>
            </p:grpSpPr>
            <p:pic>
              <p:nvPicPr>
                <p:cNvPr id="86" name="Picture 20" descr="ce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1175" y="1652588"/>
                  <a:ext cx="659960" cy="61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7" name="Straight Connector 86"/>
                <p:cNvCxnSpPr/>
                <p:nvPr/>
              </p:nvCxnSpPr>
              <p:spPr bwMode="auto">
                <a:xfrm flipH="1">
                  <a:off x="6276533" y="1941727"/>
                  <a:ext cx="216000" cy="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4" name="Picture 20" descr="c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7741" y="1607548"/>
                <a:ext cx="659960" cy="6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" name="Group 120"/>
            <p:cNvGrpSpPr/>
            <p:nvPr/>
          </p:nvGrpSpPr>
          <p:grpSpPr>
            <a:xfrm>
              <a:off x="6697717" y="4996377"/>
              <a:ext cx="2650945" cy="1223494"/>
              <a:chOff x="6697717" y="4107859"/>
              <a:chExt cx="2650945" cy="1223494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6697717" y="4107859"/>
                <a:ext cx="2612036" cy="727905"/>
                <a:chOff x="6033290" y="4185880"/>
                <a:chExt cx="2612036" cy="727905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6033290" y="4232003"/>
                  <a:ext cx="918590" cy="681782"/>
                  <a:chOff x="6033290" y="4232003"/>
                  <a:chExt cx="918590" cy="681782"/>
                </a:xfrm>
              </p:grpSpPr>
              <p:pic>
                <p:nvPicPr>
                  <p:cNvPr id="22" name="Picture 122" descr="se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33290" y="4232003"/>
                    <a:ext cx="664280" cy="432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98" name="Straight Connector 97"/>
                  <p:cNvCxnSpPr/>
                  <p:nvPr/>
                </p:nvCxnSpPr>
                <p:spPr bwMode="auto">
                  <a:xfrm flipH="1">
                    <a:off x="6735880" y="4417785"/>
                    <a:ext cx="216000" cy="0"/>
                  </a:xfrm>
                  <a:prstGeom prst="line">
                    <a:avLst/>
                  </a:prstGeom>
                  <a:ln w="2540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 bwMode="auto">
                  <a:xfrm flipH="1">
                    <a:off x="6375686" y="4694185"/>
                    <a:ext cx="0" cy="219600"/>
                  </a:xfrm>
                  <a:prstGeom prst="line">
                    <a:avLst/>
                  </a:prstGeom>
                  <a:ln w="2540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7007168" y="4214028"/>
                  <a:ext cx="918590" cy="681782"/>
                  <a:chOff x="6033290" y="4232003"/>
                  <a:chExt cx="918590" cy="681782"/>
                </a:xfrm>
              </p:grpSpPr>
              <p:pic>
                <p:nvPicPr>
                  <p:cNvPr id="102" name="Picture 122" descr="se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33290" y="4232003"/>
                    <a:ext cx="664280" cy="432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103" name="Straight Connector 102"/>
                  <p:cNvCxnSpPr/>
                  <p:nvPr/>
                </p:nvCxnSpPr>
                <p:spPr bwMode="auto">
                  <a:xfrm flipH="1">
                    <a:off x="6735880" y="4417785"/>
                    <a:ext cx="216000" cy="0"/>
                  </a:xfrm>
                  <a:prstGeom prst="line">
                    <a:avLst/>
                  </a:prstGeom>
                  <a:ln w="2540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 flipH="1">
                    <a:off x="6375686" y="4694185"/>
                    <a:ext cx="0" cy="219600"/>
                  </a:xfrm>
                  <a:prstGeom prst="line">
                    <a:avLst/>
                  </a:prstGeom>
                  <a:ln w="2540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6" name="Picture 122" descr="se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1046" y="4185880"/>
                  <a:ext cx="664280" cy="43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08" name="Straight Connector 107"/>
                <p:cNvCxnSpPr/>
                <p:nvPr/>
              </p:nvCxnSpPr>
              <p:spPr bwMode="auto">
                <a:xfrm flipH="1">
                  <a:off x="8323442" y="4648062"/>
                  <a:ext cx="0" cy="219600"/>
                </a:xfrm>
                <a:prstGeom prst="line">
                  <a:avLst/>
                </a:prstGeom>
                <a:ln w="254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6736626" y="4853230"/>
                <a:ext cx="2612036" cy="478123"/>
                <a:chOff x="6033290" y="4185880"/>
                <a:chExt cx="2612036" cy="478123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6033290" y="4232003"/>
                  <a:ext cx="918590" cy="432000"/>
                  <a:chOff x="6033290" y="4232003"/>
                  <a:chExt cx="918590" cy="432000"/>
                </a:xfrm>
              </p:grpSpPr>
              <p:pic>
                <p:nvPicPr>
                  <p:cNvPr id="118" name="Picture 122" descr="se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33290" y="4232003"/>
                    <a:ext cx="664280" cy="432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119" name="Straight Connector 118"/>
                  <p:cNvCxnSpPr/>
                  <p:nvPr/>
                </p:nvCxnSpPr>
                <p:spPr bwMode="auto">
                  <a:xfrm flipH="1">
                    <a:off x="6735880" y="4417785"/>
                    <a:ext cx="216000" cy="0"/>
                  </a:xfrm>
                  <a:prstGeom prst="line">
                    <a:avLst/>
                  </a:prstGeom>
                  <a:ln w="2540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7007168" y="4214028"/>
                  <a:ext cx="918590" cy="432000"/>
                  <a:chOff x="6033290" y="4232003"/>
                  <a:chExt cx="918590" cy="432000"/>
                </a:xfrm>
              </p:grpSpPr>
              <p:pic>
                <p:nvPicPr>
                  <p:cNvPr id="115" name="Picture 122" descr="se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33290" y="4232003"/>
                    <a:ext cx="664280" cy="432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116" name="Straight Connector 115"/>
                  <p:cNvCxnSpPr/>
                  <p:nvPr/>
                </p:nvCxnSpPr>
                <p:spPr bwMode="auto">
                  <a:xfrm flipH="1">
                    <a:off x="6735880" y="4417785"/>
                    <a:ext cx="216000" cy="0"/>
                  </a:xfrm>
                  <a:prstGeom prst="line">
                    <a:avLst/>
                  </a:prstGeom>
                  <a:ln w="2540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13" name="Picture 122" descr="se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1046" y="4185880"/>
                  <a:ext cx="664280" cy="43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122" name="Straight Connector 121"/>
            <p:cNvCxnSpPr>
              <a:stCxn id="89" idx="2"/>
            </p:cNvCxnSpPr>
            <p:nvPr/>
          </p:nvCxnSpPr>
          <p:spPr bwMode="auto">
            <a:xfrm>
              <a:off x="8003735" y="4010691"/>
              <a:ext cx="0" cy="985686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9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Hadoop/MapReduce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50252"/>
            <a:ext cx="5442206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MapReduce is programing model (API) for processing large datasets (a way of breaking up datasets and processing them in distributed manner</a:t>
            </a:r>
            <a:r>
              <a:rPr lang="en-US" dirty="0" smtClean="0"/>
              <a:t>)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Hadoop system runs MapReduce</a:t>
            </a:r>
            <a:endParaRPr lang="en-US" dirty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Hadoop Distributed File System (HDFS</a:t>
            </a:r>
            <a:r>
              <a:rPr lang="en-US" dirty="0" smtClean="0"/>
              <a:t>) – mechanism for sharing files across cluster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Communication between computers (YARN) – keep track what information is where, how computers communicate with each other, coordination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Fault-tolerance – duplicate data across cluster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Open source, widely used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Introduction to </a:t>
            </a:r>
            <a:r>
              <a:rPr lang="en-US" dirty="0" smtClean="0">
                <a:latin typeface="+mn-lt"/>
              </a:rPr>
              <a:t>Hadoop – WebEx Online Meeting, </a:t>
            </a:r>
            <a:r>
              <a:rPr lang="is-IS" dirty="0" smtClean="0">
                <a:latin typeface="+mn-lt"/>
              </a:rPr>
              <a:t>24 </a:t>
            </a:r>
            <a:r>
              <a:rPr lang="is-IS" dirty="0">
                <a:latin typeface="+mn-lt"/>
              </a:rPr>
              <a:t>Jun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5941689" y="2343962"/>
            <a:ext cx="3612921" cy="3001926"/>
            <a:chOff x="5958838" y="1858914"/>
            <a:chExt cx="3612921" cy="3001926"/>
          </a:xfrm>
        </p:grpSpPr>
        <p:grpSp>
          <p:nvGrpSpPr>
            <p:cNvPr id="105" name="Group 104"/>
            <p:cNvGrpSpPr/>
            <p:nvPr/>
          </p:nvGrpSpPr>
          <p:grpSpPr>
            <a:xfrm>
              <a:off x="5958838" y="1858914"/>
              <a:ext cx="3612921" cy="1088709"/>
              <a:chOff x="5958838" y="1858914"/>
              <a:chExt cx="3612921" cy="1088709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958838" y="1858914"/>
                <a:ext cx="1226831" cy="1088709"/>
                <a:chOff x="6124301" y="1806662"/>
                <a:chExt cx="1226831" cy="1088709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6991132" y="2175371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>
                  <a:off x="6509251" y="2535371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7233121" y="1858914"/>
                <a:ext cx="1226831" cy="1088709"/>
                <a:chOff x="6124301" y="1806662"/>
                <a:chExt cx="1226831" cy="1088709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6991132" y="2175371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6509251" y="2535371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8556882" y="1858914"/>
                <a:ext cx="1014877" cy="1088709"/>
                <a:chOff x="6124301" y="1806662"/>
                <a:chExt cx="1014877" cy="1088709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103" name="Picture 102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6509251" y="2535371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Group 105"/>
            <p:cNvGrpSpPr/>
            <p:nvPr/>
          </p:nvGrpSpPr>
          <p:grpSpPr>
            <a:xfrm>
              <a:off x="5958838" y="2991168"/>
              <a:ext cx="3612921" cy="1088709"/>
              <a:chOff x="5958838" y="1858914"/>
              <a:chExt cx="3612921" cy="1088709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5958838" y="1858914"/>
                <a:ext cx="1226831" cy="1088709"/>
                <a:chOff x="6124301" y="1806662"/>
                <a:chExt cx="1226831" cy="1088709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0" name="Straight Connector 119"/>
                <p:cNvCxnSpPr/>
                <p:nvPr/>
              </p:nvCxnSpPr>
              <p:spPr bwMode="auto">
                <a:xfrm>
                  <a:off x="6991132" y="2175371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6509251" y="2535371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7233121" y="1858914"/>
                <a:ext cx="1226831" cy="1088709"/>
                <a:chOff x="6124301" y="1806662"/>
                <a:chExt cx="1226831" cy="1088709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15" name="Straight Connector 114"/>
                <p:cNvCxnSpPr/>
                <p:nvPr/>
              </p:nvCxnSpPr>
              <p:spPr bwMode="auto">
                <a:xfrm>
                  <a:off x="6991132" y="2175371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6509251" y="2535371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8556882" y="1858914"/>
                <a:ext cx="1014877" cy="1088709"/>
                <a:chOff x="6124301" y="1806662"/>
                <a:chExt cx="1014877" cy="1088709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112" name="Picture 111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112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6509251" y="2535371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Group 123"/>
            <p:cNvGrpSpPr/>
            <p:nvPr/>
          </p:nvGrpSpPr>
          <p:grpSpPr>
            <a:xfrm>
              <a:off x="5958838" y="4132131"/>
              <a:ext cx="3612921" cy="728709"/>
              <a:chOff x="5958838" y="1858914"/>
              <a:chExt cx="3612921" cy="728709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958838" y="1858914"/>
                <a:ext cx="1226831" cy="728709"/>
                <a:chOff x="6124301" y="1806662"/>
                <a:chExt cx="1226831" cy="728709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140" name="Picture 139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141" name="Picture 140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6991132" y="2175371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>
                <a:off x="7233121" y="1858914"/>
                <a:ext cx="1226831" cy="728709"/>
                <a:chOff x="6124301" y="1806662"/>
                <a:chExt cx="1226831" cy="728709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6124301" y="1806662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6991132" y="2175371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8556882" y="1858914"/>
                <a:ext cx="1014877" cy="728709"/>
                <a:chOff x="6124301" y="1789245"/>
                <a:chExt cx="1014877" cy="728709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9178" y="1789245"/>
                  <a:ext cx="720000" cy="46899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4301" y="1797954"/>
                  <a:ext cx="769901" cy="72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472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Hadoop/MapReduce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41108"/>
            <a:ext cx="5442206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Files are stored by slicing them in chunks and </a:t>
            </a:r>
            <a:r>
              <a:rPr lang="en-US" dirty="0" smtClean="0"/>
              <a:t>placed </a:t>
            </a:r>
            <a:r>
              <a:rPr lang="en-US" dirty="0"/>
              <a:t>across the Hadoop cluster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Replicas </a:t>
            </a:r>
            <a:r>
              <a:rPr lang="en-US" dirty="0"/>
              <a:t>(usually </a:t>
            </a:r>
            <a:r>
              <a:rPr lang="en-US" dirty="0" smtClean="0"/>
              <a:t>3) for </a:t>
            </a:r>
            <a:r>
              <a:rPr lang="en-US" dirty="0"/>
              <a:t>data </a:t>
            </a:r>
            <a:r>
              <a:rPr lang="en-US" dirty="0" smtClean="0"/>
              <a:t>redundancy and </a:t>
            </a:r>
            <a:r>
              <a:rPr lang="en-US" dirty="0"/>
              <a:t>workload </a:t>
            </a:r>
            <a:r>
              <a:rPr lang="en-US" dirty="0" smtClean="0"/>
              <a:t>distribution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MapReduce approach requires a </a:t>
            </a:r>
            <a:r>
              <a:rPr lang="en-US" dirty="0"/>
              <a:t>problem which can be split in independent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No </a:t>
            </a:r>
            <a:r>
              <a:rPr lang="en-US" dirty="0" smtClean="0"/>
              <a:t>RAID, commodity </a:t>
            </a:r>
            <a:r>
              <a:rPr lang="en-US" dirty="0"/>
              <a:t>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Introduction to </a:t>
            </a:r>
            <a:r>
              <a:rPr lang="en-US" dirty="0" smtClean="0">
                <a:latin typeface="+mn-lt"/>
              </a:rPr>
              <a:t>Hadoop – WebEx Online Meeting, </a:t>
            </a:r>
            <a:r>
              <a:rPr lang="is-IS" dirty="0" smtClean="0">
                <a:latin typeface="+mn-lt"/>
              </a:rPr>
              <a:t>24 </a:t>
            </a:r>
            <a:r>
              <a:rPr lang="is-IS" dirty="0">
                <a:latin typeface="+mn-lt"/>
              </a:rPr>
              <a:t>Jun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5822612" y="1320953"/>
            <a:ext cx="3612921" cy="5164313"/>
            <a:chOff x="6270668" y="1320953"/>
            <a:chExt cx="3612921" cy="5164313"/>
          </a:xfrm>
        </p:grpSpPr>
        <p:grpSp>
          <p:nvGrpSpPr>
            <p:cNvPr id="57" name="Group 56"/>
            <p:cNvGrpSpPr/>
            <p:nvPr/>
          </p:nvGrpSpPr>
          <p:grpSpPr>
            <a:xfrm>
              <a:off x="6270668" y="3483340"/>
              <a:ext cx="3612921" cy="3001926"/>
              <a:chOff x="5958838" y="1858914"/>
              <a:chExt cx="3612921" cy="3001926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958838" y="1858914"/>
                <a:ext cx="3612921" cy="1088709"/>
                <a:chOff x="5958838" y="1858914"/>
                <a:chExt cx="3612921" cy="1088709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5958838" y="1858914"/>
                  <a:ext cx="1226831" cy="1088709"/>
                  <a:chOff x="6124301" y="1806662"/>
                  <a:chExt cx="1226831" cy="1088709"/>
                </a:xfrm>
              </p:grpSpPr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157" name="Picture 156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8" name="Picture 157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55" name="Straight Connector 154"/>
                  <p:cNvCxnSpPr/>
                  <p:nvPr/>
                </p:nvCxnSpPr>
                <p:spPr bwMode="auto">
                  <a:xfrm>
                    <a:off x="6991132" y="2175371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 bwMode="auto">
                  <a:xfrm>
                    <a:off x="6509251" y="2535371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7233121" y="1858914"/>
                  <a:ext cx="1226831" cy="1088709"/>
                  <a:chOff x="6124301" y="1806662"/>
                  <a:chExt cx="1226831" cy="1088709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152" name="Picture 151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3" name="Picture 152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50" name="Straight Connector 149"/>
                  <p:cNvCxnSpPr/>
                  <p:nvPr/>
                </p:nvCxnSpPr>
                <p:spPr bwMode="auto">
                  <a:xfrm>
                    <a:off x="6991132" y="2175371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 bwMode="auto">
                  <a:xfrm>
                    <a:off x="6509251" y="2535371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8556882" y="1858914"/>
                  <a:ext cx="1014877" cy="1088709"/>
                  <a:chOff x="6124301" y="1806662"/>
                  <a:chExt cx="1014877" cy="1088709"/>
                </a:xfrm>
              </p:grpSpPr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147" name="Picture 146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8" name="Picture 147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46" name="Straight Connector 145"/>
                  <p:cNvCxnSpPr/>
                  <p:nvPr/>
                </p:nvCxnSpPr>
                <p:spPr bwMode="auto">
                  <a:xfrm>
                    <a:off x="6509251" y="2535371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5958838" y="2991168"/>
                <a:ext cx="3612921" cy="1088709"/>
                <a:chOff x="5958838" y="1858914"/>
                <a:chExt cx="3612921" cy="1088709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958838" y="1858914"/>
                  <a:ext cx="1226831" cy="1088709"/>
                  <a:chOff x="6124301" y="1806662"/>
                  <a:chExt cx="1226831" cy="1088709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4" name="Picture 133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01" name="Straight Connector 100"/>
                  <p:cNvCxnSpPr/>
                  <p:nvPr/>
                </p:nvCxnSpPr>
                <p:spPr bwMode="auto">
                  <a:xfrm>
                    <a:off x="6991132" y="2175371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 bwMode="auto">
                  <a:xfrm>
                    <a:off x="6509251" y="2535371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7233121" y="1858914"/>
                  <a:ext cx="1226831" cy="1088709"/>
                  <a:chOff x="6124301" y="1806662"/>
                  <a:chExt cx="1226831" cy="1088709"/>
                </a:xfrm>
              </p:grpSpPr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>
                    <a:off x="6991132" y="2175371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 bwMode="auto">
                  <a:xfrm>
                    <a:off x="6509251" y="2535371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8556882" y="1858914"/>
                  <a:ext cx="1014877" cy="1088709"/>
                  <a:chOff x="6124301" y="1806662"/>
                  <a:chExt cx="1014877" cy="1088709"/>
                </a:xfrm>
              </p:grpSpPr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79" name="Picture 78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0" name="Picture 79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78" name="Straight Connector 77"/>
                  <p:cNvCxnSpPr/>
                  <p:nvPr/>
                </p:nvCxnSpPr>
                <p:spPr bwMode="auto">
                  <a:xfrm>
                    <a:off x="6509251" y="2535371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0" name="Group 59"/>
              <p:cNvGrpSpPr/>
              <p:nvPr/>
            </p:nvGrpSpPr>
            <p:grpSpPr>
              <a:xfrm>
                <a:off x="5958838" y="4132131"/>
                <a:ext cx="3612921" cy="728709"/>
                <a:chOff x="5958838" y="1858914"/>
                <a:chExt cx="3612921" cy="728709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5958838" y="1858914"/>
                  <a:ext cx="1226831" cy="728709"/>
                  <a:chOff x="6124301" y="1806662"/>
                  <a:chExt cx="1226831" cy="728709"/>
                </a:xfrm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72" name="Picture 71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Picture 72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>
                    <a:off x="6991132" y="2175371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7233121" y="1858914"/>
                  <a:ext cx="1226831" cy="728709"/>
                  <a:chOff x="6124301" y="1806662"/>
                  <a:chExt cx="1226831" cy="728709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6124301" y="1806662"/>
                    <a:ext cx="1014877" cy="728709"/>
                    <a:chOff x="6124301" y="1789245"/>
                    <a:chExt cx="1014877" cy="728709"/>
                  </a:xfrm>
                </p:grpSpPr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19178" y="1789245"/>
                      <a:ext cx="720000" cy="46899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68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24301" y="1797954"/>
                      <a:ext cx="769901" cy="7200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67" name="Straight Connector 66"/>
                  <p:cNvCxnSpPr/>
                  <p:nvPr/>
                </p:nvCxnSpPr>
                <p:spPr bwMode="auto">
                  <a:xfrm>
                    <a:off x="6991132" y="2175371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8556882" y="1858914"/>
                  <a:ext cx="1014877" cy="728709"/>
                  <a:chOff x="6124301" y="1789245"/>
                  <a:chExt cx="1014877" cy="728709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9178" y="1789245"/>
                    <a:ext cx="720000" cy="468991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4301" y="1797954"/>
                    <a:ext cx="769901" cy="7200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7375210" y="1320953"/>
              <a:ext cx="1119600" cy="1623600"/>
              <a:chOff x="7375210" y="1320953"/>
              <a:chExt cx="1119600" cy="16236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452043" y="1396642"/>
                <a:ext cx="468000" cy="468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5885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452043" y="1891103"/>
                <a:ext cx="468000" cy="468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5885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452043" y="2385521"/>
                <a:ext cx="468000" cy="468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5885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" name="Snip Single Corner Rectangle 165"/>
              <p:cNvSpPr/>
              <p:nvPr/>
            </p:nvSpPr>
            <p:spPr bwMode="auto">
              <a:xfrm>
                <a:off x="7942321" y="1393226"/>
                <a:ext cx="468000" cy="478800"/>
              </a:xfrm>
              <a:custGeom>
                <a:avLst/>
                <a:gdLst>
                  <a:gd name="connsiteX0" fmla="*/ 0 w 468000"/>
                  <a:gd name="connsiteY0" fmla="*/ 0 h 468000"/>
                  <a:gd name="connsiteX1" fmla="*/ 234000 w 468000"/>
                  <a:gd name="connsiteY1" fmla="*/ 0 h 468000"/>
                  <a:gd name="connsiteX2" fmla="*/ 468000 w 468000"/>
                  <a:gd name="connsiteY2" fmla="*/ 234000 h 468000"/>
                  <a:gd name="connsiteX3" fmla="*/ 468000 w 468000"/>
                  <a:gd name="connsiteY3" fmla="*/ 468000 h 468000"/>
                  <a:gd name="connsiteX4" fmla="*/ 0 w 468000"/>
                  <a:gd name="connsiteY4" fmla="*/ 468000 h 468000"/>
                  <a:gd name="connsiteX5" fmla="*/ 0 w 468000"/>
                  <a:gd name="connsiteY5" fmla="*/ 0 h 468000"/>
                  <a:gd name="connsiteX0" fmla="*/ 0 w 468000"/>
                  <a:gd name="connsiteY0" fmla="*/ 0 h 468000"/>
                  <a:gd name="connsiteX1" fmla="*/ 138206 w 468000"/>
                  <a:gd name="connsiteY1" fmla="*/ 8709 h 468000"/>
                  <a:gd name="connsiteX2" fmla="*/ 468000 w 468000"/>
                  <a:gd name="connsiteY2" fmla="*/ 234000 h 468000"/>
                  <a:gd name="connsiteX3" fmla="*/ 468000 w 468000"/>
                  <a:gd name="connsiteY3" fmla="*/ 468000 h 468000"/>
                  <a:gd name="connsiteX4" fmla="*/ 0 w 468000"/>
                  <a:gd name="connsiteY4" fmla="*/ 468000 h 468000"/>
                  <a:gd name="connsiteX5" fmla="*/ 0 w 468000"/>
                  <a:gd name="connsiteY5" fmla="*/ 0 h 468000"/>
                  <a:gd name="connsiteX0" fmla="*/ 0 w 468000"/>
                  <a:gd name="connsiteY0" fmla="*/ 0 h 468000"/>
                  <a:gd name="connsiteX1" fmla="*/ 138206 w 468000"/>
                  <a:gd name="connsiteY1" fmla="*/ 8709 h 468000"/>
                  <a:gd name="connsiteX2" fmla="*/ 468000 w 468000"/>
                  <a:gd name="connsiteY2" fmla="*/ 382046 h 468000"/>
                  <a:gd name="connsiteX3" fmla="*/ 468000 w 468000"/>
                  <a:gd name="connsiteY3" fmla="*/ 468000 h 468000"/>
                  <a:gd name="connsiteX4" fmla="*/ 0 w 468000"/>
                  <a:gd name="connsiteY4" fmla="*/ 468000 h 468000"/>
                  <a:gd name="connsiteX5" fmla="*/ 0 w 468000"/>
                  <a:gd name="connsiteY5" fmla="*/ 0 h 468000"/>
                  <a:gd name="connsiteX0" fmla="*/ 0 w 468000"/>
                  <a:gd name="connsiteY0" fmla="*/ 0 h 468000"/>
                  <a:gd name="connsiteX1" fmla="*/ 77246 w 468000"/>
                  <a:gd name="connsiteY1" fmla="*/ 17418 h 468000"/>
                  <a:gd name="connsiteX2" fmla="*/ 468000 w 468000"/>
                  <a:gd name="connsiteY2" fmla="*/ 382046 h 468000"/>
                  <a:gd name="connsiteX3" fmla="*/ 468000 w 468000"/>
                  <a:gd name="connsiteY3" fmla="*/ 468000 h 468000"/>
                  <a:gd name="connsiteX4" fmla="*/ 0 w 468000"/>
                  <a:gd name="connsiteY4" fmla="*/ 468000 h 468000"/>
                  <a:gd name="connsiteX5" fmla="*/ 0 w 468000"/>
                  <a:gd name="connsiteY5" fmla="*/ 0 h 46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000" h="468000">
                    <a:moveTo>
                      <a:pt x="0" y="0"/>
                    </a:moveTo>
                    <a:lnTo>
                      <a:pt x="77246" y="17418"/>
                    </a:lnTo>
                    <a:lnTo>
                      <a:pt x="468000" y="382046"/>
                    </a:lnTo>
                    <a:lnTo>
                      <a:pt x="468000" y="468000"/>
                    </a:lnTo>
                    <a:lnTo>
                      <a:pt x="0" y="4680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5885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942321" y="1896396"/>
                <a:ext cx="468000" cy="468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5885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942321" y="2390814"/>
                <a:ext cx="468000" cy="468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5885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75210" y="1320953"/>
                <a:ext cx="1119600" cy="1623600"/>
              </a:xfrm>
              <a:prstGeom prst="rect">
                <a:avLst/>
              </a:prstGeom>
            </p:spPr>
          </p:pic>
        </p:grpSp>
        <p:sp>
          <p:nvSpPr>
            <p:cNvPr id="11" name="Arc 10"/>
            <p:cNvSpPr/>
            <p:nvPr/>
          </p:nvSpPr>
          <p:spPr bwMode="auto">
            <a:xfrm>
              <a:off x="7137499" y="1822905"/>
              <a:ext cx="2646291" cy="2608141"/>
            </a:xfrm>
            <a:prstGeom prst="arc">
              <a:avLst>
                <a:gd name="adj1" fmla="val 15832940"/>
                <a:gd name="adj2" fmla="val 892604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9" name="Arc 168"/>
            <p:cNvSpPr/>
            <p:nvPr/>
          </p:nvSpPr>
          <p:spPr bwMode="auto">
            <a:xfrm>
              <a:off x="7681817" y="2248915"/>
              <a:ext cx="1017985" cy="2608141"/>
            </a:xfrm>
            <a:prstGeom prst="arc">
              <a:avLst>
                <a:gd name="adj1" fmla="val 16592010"/>
                <a:gd name="adj2" fmla="val 4418687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0" name="Arc 169"/>
            <p:cNvSpPr/>
            <p:nvPr/>
          </p:nvSpPr>
          <p:spPr bwMode="auto">
            <a:xfrm>
              <a:off x="7684430" y="2725625"/>
              <a:ext cx="866689" cy="871538"/>
            </a:xfrm>
            <a:prstGeom prst="arc">
              <a:avLst>
                <a:gd name="adj1" fmla="val 18147414"/>
                <a:gd name="adj2" fmla="val 2694002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3" name="Arc 172"/>
            <p:cNvSpPr/>
            <p:nvPr/>
          </p:nvSpPr>
          <p:spPr bwMode="auto">
            <a:xfrm flipH="1">
              <a:off x="6894005" y="1808099"/>
              <a:ext cx="1248508" cy="2841663"/>
            </a:xfrm>
            <a:prstGeom prst="arc">
              <a:avLst>
                <a:gd name="adj1" fmla="val 16228550"/>
                <a:gd name="adj2" fmla="val 1020672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5" name="Arc 174"/>
            <p:cNvSpPr/>
            <p:nvPr/>
          </p:nvSpPr>
          <p:spPr bwMode="auto">
            <a:xfrm flipH="1">
              <a:off x="6874626" y="2303688"/>
              <a:ext cx="629730" cy="2350605"/>
            </a:xfrm>
            <a:custGeom>
              <a:avLst/>
              <a:gdLst>
                <a:gd name="connsiteX0" fmla="*/ 267810 w 529328"/>
                <a:gd name="connsiteY0" fmla="*/ 88 h 2485198"/>
                <a:gd name="connsiteX1" fmla="*/ 529194 w 529328"/>
                <a:gd name="connsiteY1" fmla="*/ 1202991 h 2485198"/>
                <a:gd name="connsiteX2" fmla="*/ 482599 w 529328"/>
                <a:gd name="connsiteY2" fmla="*/ 1947657 h 2485198"/>
                <a:gd name="connsiteX3" fmla="*/ 264664 w 529328"/>
                <a:gd name="connsiteY3" fmla="*/ 1242599 h 2485198"/>
                <a:gd name="connsiteX4" fmla="*/ 267810 w 529328"/>
                <a:gd name="connsiteY4" fmla="*/ 88 h 2485198"/>
                <a:gd name="connsiteX0" fmla="*/ 267810 w 529328"/>
                <a:gd name="connsiteY0" fmla="*/ 88 h 2485198"/>
                <a:gd name="connsiteX1" fmla="*/ 529194 w 529328"/>
                <a:gd name="connsiteY1" fmla="*/ 1202991 h 2485198"/>
                <a:gd name="connsiteX2" fmla="*/ 482599 w 529328"/>
                <a:gd name="connsiteY2" fmla="*/ 1947657 h 2485198"/>
                <a:gd name="connsiteX0" fmla="*/ 3146 w 264664"/>
                <a:gd name="connsiteY0" fmla="*/ 0 h 1947569"/>
                <a:gd name="connsiteX1" fmla="*/ 264530 w 264664"/>
                <a:gd name="connsiteY1" fmla="*/ 1202903 h 1947569"/>
                <a:gd name="connsiteX2" fmla="*/ 217935 w 264664"/>
                <a:gd name="connsiteY2" fmla="*/ 1947569 h 1947569"/>
                <a:gd name="connsiteX3" fmla="*/ 0 w 264664"/>
                <a:gd name="connsiteY3" fmla="*/ 1242511 h 1947569"/>
                <a:gd name="connsiteX4" fmla="*/ 3146 w 264664"/>
                <a:gd name="connsiteY4" fmla="*/ 0 h 1947569"/>
                <a:gd name="connsiteX0" fmla="*/ 3146 w 264664"/>
                <a:gd name="connsiteY0" fmla="*/ 0 h 1947569"/>
                <a:gd name="connsiteX1" fmla="*/ 107776 w 264664"/>
                <a:gd name="connsiteY1" fmla="*/ 1211611 h 1947569"/>
                <a:gd name="connsiteX2" fmla="*/ 217935 w 264664"/>
                <a:gd name="connsiteY2" fmla="*/ 1947569 h 1947569"/>
                <a:gd name="connsiteX0" fmla="*/ 3146 w 394400"/>
                <a:gd name="connsiteY0" fmla="*/ 0 h 2330746"/>
                <a:gd name="connsiteX1" fmla="*/ 264530 w 394400"/>
                <a:gd name="connsiteY1" fmla="*/ 1202903 h 2330746"/>
                <a:gd name="connsiteX2" fmla="*/ 217935 w 394400"/>
                <a:gd name="connsiteY2" fmla="*/ 1947569 h 2330746"/>
                <a:gd name="connsiteX3" fmla="*/ 0 w 394400"/>
                <a:gd name="connsiteY3" fmla="*/ 1242511 h 2330746"/>
                <a:gd name="connsiteX4" fmla="*/ 3146 w 394400"/>
                <a:gd name="connsiteY4" fmla="*/ 0 h 2330746"/>
                <a:gd name="connsiteX0" fmla="*/ 3146 w 394400"/>
                <a:gd name="connsiteY0" fmla="*/ 0 h 2330746"/>
                <a:gd name="connsiteX1" fmla="*/ 107776 w 394400"/>
                <a:gd name="connsiteY1" fmla="*/ 1211611 h 2330746"/>
                <a:gd name="connsiteX2" fmla="*/ 392106 w 394400"/>
                <a:gd name="connsiteY2" fmla="*/ 2330746 h 2330746"/>
                <a:gd name="connsiteX0" fmla="*/ 3146 w 516587"/>
                <a:gd name="connsiteY0" fmla="*/ 0 h 2330746"/>
                <a:gd name="connsiteX1" fmla="*/ 264530 w 516587"/>
                <a:gd name="connsiteY1" fmla="*/ 1202903 h 2330746"/>
                <a:gd name="connsiteX2" fmla="*/ 514027 w 516587"/>
                <a:gd name="connsiteY2" fmla="*/ 1912735 h 2330746"/>
                <a:gd name="connsiteX3" fmla="*/ 0 w 516587"/>
                <a:gd name="connsiteY3" fmla="*/ 1242511 h 2330746"/>
                <a:gd name="connsiteX4" fmla="*/ 3146 w 516587"/>
                <a:gd name="connsiteY4" fmla="*/ 0 h 2330746"/>
                <a:gd name="connsiteX0" fmla="*/ 3146 w 516587"/>
                <a:gd name="connsiteY0" fmla="*/ 0 h 2330746"/>
                <a:gd name="connsiteX1" fmla="*/ 107776 w 516587"/>
                <a:gd name="connsiteY1" fmla="*/ 1211611 h 2330746"/>
                <a:gd name="connsiteX2" fmla="*/ 392106 w 516587"/>
                <a:gd name="connsiteY2" fmla="*/ 2330746 h 2330746"/>
                <a:gd name="connsiteX0" fmla="*/ 3146 w 396404"/>
                <a:gd name="connsiteY0" fmla="*/ 0 h 2348163"/>
                <a:gd name="connsiteX1" fmla="*/ 264530 w 396404"/>
                <a:gd name="connsiteY1" fmla="*/ 1202903 h 2348163"/>
                <a:gd name="connsiteX2" fmla="*/ 392107 w 396404"/>
                <a:gd name="connsiteY2" fmla="*/ 2348163 h 2348163"/>
                <a:gd name="connsiteX3" fmla="*/ 0 w 396404"/>
                <a:gd name="connsiteY3" fmla="*/ 1242511 h 2348163"/>
                <a:gd name="connsiteX4" fmla="*/ 3146 w 396404"/>
                <a:gd name="connsiteY4" fmla="*/ 0 h 2348163"/>
                <a:gd name="connsiteX0" fmla="*/ 3146 w 396404"/>
                <a:gd name="connsiteY0" fmla="*/ 0 h 2348163"/>
                <a:gd name="connsiteX1" fmla="*/ 107776 w 396404"/>
                <a:gd name="connsiteY1" fmla="*/ 1211611 h 2348163"/>
                <a:gd name="connsiteX2" fmla="*/ 392106 w 396404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51319 w 439947"/>
                <a:gd name="connsiteY1" fmla="*/ 1211611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73781"/>
                <a:gd name="connsiteY0" fmla="*/ 0 h 2348163"/>
                <a:gd name="connsiteX1" fmla="*/ 473535 w 473781"/>
                <a:gd name="connsiteY1" fmla="*/ 1141943 h 2348163"/>
                <a:gd name="connsiteX2" fmla="*/ 435650 w 473781"/>
                <a:gd name="connsiteY2" fmla="*/ 2348163 h 2348163"/>
                <a:gd name="connsiteX3" fmla="*/ 0 w 473781"/>
                <a:gd name="connsiteY3" fmla="*/ 1251220 h 2348163"/>
                <a:gd name="connsiteX4" fmla="*/ 46689 w 473781"/>
                <a:gd name="connsiteY4" fmla="*/ 0 h 2348163"/>
                <a:gd name="connsiteX0" fmla="*/ 46689 w 473781"/>
                <a:gd name="connsiteY0" fmla="*/ 0 h 2348163"/>
                <a:gd name="connsiteX1" fmla="*/ 160027 w 473781"/>
                <a:gd name="connsiteY1" fmla="*/ 1098400 h 2348163"/>
                <a:gd name="connsiteX2" fmla="*/ 435649 w 473781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160027 w 674714"/>
                <a:gd name="connsiteY1" fmla="*/ 1098400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336144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336144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336144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208128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61195 w 674714"/>
                <a:gd name="connsiteY1" fmla="*/ 1134976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61195 w 674714"/>
                <a:gd name="connsiteY1" fmla="*/ 1134976 h 2348163"/>
                <a:gd name="connsiteX2" fmla="*/ 435649 w 674714"/>
                <a:gd name="connsiteY2" fmla="*/ 2330746 h 2348163"/>
                <a:gd name="connsiteX0" fmla="*/ 9 w 628034"/>
                <a:gd name="connsiteY0" fmla="*/ 0 h 2348163"/>
                <a:gd name="connsiteX1" fmla="*/ 628023 w 628034"/>
                <a:gd name="connsiteY1" fmla="*/ 1050503 h 2348163"/>
                <a:gd name="connsiteX2" fmla="*/ 388970 w 628034"/>
                <a:gd name="connsiteY2" fmla="*/ 2348163 h 2348163"/>
                <a:gd name="connsiteX3" fmla="*/ 90480 w 628034"/>
                <a:gd name="connsiteY3" fmla="*/ 1260364 h 2348163"/>
                <a:gd name="connsiteX4" fmla="*/ 9 w 628034"/>
                <a:gd name="connsiteY4" fmla="*/ 0 h 2348163"/>
                <a:gd name="connsiteX0" fmla="*/ 9 w 628034"/>
                <a:gd name="connsiteY0" fmla="*/ 0 h 2348163"/>
                <a:gd name="connsiteX1" fmla="*/ 314515 w 628034"/>
                <a:gd name="connsiteY1" fmla="*/ 1134976 h 2348163"/>
                <a:gd name="connsiteX2" fmla="*/ 388969 w 628034"/>
                <a:gd name="connsiteY2" fmla="*/ 2330746 h 2348163"/>
                <a:gd name="connsiteX0" fmla="*/ 20600 w 648625"/>
                <a:gd name="connsiteY0" fmla="*/ 0 h 2348163"/>
                <a:gd name="connsiteX1" fmla="*/ 648614 w 648625"/>
                <a:gd name="connsiteY1" fmla="*/ 1050503 h 2348163"/>
                <a:gd name="connsiteX2" fmla="*/ 409561 w 648625"/>
                <a:gd name="connsiteY2" fmla="*/ 2348163 h 2348163"/>
                <a:gd name="connsiteX3" fmla="*/ 111071 w 648625"/>
                <a:gd name="connsiteY3" fmla="*/ 1260364 h 2348163"/>
                <a:gd name="connsiteX4" fmla="*/ 20600 w 648625"/>
                <a:gd name="connsiteY4" fmla="*/ 0 h 2348163"/>
                <a:gd name="connsiteX0" fmla="*/ 20600 w 648625"/>
                <a:gd name="connsiteY0" fmla="*/ 0 h 2348163"/>
                <a:gd name="connsiteX1" fmla="*/ 280389 w 648625"/>
                <a:gd name="connsiteY1" fmla="*/ 979689 h 2348163"/>
                <a:gd name="connsiteX2" fmla="*/ 409560 w 648625"/>
                <a:gd name="connsiteY2" fmla="*/ 2330746 h 2348163"/>
                <a:gd name="connsiteX0" fmla="*/ 20600 w 648625"/>
                <a:gd name="connsiteY0" fmla="*/ 0 h 2348163"/>
                <a:gd name="connsiteX1" fmla="*/ 648614 w 648625"/>
                <a:gd name="connsiteY1" fmla="*/ 1050503 h 2348163"/>
                <a:gd name="connsiteX2" fmla="*/ 409561 w 648625"/>
                <a:gd name="connsiteY2" fmla="*/ 2348163 h 2348163"/>
                <a:gd name="connsiteX3" fmla="*/ 111071 w 648625"/>
                <a:gd name="connsiteY3" fmla="*/ 1260364 h 2348163"/>
                <a:gd name="connsiteX4" fmla="*/ 20600 w 648625"/>
                <a:gd name="connsiteY4" fmla="*/ 0 h 2348163"/>
                <a:gd name="connsiteX0" fmla="*/ 20600 w 648625"/>
                <a:gd name="connsiteY0" fmla="*/ 0 h 2348163"/>
                <a:gd name="connsiteX1" fmla="*/ 280389 w 648625"/>
                <a:gd name="connsiteY1" fmla="*/ 979689 h 2348163"/>
                <a:gd name="connsiteX2" fmla="*/ 409560 w 648625"/>
                <a:gd name="connsiteY2" fmla="*/ 2330746 h 2348163"/>
                <a:gd name="connsiteX0" fmla="*/ 9 w 628034"/>
                <a:gd name="connsiteY0" fmla="*/ 0 h 2348163"/>
                <a:gd name="connsiteX1" fmla="*/ 628023 w 628034"/>
                <a:gd name="connsiteY1" fmla="*/ 1050503 h 2348163"/>
                <a:gd name="connsiteX2" fmla="*/ 388970 w 628034"/>
                <a:gd name="connsiteY2" fmla="*/ 2348163 h 2348163"/>
                <a:gd name="connsiteX3" fmla="*/ 90480 w 628034"/>
                <a:gd name="connsiteY3" fmla="*/ 1260364 h 2348163"/>
                <a:gd name="connsiteX4" fmla="*/ 9 w 628034"/>
                <a:gd name="connsiteY4" fmla="*/ 0 h 2348163"/>
                <a:gd name="connsiteX0" fmla="*/ 9 w 628034"/>
                <a:gd name="connsiteY0" fmla="*/ 0 h 2348163"/>
                <a:gd name="connsiteX1" fmla="*/ 259798 w 628034"/>
                <a:gd name="connsiteY1" fmla="*/ 979689 h 2348163"/>
                <a:gd name="connsiteX2" fmla="*/ 388969 w 628034"/>
                <a:gd name="connsiteY2" fmla="*/ 2330746 h 234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034" h="2348163" stroke="0" extrusionOk="0">
                  <a:moveTo>
                    <a:pt x="9" y="0"/>
                  </a:moveTo>
                  <a:cubicBezTo>
                    <a:pt x="141666" y="7905"/>
                    <a:pt x="623507" y="385716"/>
                    <a:pt x="628023" y="1050503"/>
                  </a:cubicBezTo>
                  <a:cubicBezTo>
                    <a:pt x="629825" y="1315716"/>
                    <a:pt x="421038" y="2129665"/>
                    <a:pt x="388970" y="2348163"/>
                  </a:cubicBezTo>
                  <a:lnTo>
                    <a:pt x="90480" y="1260364"/>
                  </a:lnTo>
                  <a:cubicBezTo>
                    <a:pt x="91529" y="846194"/>
                    <a:pt x="-1040" y="414170"/>
                    <a:pt x="9" y="0"/>
                  </a:cubicBezTo>
                  <a:close/>
                </a:path>
                <a:path w="628034" h="2348163" fill="none">
                  <a:moveTo>
                    <a:pt x="9" y="0"/>
                  </a:moveTo>
                  <a:cubicBezTo>
                    <a:pt x="141666" y="7905"/>
                    <a:pt x="593807" y="669645"/>
                    <a:pt x="259798" y="979689"/>
                  </a:cubicBezTo>
                  <a:cubicBezTo>
                    <a:pt x="-6591" y="1343451"/>
                    <a:pt x="133654" y="1812238"/>
                    <a:pt x="388969" y="2330746"/>
                  </a:cubicBezTo>
                </a:path>
              </a:pathLst>
            </a:cu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6" name="Arc 174"/>
            <p:cNvSpPr/>
            <p:nvPr/>
          </p:nvSpPr>
          <p:spPr bwMode="auto">
            <a:xfrm flipH="1">
              <a:off x="6921915" y="2793615"/>
              <a:ext cx="588916" cy="3010784"/>
            </a:xfrm>
            <a:custGeom>
              <a:avLst/>
              <a:gdLst>
                <a:gd name="connsiteX0" fmla="*/ 267810 w 529328"/>
                <a:gd name="connsiteY0" fmla="*/ 88 h 2485198"/>
                <a:gd name="connsiteX1" fmla="*/ 529194 w 529328"/>
                <a:gd name="connsiteY1" fmla="*/ 1202991 h 2485198"/>
                <a:gd name="connsiteX2" fmla="*/ 482599 w 529328"/>
                <a:gd name="connsiteY2" fmla="*/ 1947657 h 2485198"/>
                <a:gd name="connsiteX3" fmla="*/ 264664 w 529328"/>
                <a:gd name="connsiteY3" fmla="*/ 1242599 h 2485198"/>
                <a:gd name="connsiteX4" fmla="*/ 267810 w 529328"/>
                <a:gd name="connsiteY4" fmla="*/ 88 h 2485198"/>
                <a:gd name="connsiteX0" fmla="*/ 267810 w 529328"/>
                <a:gd name="connsiteY0" fmla="*/ 88 h 2485198"/>
                <a:gd name="connsiteX1" fmla="*/ 529194 w 529328"/>
                <a:gd name="connsiteY1" fmla="*/ 1202991 h 2485198"/>
                <a:gd name="connsiteX2" fmla="*/ 482599 w 529328"/>
                <a:gd name="connsiteY2" fmla="*/ 1947657 h 2485198"/>
                <a:gd name="connsiteX0" fmla="*/ 3146 w 264664"/>
                <a:gd name="connsiteY0" fmla="*/ 0 h 1947569"/>
                <a:gd name="connsiteX1" fmla="*/ 264530 w 264664"/>
                <a:gd name="connsiteY1" fmla="*/ 1202903 h 1947569"/>
                <a:gd name="connsiteX2" fmla="*/ 217935 w 264664"/>
                <a:gd name="connsiteY2" fmla="*/ 1947569 h 1947569"/>
                <a:gd name="connsiteX3" fmla="*/ 0 w 264664"/>
                <a:gd name="connsiteY3" fmla="*/ 1242511 h 1947569"/>
                <a:gd name="connsiteX4" fmla="*/ 3146 w 264664"/>
                <a:gd name="connsiteY4" fmla="*/ 0 h 1947569"/>
                <a:gd name="connsiteX0" fmla="*/ 3146 w 264664"/>
                <a:gd name="connsiteY0" fmla="*/ 0 h 1947569"/>
                <a:gd name="connsiteX1" fmla="*/ 107776 w 264664"/>
                <a:gd name="connsiteY1" fmla="*/ 1211611 h 1947569"/>
                <a:gd name="connsiteX2" fmla="*/ 217935 w 264664"/>
                <a:gd name="connsiteY2" fmla="*/ 1947569 h 1947569"/>
                <a:gd name="connsiteX0" fmla="*/ 3146 w 394400"/>
                <a:gd name="connsiteY0" fmla="*/ 0 h 2330746"/>
                <a:gd name="connsiteX1" fmla="*/ 264530 w 394400"/>
                <a:gd name="connsiteY1" fmla="*/ 1202903 h 2330746"/>
                <a:gd name="connsiteX2" fmla="*/ 217935 w 394400"/>
                <a:gd name="connsiteY2" fmla="*/ 1947569 h 2330746"/>
                <a:gd name="connsiteX3" fmla="*/ 0 w 394400"/>
                <a:gd name="connsiteY3" fmla="*/ 1242511 h 2330746"/>
                <a:gd name="connsiteX4" fmla="*/ 3146 w 394400"/>
                <a:gd name="connsiteY4" fmla="*/ 0 h 2330746"/>
                <a:gd name="connsiteX0" fmla="*/ 3146 w 394400"/>
                <a:gd name="connsiteY0" fmla="*/ 0 h 2330746"/>
                <a:gd name="connsiteX1" fmla="*/ 107776 w 394400"/>
                <a:gd name="connsiteY1" fmla="*/ 1211611 h 2330746"/>
                <a:gd name="connsiteX2" fmla="*/ 392106 w 394400"/>
                <a:gd name="connsiteY2" fmla="*/ 2330746 h 2330746"/>
                <a:gd name="connsiteX0" fmla="*/ 3146 w 516587"/>
                <a:gd name="connsiteY0" fmla="*/ 0 h 2330746"/>
                <a:gd name="connsiteX1" fmla="*/ 264530 w 516587"/>
                <a:gd name="connsiteY1" fmla="*/ 1202903 h 2330746"/>
                <a:gd name="connsiteX2" fmla="*/ 514027 w 516587"/>
                <a:gd name="connsiteY2" fmla="*/ 1912735 h 2330746"/>
                <a:gd name="connsiteX3" fmla="*/ 0 w 516587"/>
                <a:gd name="connsiteY3" fmla="*/ 1242511 h 2330746"/>
                <a:gd name="connsiteX4" fmla="*/ 3146 w 516587"/>
                <a:gd name="connsiteY4" fmla="*/ 0 h 2330746"/>
                <a:gd name="connsiteX0" fmla="*/ 3146 w 516587"/>
                <a:gd name="connsiteY0" fmla="*/ 0 h 2330746"/>
                <a:gd name="connsiteX1" fmla="*/ 107776 w 516587"/>
                <a:gd name="connsiteY1" fmla="*/ 1211611 h 2330746"/>
                <a:gd name="connsiteX2" fmla="*/ 392106 w 516587"/>
                <a:gd name="connsiteY2" fmla="*/ 2330746 h 2330746"/>
                <a:gd name="connsiteX0" fmla="*/ 3146 w 396404"/>
                <a:gd name="connsiteY0" fmla="*/ 0 h 2348163"/>
                <a:gd name="connsiteX1" fmla="*/ 264530 w 396404"/>
                <a:gd name="connsiteY1" fmla="*/ 1202903 h 2348163"/>
                <a:gd name="connsiteX2" fmla="*/ 392107 w 396404"/>
                <a:gd name="connsiteY2" fmla="*/ 2348163 h 2348163"/>
                <a:gd name="connsiteX3" fmla="*/ 0 w 396404"/>
                <a:gd name="connsiteY3" fmla="*/ 1242511 h 2348163"/>
                <a:gd name="connsiteX4" fmla="*/ 3146 w 396404"/>
                <a:gd name="connsiteY4" fmla="*/ 0 h 2348163"/>
                <a:gd name="connsiteX0" fmla="*/ 3146 w 396404"/>
                <a:gd name="connsiteY0" fmla="*/ 0 h 2348163"/>
                <a:gd name="connsiteX1" fmla="*/ 107776 w 396404"/>
                <a:gd name="connsiteY1" fmla="*/ 1211611 h 2348163"/>
                <a:gd name="connsiteX2" fmla="*/ 392106 w 396404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51319 w 439947"/>
                <a:gd name="connsiteY1" fmla="*/ 1211611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39947"/>
                <a:gd name="connsiteY0" fmla="*/ 0 h 2348163"/>
                <a:gd name="connsiteX1" fmla="*/ 308073 w 439947"/>
                <a:gd name="connsiteY1" fmla="*/ 1202903 h 2348163"/>
                <a:gd name="connsiteX2" fmla="*/ 435650 w 439947"/>
                <a:gd name="connsiteY2" fmla="*/ 2348163 h 2348163"/>
                <a:gd name="connsiteX3" fmla="*/ 0 w 439947"/>
                <a:gd name="connsiteY3" fmla="*/ 1251220 h 2348163"/>
                <a:gd name="connsiteX4" fmla="*/ 46689 w 439947"/>
                <a:gd name="connsiteY4" fmla="*/ 0 h 2348163"/>
                <a:gd name="connsiteX0" fmla="*/ 46689 w 439947"/>
                <a:gd name="connsiteY0" fmla="*/ 0 h 2348163"/>
                <a:gd name="connsiteX1" fmla="*/ 160027 w 439947"/>
                <a:gd name="connsiteY1" fmla="*/ 1098400 h 2348163"/>
                <a:gd name="connsiteX2" fmla="*/ 435649 w 439947"/>
                <a:gd name="connsiteY2" fmla="*/ 2330746 h 2348163"/>
                <a:gd name="connsiteX0" fmla="*/ 46689 w 473781"/>
                <a:gd name="connsiteY0" fmla="*/ 0 h 2348163"/>
                <a:gd name="connsiteX1" fmla="*/ 473535 w 473781"/>
                <a:gd name="connsiteY1" fmla="*/ 1141943 h 2348163"/>
                <a:gd name="connsiteX2" fmla="*/ 435650 w 473781"/>
                <a:gd name="connsiteY2" fmla="*/ 2348163 h 2348163"/>
                <a:gd name="connsiteX3" fmla="*/ 0 w 473781"/>
                <a:gd name="connsiteY3" fmla="*/ 1251220 h 2348163"/>
                <a:gd name="connsiteX4" fmla="*/ 46689 w 473781"/>
                <a:gd name="connsiteY4" fmla="*/ 0 h 2348163"/>
                <a:gd name="connsiteX0" fmla="*/ 46689 w 473781"/>
                <a:gd name="connsiteY0" fmla="*/ 0 h 2348163"/>
                <a:gd name="connsiteX1" fmla="*/ 160027 w 473781"/>
                <a:gd name="connsiteY1" fmla="*/ 1098400 h 2348163"/>
                <a:gd name="connsiteX2" fmla="*/ 435649 w 473781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160027 w 674714"/>
                <a:gd name="connsiteY1" fmla="*/ 1098400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336144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336144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336144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79483 w 674714"/>
                <a:gd name="connsiteY1" fmla="*/ 1208128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61195 w 674714"/>
                <a:gd name="connsiteY1" fmla="*/ 1134976 h 2348163"/>
                <a:gd name="connsiteX2" fmla="*/ 435649 w 674714"/>
                <a:gd name="connsiteY2" fmla="*/ 2330746 h 2348163"/>
                <a:gd name="connsiteX0" fmla="*/ 46689 w 674714"/>
                <a:gd name="connsiteY0" fmla="*/ 0 h 2348163"/>
                <a:gd name="connsiteX1" fmla="*/ 674703 w 674714"/>
                <a:gd name="connsiteY1" fmla="*/ 1050503 h 2348163"/>
                <a:gd name="connsiteX2" fmla="*/ 435650 w 674714"/>
                <a:gd name="connsiteY2" fmla="*/ 2348163 h 2348163"/>
                <a:gd name="connsiteX3" fmla="*/ 0 w 674714"/>
                <a:gd name="connsiteY3" fmla="*/ 1251220 h 2348163"/>
                <a:gd name="connsiteX4" fmla="*/ 46689 w 674714"/>
                <a:gd name="connsiteY4" fmla="*/ 0 h 2348163"/>
                <a:gd name="connsiteX0" fmla="*/ 46689 w 674714"/>
                <a:gd name="connsiteY0" fmla="*/ 0 h 2348163"/>
                <a:gd name="connsiteX1" fmla="*/ 361195 w 674714"/>
                <a:gd name="connsiteY1" fmla="*/ 1134976 h 2348163"/>
                <a:gd name="connsiteX2" fmla="*/ 435649 w 674714"/>
                <a:gd name="connsiteY2" fmla="*/ 2330746 h 2348163"/>
                <a:gd name="connsiteX0" fmla="*/ 9 w 628034"/>
                <a:gd name="connsiteY0" fmla="*/ 0 h 2348163"/>
                <a:gd name="connsiteX1" fmla="*/ 628023 w 628034"/>
                <a:gd name="connsiteY1" fmla="*/ 1050503 h 2348163"/>
                <a:gd name="connsiteX2" fmla="*/ 388970 w 628034"/>
                <a:gd name="connsiteY2" fmla="*/ 2348163 h 2348163"/>
                <a:gd name="connsiteX3" fmla="*/ 90480 w 628034"/>
                <a:gd name="connsiteY3" fmla="*/ 1260364 h 2348163"/>
                <a:gd name="connsiteX4" fmla="*/ 9 w 628034"/>
                <a:gd name="connsiteY4" fmla="*/ 0 h 2348163"/>
                <a:gd name="connsiteX0" fmla="*/ 9 w 628034"/>
                <a:gd name="connsiteY0" fmla="*/ 0 h 2348163"/>
                <a:gd name="connsiteX1" fmla="*/ 314515 w 628034"/>
                <a:gd name="connsiteY1" fmla="*/ 1134976 h 2348163"/>
                <a:gd name="connsiteX2" fmla="*/ 388969 w 628034"/>
                <a:gd name="connsiteY2" fmla="*/ 2330746 h 2348163"/>
                <a:gd name="connsiteX0" fmla="*/ 20600 w 648625"/>
                <a:gd name="connsiteY0" fmla="*/ 0 h 2348163"/>
                <a:gd name="connsiteX1" fmla="*/ 648614 w 648625"/>
                <a:gd name="connsiteY1" fmla="*/ 1050503 h 2348163"/>
                <a:gd name="connsiteX2" fmla="*/ 409561 w 648625"/>
                <a:gd name="connsiteY2" fmla="*/ 2348163 h 2348163"/>
                <a:gd name="connsiteX3" fmla="*/ 111071 w 648625"/>
                <a:gd name="connsiteY3" fmla="*/ 1260364 h 2348163"/>
                <a:gd name="connsiteX4" fmla="*/ 20600 w 648625"/>
                <a:gd name="connsiteY4" fmla="*/ 0 h 2348163"/>
                <a:gd name="connsiteX0" fmla="*/ 20600 w 648625"/>
                <a:gd name="connsiteY0" fmla="*/ 0 h 2348163"/>
                <a:gd name="connsiteX1" fmla="*/ 280389 w 648625"/>
                <a:gd name="connsiteY1" fmla="*/ 979689 h 2348163"/>
                <a:gd name="connsiteX2" fmla="*/ 409560 w 648625"/>
                <a:gd name="connsiteY2" fmla="*/ 2330746 h 2348163"/>
                <a:gd name="connsiteX0" fmla="*/ 20600 w 648625"/>
                <a:gd name="connsiteY0" fmla="*/ 0 h 2348163"/>
                <a:gd name="connsiteX1" fmla="*/ 648614 w 648625"/>
                <a:gd name="connsiteY1" fmla="*/ 1050503 h 2348163"/>
                <a:gd name="connsiteX2" fmla="*/ 409561 w 648625"/>
                <a:gd name="connsiteY2" fmla="*/ 2348163 h 2348163"/>
                <a:gd name="connsiteX3" fmla="*/ 111071 w 648625"/>
                <a:gd name="connsiteY3" fmla="*/ 1260364 h 2348163"/>
                <a:gd name="connsiteX4" fmla="*/ 20600 w 648625"/>
                <a:gd name="connsiteY4" fmla="*/ 0 h 2348163"/>
                <a:gd name="connsiteX0" fmla="*/ 20600 w 648625"/>
                <a:gd name="connsiteY0" fmla="*/ 0 h 2348163"/>
                <a:gd name="connsiteX1" fmla="*/ 280389 w 648625"/>
                <a:gd name="connsiteY1" fmla="*/ 979689 h 2348163"/>
                <a:gd name="connsiteX2" fmla="*/ 409560 w 648625"/>
                <a:gd name="connsiteY2" fmla="*/ 2330746 h 2348163"/>
                <a:gd name="connsiteX0" fmla="*/ 9 w 628034"/>
                <a:gd name="connsiteY0" fmla="*/ 0 h 2348163"/>
                <a:gd name="connsiteX1" fmla="*/ 628023 w 628034"/>
                <a:gd name="connsiteY1" fmla="*/ 1050503 h 2348163"/>
                <a:gd name="connsiteX2" fmla="*/ 388970 w 628034"/>
                <a:gd name="connsiteY2" fmla="*/ 2348163 h 2348163"/>
                <a:gd name="connsiteX3" fmla="*/ 90480 w 628034"/>
                <a:gd name="connsiteY3" fmla="*/ 1260364 h 2348163"/>
                <a:gd name="connsiteX4" fmla="*/ 9 w 628034"/>
                <a:gd name="connsiteY4" fmla="*/ 0 h 2348163"/>
                <a:gd name="connsiteX0" fmla="*/ 9 w 628034"/>
                <a:gd name="connsiteY0" fmla="*/ 0 h 2348163"/>
                <a:gd name="connsiteX1" fmla="*/ 259798 w 628034"/>
                <a:gd name="connsiteY1" fmla="*/ 979689 h 2348163"/>
                <a:gd name="connsiteX2" fmla="*/ 388969 w 628034"/>
                <a:gd name="connsiteY2" fmla="*/ 2330746 h 2348163"/>
                <a:gd name="connsiteX0" fmla="*/ 203183 w 831208"/>
                <a:gd name="connsiteY0" fmla="*/ 0 h 2348163"/>
                <a:gd name="connsiteX1" fmla="*/ 831197 w 831208"/>
                <a:gd name="connsiteY1" fmla="*/ 1050503 h 2348163"/>
                <a:gd name="connsiteX2" fmla="*/ 592144 w 831208"/>
                <a:gd name="connsiteY2" fmla="*/ 2348163 h 2348163"/>
                <a:gd name="connsiteX3" fmla="*/ 293654 w 831208"/>
                <a:gd name="connsiteY3" fmla="*/ 1260364 h 2348163"/>
                <a:gd name="connsiteX4" fmla="*/ 203183 w 831208"/>
                <a:gd name="connsiteY4" fmla="*/ 0 h 2348163"/>
                <a:gd name="connsiteX0" fmla="*/ 203183 w 831208"/>
                <a:gd name="connsiteY0" fmla="*/ 0 h 2348163"/>
                <a:gd name="connsiteX1" fmla="*/ 72917 w 831208"/>
                <a:gd name="connsiteY1" fmla="*/ 1264952 h 2348163"/>
                <a:gd name="connsiteX2" fmla="*/ 592143 w 831208"/>
                <a:gd name="connsiteY2" fmla="*/ 2330746 h 2348163"/>
                <a:gd name="connsiteX0" fmla="*/ 130266 w 758291"/>
                <a:gd name="connsiteY0" fmla="*/ 0 h 2348163"/>
                <a:gd name="connsiteX1" fmla="*/ 758280 w 758291"/>
                <a:gd name="connsiteY1" fmla="*/ 1050503 h 2348163"/>
                <a:gd name="connsiteX2" fmla="*/ 519227 w 758291"/>
                <a:gd name="connsiteY2" fmla="*/ 2348163 h 2348163"/>
                <a:gd name="connsiteX3" fmla="*/ 220737 w 758291"/>
                <a:gd name="connsiteY3" fmla="*/ 1260364 h 2348163"/>
                <a:gd name="connsiteX4" fmla="*/ 130266 w 758291"/>
                <a:gd name="connsiteY4" fmla="*/ 0 h 2348163"/>
                <a:gd name="connsiteX0" fmla="*/ 130266 w 758291"/>
                <a:gd name="connsiteY0" fmla="*/ 0 h 2348163"/>
                <a:gd name="connsiteX1" fmla="*/ 0 w 758291"/>
                <a:gd name="connsiteY1" fmla="*/ 1264952 h 2348163"/>
                <a:gd name="connsiteX2" fmla="*/ 519226 w 758291"/>
                <a:gd name="connsiteY2" fmla="*/ 2330746 h 2348163"/>
                <a:gd name="connsiteX0" fmla="*/ 154772 w 782797"/>
                <a:gd name="connsiteY0" fmla="*/ 0 h 2348163"/>
                <a:gd name="connsiteX1" fmla="*/ 782786 w 782797"/>
                <a:gd name="connsiteY1" fmla="*/ 1050503 h 2348163"/>
                <a:gd name="connsiteX2" fmla="*/ 543733 w 782797"/>
                <a:gd name="connsiteY2" fmla="*/ 2348163 h 2348163"/>
                <a:gd name="connsiteX3" fmla="*/ 245243 w 782797"/>
                <a:gd name="connsiteY3" fmla="*/ 1260364 h 2348163"/>
                <a:gd name="connsiteX4" fmla="*/ 154772 w 782797"/>
                <a:gd name="connsiteY4" fmla="*/ 0 h 2348163"/>
                <a:gd name="connsiteX0" fmla="*/ 154772 w 782797"/>
                <a:gd name="connsiteY0" fmla="*/ 0 h 2348163"/>
                <a:gd name="connsiteX1" fmla="*/ 24506 w 782797"/>
                <a:gd name="connsiteY1" fmla="*/ 1264952 h 2348163"/>
                <a:gd name="connsiteX2" fmla="*/ 543732 w 782797"/>
                <a:gd name="connsiteY2" fmla="*/ 2330746 h 2348163"/>
                <a:gd name="connsiteX0" fmla="*/ 10 w 628035"/>
                <a:gd name="connsiteY0" fmla="*/ 0 h 2348163"/>
                <a:gd name="connsiteX1" fmla="*/ 628024 w 628035"/>
                <a:gd name="connsiteY1" fmla="*/ 1050503 h 2348163"/>
                <a:gd name="connsiteX2" fmla="*/ 388971 w 628035"/>
                <a:gd name="connsiteY2" fmla="*/ 2348163 h 2348163"/>
                <a:gd name="connsiteX3" fmla="*/ 90481 w 628035"/>
                <a:gd name="connsiteY3" fmla="*/ 1260364 h 2348163"/>
                <a:gd name="connsiteX4" fmla="*/ 10 w 628035"/>
                <a:gd name="connsiteY4" fmla="*/ 0 h 2348163"/>
                <a:gd name="connsiteX0" fmla="*/ 10 w 628035"/>
                <a:gd name="connsiteY0" fmla="*/ 0 h 2348163"/>
                <a:gd name="connsiteX1" fmla="*/ 64772 w 628035"/>
                <a:gd name="connsiteY1" fmla="*/ 1272084 h 2348163"/>
                <a:gd name="connsiteX2" fmla="*/ 388970 w 628035"/>
                <a:gd name="connsiteY2" fmla="*/ 2330746 h 2348163"/>
                <a:gd name="connsiteX0" fmla="*/ 9 w 628034"/>
                <a:gd name="connsiteY0" fmla="*/ 0 h 2348163"/>
                <a:gd name="connsiteX1" fmla="*/ 628023 w 628034"/>
                <a:gd name="connsiteY1" fmla="*/ 1050503 h 2348163"/>
                <a:gd name="connsiteX2" fmla="*/ 388970 w 628034"/>
                <a:gd name="connsiteY2" fmla="*/ 2348163 h 2348163"/>
                <a:gd name="connsiteX3" fmla="*/ 90480 w 628034"/>
                <a:gd name="connsiteY3" fmla="*/ 1260364 h 2348163"/>
                <a:gd name="connsiteX4" fmla="*/ 9 w 628034"/>
                <a:gd name="connsiteY4" fmla="*/ 0 h 2348163"/>
                <a:gd name="connsiteX0" fmla="*/ 9 w 628034"/>
                <a:gd name="connsiteY0" fmla="*/ 0 h 2348163"/>
                <a:gd name="connsiteX1" fmla="*/ 64771 w 628034"/>
                <a:gd name="connsiteY1" fmla="*/ 1272084 h 2348163"/>
                <a:gd name="connsiteX2" fmla="*/ 466980 w 628034"/>
                <a:gd name="connsiteY2" fmla="*/ 2295088 h 234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034" h="2348163" stroke="0" extrusionOk="0">
                  <a:moveTo>
                    <a:pt x="9" y="0"/>
                  </a:moveTo>
                  <a:cubicBezTo>
                    <a:pt x="141666" y="7905"/>
                    <a:pt x="623507" y="385716"/>
                    <a:pt x="628023" y="1050503"/>
                  </a:cubicBezTo>
                  <a:cubicBezTo>
                    <a:pt x="629825" y="1315716"/>
                    <a:pt x="421038" y="2129665"/>
                    <a:pt x="388970" y="2348163"/>
                  </a:cubicBezTo>
                  <a:lnTo>
                    <a:pt x="90480" y="1260364"/>
                  </a:lnTo>
                  <a:cubicBezTo>
                    <a:pt x="91529" y="846194"/>
                    <a:pt x="-1040" y="414170"/>
                    <a:pt x="9" y="0"/>
                  </a:cubicBezTo>
                  <a:close/>
                </a:path>
                <a:path w="628034" h="2348163" fill="none">
                  <a:moveTo>
                    <a:pt x="9" y="0"/>
                  </a:moveTo>
                  <a:cubicBezTo>
                    <a:pt x="141666" y="7905"/>
                    <a:pt x="-59535" y="847935"/>
                    <a:pt x="64771" y="1272084"/>
                  </a:cubicBezTo>
                  <a:cubicBezTo>
                    <a:pt x="198189" y="1700030"/>
                    <a:pt x="211665" y="1776580"/>
                    <a:pt x="466980" y="2295088"/>
                  </a:cubicBezTo>
                </a:path>
              </a:pathLst>
            </a:cu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4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Hadoop/MapReduce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50252"/>
            <a:ext cx="601947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Mapper function parses source data and maps values to keys (extracts information you care about)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Mapper functions are executed </a:t>
            </a:r>
            <a:r>
              <a:rPr lang="en-US" dirty="0"/>
              <a:t>in-place on the </a:t>
            </a:r>
            <a:r>
              <a:rPr lang="en-US" dirty="0" smtClean="0"/>
              <a:t>chunks, on </a:t>
            </a:r>
            <a:r>
              <a:rPr lang="en-US" dirty="0"/>
              <a:t>the nodes where data is </a:t>
            </a:r>
            <a:r>
              <a:rPr lang="en-US" dirty="0" smtClean="0"/>
              <a:t>stored</a:t>
            </a:r>
            <a:endParaRPr lang="en-US" dirty="0"/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Reducer function processes all of the values for each key (executes some function on all of the values for a given key)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Do not ask Hadoop for CPU slot, but for data analysis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Introduction to </a:t>
            </a:r>
            <a:r>
              <a:rPr lang="en-US" dirty="0" smtClean="0">
                <a:latin typeface="+mn-lt"/>
              </a:rPr>
              <a:t>Hadoop – WebEx Online Meeting, </a:t>
            </a:r>
            <a:r>
              <a:rPr lang="is-IS" dirty="0" smtClean="0">
                <a:latin typeface="+mn-lt"/>
              </a:rPr>
              <a:t>24 </a:t>
            </a:r>
            <a:r>
              <a:rPr lang="is-IS" dirty="0">
                <a:latin typeface="+mn-lt"/>
              </a:rPr>
              <a:t>Jun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6137245" y="1333946"/>
            <a:ext cx="3771803" cy="5036454"/>
            <a:chOff x="6503005" y="1416242"/>
            <a:chExt cx="3771803" cy="5036454"/>
          </a:xfrm>
        </p:grpSpPr>
        <p:grpSp>
          <p:nvGrpSpPr>
            <p:cNvPr id="154" name="Group 153"/>
            <p:cNvGrpSpPr/>
            <p:nvPr/>
          </p:nvGrpSpPr>
          <p:grpSpPr>
            <a:xfrm>
              <a:off x="8592248" y="4215652"/>
              <a:ext cx="1014877" cy="728709"/>
              <a:chOff x="6124301" y="1789245"/>
              <a:chExt cx="1014877" cy="728709"/>
            </a:xfrm>
          </p:grpSpPr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178" y="1789245"/>
                <a:ext cx="720000" cy="468991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4301" y="1797954"/>
                <a:ext cx="769901" cy="720000"/>
              </a:xfrm>
              <a:prstGeom prst="rect">
                <a:avLst/>
              </a:prstGeom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8582047" y="4973607"/>
              <a:ext cx="1014877" cy="728709"/>
              <a:chOff x="6124301" y="1789245"/>
              <a:chExt cx="1014877" cy="728709"/>
            </a:xfrm>
          </p:grpSpPr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178" y="1789245"/>
                <a:ext cx="720000" cy="468991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4301" y="1797954"/>
                <a:ext cx="769901" cy="720000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8582047" y="5723987"/>
              <a:ext cx="1014877" cy="728709"/>
              <a:chOff x="6124301" y="1789245"/>
              <a:chExt cx="1014877" cy="728709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178" y="1789245"/>
                <a:ext cx="720000" cy="468991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4301" y="1797954"/>
                <a:ext cx="769901" cy="720000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>
              <a:spLocks noChangeAspect="1"/>
            </p:cNvSpPr>
            <p:nvPr/>
          </p:nvSpPr>
          <p:spPr bwMode="auto">
            <a:xfrm>
              <a:off x="9375679" y="2355681"/>
              <a:ext cx="288000" cy="288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4" name="Rectangle 163"/>
            <p:cNvSpPr>
              <a:spLocks noChangeAspect="1"/>
            </p:cNvSpPr>
            <p:nvPr/>
          </p:nvSpPr>
          <p:spPr bwMode="auto">
            <a:xfrm>
              <a:off x="9361661" y="3870897"/>
              <a:ext cx="288000" cy="288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 bwMode="auto">
            <a:xfrm>
              <a:off x="9366535" y="5361009"/>
              <a:ext cx="288000" cy="288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7" name="Rectangle 166"/>
            <p:cNvSpPr>
              <a:spLocks noChangeAspect="1"/>
            </p:cNvSpPr>
            <p:nvPr/>
          </p:nvSpPr>
          <p:spPr bwMode="auto">
            <a:xfrm>
              <a:off x="9367745" y="4614052"/>
              <a:ext cx="288000" cy="288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8" name="Rectangle 167"/>
            <p:cNvSpPr>
              <a:spLocks noChangeAspect="1"/>
            </p:cNvSpPr>
            <p:nvPr/>
          </p:nvSpPr>
          <p:spPr bwMode="auto">
            <a:xfrm>
              <a:off x="9358601" y="6123956"/>
              <a:ext cx="288000" cy="288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" name="Rectangle 82"/>
            <p:cNvSpPr>
              <a:spLocks noChangeAspect="1"/>
            </p:cNvSpPr>
            <p:nvPr/>
          </p:nvSpPr>
          <p:spPr bwMode="auto">
            <a:xfrm>
              <a:off x="9366535" y="3108376"/>
              <a:ext cx="288000" cy="288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8598901" y="1968675"/>
              <a:ext cx="1014877" cy="728709"/>
              <a:chOff x="6124301" y="1789245"/>
              <a:chExt cx="1014877" cy="728709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178" y="1789245"/>
                <a:ext cx="720000" cy="468991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4301" y="1797954"/>
                <a:ext cx="769901" cy="720000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8588700" y="2726630"/>
              <a:ext cx="1014877" cy="728709"/>
              <a:chOff x="6124301" y="1789245"/>
              <a:chExt cx="1014877" cy="72870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178" y="1789245"/>
                <a:ext cx="720000" cy="468991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4301" y="1797954"/>
                <a:ext cx="769901" cy="720000"/>
              </a:xfrm>
              <a:prstGeom prst="rect">
                <a:avLst/>
              </a:prstGeom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8588700" y="3477010"/>
              <a:ext cx="1014877" cy="728709"/>
              <a:chOff x="6124301" y="1789245"/>
              <a:chExt cx="1014877" cy="728709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178" y="1789245"/>
                <a:ext cx="720000" cy="468991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4301" y="1797954"/>
                <a:ext cx="769901" cy="720000"/>
              </a:xfrm>
              <a:prstGeom prst="rect">
                <a:avLst/>
              </a:prstGeom>
            </p:spPr>
          </p:pic>
        </p:grpSp>
        <p:sp>
          <p:nvSpPr>
            <p:cNvPr id="107" name="Arc 106"/>
            <p:cNvSpPr/>
            <p:nvPr/>
          </p:nvSpPr>
          <p:spPr bwMode="auto">
            <a:xfrm flipH="1">
              <a:off x="6802912" y="2494420"/>
              <a:ext cx="3319496" cy="2487896"/>
            </a:xfrm>
            <a:prstGeom prst="arc">
              <a:avLst>
                <a:gd name="adj1" fmla="val 15553507"/>
                <a:gd name="adj2" fmla="val 560762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802912" y="4005779"/>
              <a:ext cx="1014877" cy="728709"/>
              <a:chOff x="6124301" y="1789245"/>
              <a:chExt cx="1014877" cy="728709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9178" y="1789245"/>
                <a:ext cx="720000" cy="468991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4301" y="1797954"/>
                <a:ext cx="769901" cy="720000"/>
              </a:xfrm>
              <a:prstGeom prst="rect">
                <a:avLst/>
              </a:prstGeom>
            </p:spPr>
          </p:pic>
        </p:grpSp>
        <p:sp>
          <p:nvSpPr>
            <p:cNvPr id="112" name="Arc 111"/>
            <p:cNvSpPr/>
            <p:nvPr/>
          </p:nvSpPr>
          <p:spPr bwMode="auto">
            <a:xfrm flipH="1" flipV="1">
              <a:off x="6808347" y="3778327"/>
              <a:ext cx="3314464" cy="2487896"/>
            </a:xfrm>
            <a:prstGeom prst="arc">
              <a:avLst>
                <a:gd name="adj1" fmla="val 15635903"/>
                <a:gd name="adj2" fmla="val 560762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3" name="Arc 112"/>
            <p:cNvSpPr/>
            <p:nvPr/>
          </p:nvSpPr>
          <p:spPr bwMode="auto">
            <a:xfrm flipH="1">
              <a:off x="6986016" y="3267176"/>
              <a:ext cx="3288792" cy="1346876"/>
            </a:xfrm>
            <a:prstGeom prst="arc">
              <a:avLst>
                <a:gd name="adj1" fmla="val 15934085"/>
                <a:gd name="adj2" fmla="val 104836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4" name="Arc 113"/>
            <p:cNvSpPr/>
            <p:nvPr/>
          </p:nvSpPr>
          <p:spPr bwMode="auto">
            <a:xfrm flipH="1" flipV="1">
              <a:off x="6986016" y="4160574"/>
              <a:ext cx="3285083" cy="1346876"/>
            </a:xfrm>
            <a:prstGeom prst="arc">
              <a:avLst>
                <a:gd name="adj1" fmla="val 16446808"/>
                <a:gd name="adj2" fmla="val 217476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5" name="Arc 114"/>
            <p:cNvSpPr/>
            <p:nvPr/>
          </p:nvSpPr>
          <p:spPr bwMode="auto">
            <a:xfrm flipH="1">
              <a:off x="7092192" y="3560511"/>
              <a:ext cx="1638981" cy="1173977"/>
            </a:xfrm>
            <a:prstGeom prst="arc">
              <a:avLst>
                <a:gd name="adj1" fmla="val 11449801"/>
                <a:gd name="adj2" fmla="val 20931048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6" name="Arc 115"/>
            <p:cNvSpPr/>
            <p:nvPr/>
          </p:nvSpPr>
          <p:spPr bwMode="auto">
            <a:xfrm flipH="1" flipV="1">
              <a:off x="7097789" y="3973811"/>
              <a:ext cx="1721524" cy="999793"/>
            </a:xfrm>
            <a:prstGeom prst="arc">
              <a:avLst>
                <a:gd name="adj1" fmla="val 11906577"/>
                <a:gd name="adj2" fmla="val 20500412"/>
              </a:avLst>
            </a:prstGeom>
            <a:ln w="25400">
              <a:solidFill>
                <a:srgbClr val="FF0000"/>
              </a:solidFill>
              <a:headEnd type="oval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58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2061" y="141624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mapper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03005" y="1423628"/>
              <a:ext cx="1314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reducer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3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using Hadoop?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50252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Google (invented MapReduce) for </a:t>
            </a:r>
            <a:r>
              <a:rPr lang="en-US" dirty="0" err="1" smtClean="0"/>
              <a:t>pagerank</a:t>
            </a:r>
            <a:r>
              <a:rPr lang="en-US" dirty="0" smtClean="0"/>
              <a:t>, web crawling, inverse indices, etc.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Yahoo (100 </a:t>
            </a:r>
            <a:r>
              <a:rPr lang="en-US" dirty="0" err="1" smtClean="0"/>
              <a:t>kCPU</a:t>
            </a:r>
            <a:r>
              <a:rPr lang="en-US" dirty="0" smtClean="0"/>
              <a:t>) for ad research and search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err="1" smtClean="0"/>
              <a:t>Ebay</a:t>
            </a:r>
            <a:r>
              <a:rPr lang="en-US" dirty="0" smtClean="0"/>
              <a:t> for search optimization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Amazon for analytics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Facebook for reporting, analytics, and machine learning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Genomics (DNA analysis), finance (stock trading), politics (campaign), health care (health records), energy (geographical data analysis), travel (flight schedules), logistics (shipping companies), telecommunication (log information), etc.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Big companies/systems = big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Introduction to </a:t>
            </a:r>
            <a:r>
              <a:rPr lang="en-US" dirty="0" smtClean="0">
                <a:latin typeface="+mn-lt"/>
              </a:rPr>
              <a:t>Hadoop – WebEx Online Meeting, </a:t>
            </a:r>
            <a:r>
              <a:rPr lang="is-IS" dirty="0" smtClean="0">
                <a:latin typeface="+mn-lt"/>
              </a:rPr>
              <a:t>24 </a:t>
            </a:r>
            <a:r>
              <a:rPr lang="is-IS" dirty="0">
                <a:latin typeface="+mn-lt"/>
              </a:rPr>
              <a:t>Jun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61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IPB Hadoop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61873"/>
            <a:ext cx="9518650" cy="14976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1 x </a:t>
            </a:r>
            <a:r>
              <a:rPr lang="en-US" dirty="0" err="1" smtClean="0"/>
              <a:t>NameNode</a:t>
            </a:r>
            <a:r>
              <a:rPr lang="en-US" dirty="0" smtClean="0"/>
              <a:t>/</a:t>
            </a:r>
            <a:r>
              <a:rPr lang="en-US" dirty="0" err="1" smtClean="0"/>
              <a:t>ResourceManager</a:t>
            </a:r>
            <a:r>
              <a:rPr lang="en-US" dirty="0" smtClean="0"/>
              <a:t>/</a:t>
            </a:r>
            <a:r>
              <a:rPr lang="en-US" dirty="0" err="1" smtClean="0"/>
              <a:t>JobHistoryServer</a:t>
            </a:r>
            <a:endParaRPr lang="en-US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it-IT" dirty="0" smtClean="0"/>
              <a:t>4-core Intel </a:t>
            </a:r>
            <a:r>
              <a:rPr lang="it-IT" dirty="0" err="1" smtClean="0"/>
              <a:t>Xeon</a:t>
            </a:r>
            <a:r>
              <a:rPr lang="it-IT" dirty="0" smtClean="0"/>
              <a:t> E3-1220 </a:t>
            </a:r>
            <a:r>
              <a:rPr lang="it-IT" dirty="0"/>
              <a:t>v3 @ </a:t>
            </a:r>
            <a:r>
              <a:rPr lang="it-IT" dirty="0" smtClean="0"/>
              <a:t>3.10GHz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it-IT" dirty="0" smtClean="0"/>
              <a:t>4 GB of DDR3 RAM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it-IT" dirty="0" smtClean="0"/>
              <a:t>500 GB of HDD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Introduction to </a:t>
            </a:r>
            <a:r>
              <a:rPr lang="en-US" dirty="0" smtClean="0">
                <a:latin typeface="+mn-lt"/>
              </a:rPr>
              <a:t>Hadoop – WebEx Online Meeting, </a:t>
            </a:r>
            <a:r>
              <a:rPr lang="is-IS" dirty="0" smtClean="0">
                <a:latin typeface="+mn-lt"/>
              </a:rPr>
              <a:t>24 </a:t>
            </a:r>
            <a:r>
              <a:rPr lang="is-IS" dirty="0">
                <a:latin typeface="+mn-lt"/>
              </a:rPr>
              <a:t>Jun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pSp>
        <p:nvGrpSpPr>
          <p:cNvPr id="36" name="Group 35"/>
          <p:cNvGrpSpPr/>
          <p:nvPr/>
        </p:nvGrpSpPr>
        <p:grpSpPr>
          <a:xfrm>
            <a:off x="3144952" y="2155715"/>
            <a:ext cx="3612921" cy="1860963"/>
            <a:chOff x="6188577" y="2343962"/>
            <a:chExt cx="3612921" cy="18609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737" y="2343962"/>
              <a:ext cx="720000" cy="46899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2860" y="2352671"/>
              <a:ext cx="769901" cy="720000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 bwMode="auto">
            <a:xfrm>
              <a:off x="7847810" y="3072671"/>
              <a:ext cx="0" cy="36000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3454" y="3476216"/>
              <a:ext cx="720000" cy="46899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8577" y="3484925"/>
              <a:ext cx="769901" cy="7200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7055408" y="3844925"/>
              <a:ext cx="360000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737" y="3476216"/>
              <a:ext cx="720000" cy="4689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2860" y="3484925"/>
              <a:ext cx="769901" cy="720000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 bwMode="auto">
            <a:xfrm>
              <a:off x="8329691" y="3844925"/>
              <a:ext cx="360000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1498" y="3476216"/>
              <a:ext cx="720000" cy="4689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6621" y="3484925"/>
              <a:ext cx="769901" cy="720000"/>
            </a:xfrm>
            <a:prstGeom prst="rect">
              <a:avLst/>
            </a:prstGeom>
          </p:spPr>
        </p:pic>
      </p:grp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92088" y="4125669"/>
            <a:ext cx="9518650" cy="14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b="0" kern="0" dirty="0"/>
              <a:t>3</a:t>
            </a:r>
            <a:r>
              <a:rPr lang="en-US" b="0" kern="0" dirty="0" smtClean="0"/>
              <a:t> </a:t>
            </a:r>
            <a:r>
              <a:rPr lang="en-US" b="0" kern="0" dirty="0"/>
              <a:t>x </a:t>
            </a:r>
            <a:r>
              <a:rPr lang="en-US" b="0" kern="0" dirty="0" err="1" smtClean="0"/>
              <a:t>NodeManager</a:t>
            </a:r>
            <a:r>
              <a:rPr lang="en-US" b="0" kern="0" dirty="0" smtClean="0"/>
              <a:t>/</a:t>
            </a:r>
            <a:r>
              <a:rPr lang="en-US" b="0" kern="0" dirty="0" err="1" smtClean="0"/>
              <a:t>DataNode</a:t>
            </a:r>
            <a:endParaRPr lang="en-US" b="0" kern="0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it-IT" b="0" kern="0" dirty="0"/>
              <a:t>24-core </a:t>
            </a:r>
            <a:r>
              <a:rPr lang="it-IT" b="0" kern="0" dirty="0" smtClean="0"/>
              <a:t>Intel </a:t>
            </a:r>
            <a:r>
              <a:rPr lang="it-IT" b="0" kern="0" dirty="0" err="1" smtClean="0"/>
              <a:t>Xeon</a:t>
            </a:r>
            <a:r>
              <a:rPr lang="it-IT" b="0" kern="0" dirty="0" smtClean="0"/>
              <a:t> </a:t>
            </a:r>
            <a:r>
              <a:rPr lang="it-IT" b="0" kern="0" dirty="0"/>
              <a:t>CPU E5-2620 v3 @ 2.40GHz </a:t>
            </a:r>
            <a:endParaRPr lang="it-IT" b="0" kern="0" dirty="0" smtClean="0"/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it-IT" b="0" kern="0" dirty="0"/>
              <a:t>6</a:t>
            </a:r>
            <a:r>
              <a:rPr lang="it-IT" b="0" kern="0" dirty="0" smtClean="0"/>
              <a:t>4 GB of DDR3 RAM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it-IT" b="0" kern="0" dirty="0" smtClean="0"/>
              <a:t>2 TB of HDD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it-IT" b="0" kern="0" dirty="0" err="1" smtClean="0"/>
              <a:t>Hadoop</a:t>
            </a:r>
            <a:r>
              <a:rPr lang="it-IT" b="0" kern="0" dirty="0" smtClean="0"/>
              <a:t>: 60-cores, 180 GB of RAM, 5.3 TB of HDFS</a:t>
            </a:r>
            <a:endParaRPr lang="en-US" b="0" kern="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798" y="1499617"/>
            <a:ext cx="1953940" cy="1693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798" y="3398808"/>
            <a:ext cx="1953687" cy="28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259396"/>
            <a:ext cx="9518650" cy="492125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Access to IPB Hadoop </a:t>
            </a:r>
            <a:r>
              <a:rPr lang="en-US" dirty="0" smtClean="0"/>
              <a:t>Cluster (HDFS and YARN tutorial)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Interaction with Hadoop storage, job submission, monitoring, etc.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Hadoop MapReduce (simple Java example)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Word count example written in Java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Hadoop MapReduce </a:t>
            </a:r>
            <a:r>
              <a:rPr lang="en-US" dirty="0"/>
              <a:t>S</a:t>
            </a:r>
            <a:r>
              <a:rPr lang="en-US" dirty="0" smtClean="0"/>
              <a:t>treaming (simple Python example)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/>
              <a:t>Word count </a:t>
            </a:r>
            <a:r>
              <a:rPr lang="en-US" dirty="0" smtClean="0"/>
              <a:t>example written in Python (Hadoop streaming)</a:t>
            </a:r>
          </a:p>
          <a:p>
            <a:pPr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Twitter </a:t>
            </a:r>
            <a:r>
              <a:rPr lang="en-US" dirty="0"/>
              <a:t>user </a:t>
            </a:r>
            <a:r>
              <a:rPr lang="en-US" dirty="0" smtClean="0"/>
              <a:t>ranking (advanced streaming example)</a:t>
            </a:r>
          </a:p>
          <a:p>
            <a:pPr lvl="1" eaLnBrk="1" hangingPunct="1">
              <a:buClr>
                <a:schemeClr val="accent2">
                  <a:lumMod val="75000"/>
                  <a:lumOff val="25000"/>
                </a:schemeClr>
              </a:buClr>
              <a:defRPr/>
            </a:pPr>
            <a:r>
              <a:rPr lang="en-US" dirty="0" smtClean="0"/>
              <a:t>Tweeter user ranking example written in Python (Hadoop </a:t>
            </a:r>
            <a:r>
              <a:rPr lang="en-US" dirty="0"/>
              <a:t>streaming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Introduction to </a:t>
            </a:r>
            <a:r>
              <a:rPr lang="en-US" dirty="0" smtClean="0">
                <a:latin typeface="+mn-lt"/>
              </a:rPr>
              <a:t>Hadoop – WebEx Online Meeting, </a:t>
            </a:r>
            <a:r>
              <a:rPr lang="is-IS" dirty="0" smtClean="0">
                <a:latin typeface="+mn-lt"/>
              </a:rPr>
              <a:t>24 </a:t>
            </a:r>
            <a:r>
              <a:rPr lang="is-IS" dirty="0">
                <a:latin typeface="+mn-lt"/>
              </a:rPr>
              <a:t>Jun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0314549"/>
      </p:ext>
    </p:extLst>
  </p:cSld>
  <p:clrMapOvr>
    <a:masterClrMapping/>
  </p:clrMapOvr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572</Words>
  <Application>Microsoft Macintosh PowerPoint</Application>
  <PresentationFormat>A4 Paper (210x297 mm)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Tahoma</vt:lpstr>
      <vt:lpstr>Times New Roman</vt:lpstr>
      <vt:lpstr>Verdana</vt:lpstr>
      <vt:lpstr>Wingdings</vt:lpstr>
      <vt:lpstr>SEEGRID-ppt-template</vt:lpstr>
      <vt:lpstr>A Brief Overview of Hadoop</vt:lpstr>
      <vt:lpstr>Distributed Computing Model</vt:lpstr>
      <vt:lpstr> Hadoop/MapReduce Model</vt:lpstr>
      <vt:lpstr>Hadoop/MapReduce Model</vt:lpstr>
      <vt:lpstr>Hadoop/MapReduce Model</vt:lpstr>
      <vt:lpstr>Who is using Hadoop?</vt:lpstr>
      <vt:lpstr>IPB Hadoop Cluster</vt:lpstr>
      <vt:lpstr>Overview of Training</vt:lpstr>
    </vt:vector>
  </TitlesOfParts>
  <Company>edet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Dusan Vudragovic</cp:lastModifiedBy>
  <cp:revision>324</cp:revision>
  <cp:lastPrinted>2016-01-29T13:21:48Z</cp:lastPrinted>
  <dcterms:created xsi:type="dcterms:W3CDTF">2004-04-29T08:03:52Z</dcterms:created>
  <dcterms:modified xsi:type="dcterms:W3CDTF">2016-06-23T15:12:28Z</dcterms:modified>
</cp:coreProperties>
</file>