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259" r:id="rId4"/>
    <p:sldId id="268" r:id="rId5"/>
    <p:sldId id="264" r:id="rId6"/>
    <p:sldId id="274" r:id="rId7"/>
    <p:sldId id="265" r:id="rId8"/>
    <p:sldId id="278" r:id="rId9"/>
    <p:sldId id="267" r:id="rId10"/>
    <p:sldId id="260" r:id="rId11"/>
    <p:sldId id="269" r:id="rId12"/>
    <p:sldId id="270" r:id="rId13"/>
    <p:sldId id="279" r:id="rId14"/>
    <p:sldId id="281" r:id="rId15"/>
    <p:sldId id="282" r:id="rId16"/>
    <p:sldId id="283" r:id="rId17"/>
    <p:sldId id="284" r:id="rId18"/>
    <p:sldId id="285" r:id="rId19"/>
    <p:sldId id="271" r:id="rId20"/>
    <p:sldId id="275" r:id="rId21"/>
    <p:sldId id="272" r:id="rId22"/>
    <p:sldId id="276"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0" autoAdjust="0"/>
    <p:restoredTop sz="94687" autoAdjust="0"/>
  </p:normalViewPr>
  <p:slideViewPr>
    <p:cSldViewPr>
      <p:cViewPr varScale="1">
        <p:scale>
          <a:sx n="87" d="100"/>
          <a:sy n="87" d="100"/>
        </p:scale>
        <p:origin x="-1074" y="-84"/>
      </p:cViewPr>
      <p:guideLst>
        <p:guide orient="horz" pos="2160"/>
        <p:guide pos="2880"/>
      </p:guideLst>
    </p:cSldViewPr>
  </p:slideViewPr>
  <p:outlineViewPr>
    <p:cViewPr>
      <p:scale>
        <a:sx n="33" d="100"/>
        <a:sy n="33" d="100"/>
      </p:scale>
      <p:origin x="0" y="30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1C271-BF6E-46F7-A867-2F7D440AFE9A}" type="datetimeFigureOut">
              <a:rPr lang="en-US" smtClean="0"/>
              <a:t>10/4/2016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F28BE-EC07-4BBB-A1AB-FF42CA659639}" type="slidenum">
              <a:rPr lang="en-US" smtClean="0"/>
              <a:t>‹#›</a:t>
            </a:fld>
            <a:endParaRPr lang="en-US"/>
          </a:p>
        </p:txBody>
      </p:sp>
    </p:spTree>
    <p:extLst>
      <p:ext uri="{BB962C8B-B14F-4D97-AF65-F5344CB8AC3E}">
        <p14:creationId xmlns:p14="http://schemas.microsoft.com/office/powerpoint/2010/main" val="79571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accent5">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accent5">
                    <a:lumMod val="7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accent5">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accent5">
                    <a:lumMod val="7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accent5">
                    <a:lumMod val="7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accent5">
                    <a:lumMod val="7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ru-RU" altLang="en-US"/>
          </a:p>
        </p:txBody>
      </p:sp>
      <p:sp>
        <p:nvSpPr>
          <p:cNvPr id="3"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ru-RU" altLang="en-US"/>
          </a:p>
        </p:txBody>
      </p:sp>
      <p:sp>
        <p:nvSpPr>
          <p:cNvPr id="4" name="Rectangle 13"/>
          <p:cNvSpPr>
            <a:spLocks noGrp="1" noChangeArrowheads="1"/>
          </p:cNvSpPr>
          <p:nvPr>
            <p:ph type="sldNum" sz="quarter" idx="12"/>
          </p:nvPr>
        </p:nvSpPr>
        <p:spPr>
          <a:xfrm>
            <a:off x="84138" y="6242050"/>
            <a:ext cx="587375" cy="488950"/>
          </a:xfrm>
          <a:prstGeom prst="rect">
            <a:avLst/>
          </a:prstGeom>
          <a:ln/>
        </p:spPr>
        <p:txBody>
          <a:bodyPr/>
          <a:lstStyle>
            <a:lvl1pPr>
              <a:defRPr/>
            </a:lvl1pPr>
          </a:lstStyle>
          <a:p>
            <a:pPr>
              <a:defRPr/>
            </a:pPr>
            <a:fld id="{432009C3-4EDC-4DC0-8E16-936D1F894040}" type="slidenum">
              <a:rPr lang="ru-RU" altLang="en-US"/>
              <a:pPr>
                <a:defRPr/>
              </a:pPr>
              <a:t>‹#›</a:t>
            </a:fld>
            <a:endParaRPr lang="ru-RU" altLang="en-US"/>
          </a:p>
        </p:txBody>
      </p:sp>
    </p:spTree>
    <p:extLst>
      <p:ext uri="{BB962C8B-B14F-4D97-AF65-F5344CB8AC3E}">
        <p14:creationId xmlns:p14="http://schemas.microsoft.com/office/powerpoint/2010/main" val="40491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9000" y="3789040"/>
            <a:ext cx="4715000" cy="461665"/>
          </a:xfrm>
          <a:prstGeom prst="rect">
            <a:avLst/>
          </a:prstGeom>
          <a:noFill/>
        </p:spPr>
        <p:txBody>
          <a:bodyPr wrap="square">
            <a:spAutoFit/>
          </a:bodyPr>
          <a:lstStyle/>
          <a:p>
            <a:r>
              <a:rPr lang="en-US" altLang="ko-KR" sz="1200" b="1" dirty="0">
                <a:solidFill>
                  <a:schemeClr val="accent5">
                    <a:lumMod val="75000"/>
                  </a:schemeClr>
                </a:solidFill>
                <a:latin typeface="Arial" pitchFamily="34" charset="0"/>
                <a:ea typeface="맑은 고딕" pitchFamily="50" charset="-127"/>
                <a:cs typeface="Arial" pitchFamily="34" charset="0"/>
              </a:rPr>
              <a:t>Updating DICOM Network Architecture for its Integration at International Level</a:t>
            </a:r>
          </a:p>
        </p:txBody>
      </p:sp>
      <p:sp>
        <p:nvSpPr>
          <p:cNvPr id="5" name="TextBox 1"/>
          <p:cNvSpPr txBox="1">
            <a:spLocks noChangeArrowheads="1"/>
          </p:cNvSpPr>
          <p:nvPr/>
        </p:nvSpPr>
        <p:spPr bwMode="auto">
          <a:xfrm>
            <a:off x="4429000" y="2636912"/>
            <a:ext cx="4715000" cy="1200329"/>
          </a:xfrm>
          <a:prstGeom prst="rect">
            <a:avLst/>
          </a:prstGeom>
          <a:noFill/>
          <a:ln w="9525">
            <a:noFill/>
            <a:miter lim="800000"/>
            <a:headEnd/>
            <a:tailEnd/>
          </a:ln>
        </p:spPr>
        <p:txBody>
          <a:bodyPr wrap="square">
            <a:spAutoFit/>
          </a:bodyPr>
          <a:lstStyle/>
          <a:p>
            <a:r>
              <a:rPr lang="en-US" altLang="ko-KR" sz="3600" b="1" dirty="0">
                <a:solidFill>
                  <a:schemeClr val="accent5">
                    <a:lumMod val="75000"/>
                  </a:schemeClr>
                </a:solidFill>
                <a:latin typeface="Arial" pitchFamily="34" charset="0"/>
                <a:ea typeface="맑은 고딕" pitchFamily="50" charset="-127"/>
                <a:cs typeface="Arial" pitchFamily="34" charset="0"/>
              </a:rPr>
              <a:t>DICOM Network </a:t>
            </a:r>
            <a:r>
              <a:rPr lang="en-US" altLang="ko-KR" sz="3600" b="1" dirty="0" smtClean="0">
                <a:solidFill>
                  <a:schemeClr val="accent5">
                    <a:lumMod val="75000"/>
                  </a:schemeClr>
                </a:solidFill>
                <a:latin typeface="Arial" pitchFamily="34" charset="0"/>
                <a:ea typeface="맑은 고딕" pitchFamily="50" charset="-127"/>
                <a:cs typeface="Arial" pitchFamily="34" charset="0"/>
              </a:rPr>
              <a:t>application</a:t>
            </a:r>
          </a:p>
        </p:txBody>
      </p:sp>
      <p:sp>
        <p:nvSpPr>
          <p:cNvPr id="7" name="TextBox 6">
            <a:hlinkClick r:id="rId2"/>
          </p:cNvPr>
          <p:cNvSpPr txBox="1"/>
          <p:nvPr/>
        </p:nvSpPr>
        <p:spPr>
          <a:xfrm>
            <a:off x="0" y="6597932"/>
            <a:ext cx="9144000" cy="215444"/>
          </a:xfrm>
          <a:prstGeom prst="rect">
            <a:avLst/>
          </a:prstGeom>
          <a:noFill/>
        </p:spPr>
        <p:txBody>
          <a:bodyPr wrap="square" rtlCol="0">
            <a:spAutoFit/>
          </a:bodyPr>
          <a:lstStyle/>
          <a:p>
            <a:pPr algn="ctr"/>
            <a:r>
              <a:rPr lang="en-US" altLang="ko-KR" sz="800" dirty="0" smtClean="0">
                <a:solidFill>
                  <a:schemeClr val="tx1">
                    <a:lumMod val="75000"/>
                    <a:lumOff val="25000"/>
                  </a:schemeClr>
                </a:solidFill>
                <a:latin typeface="Arial" pitchFamily="34" charset="0"/>
                <a:cs typeface="Arial" pitchFamily="34" charset="0"/>
              </a:rPr>
              <a:t>Golubev Alexandr, </a:t>
            </a:r>
            <a:r>
              <a:rPr lang="en-US" sz="800" dirty="0"/>
              <a:t>MAGIC </a:t>
            </a:r>
            <a:r>
              <a:rPr lang="en-US" sz="800" dirty="0" smtClean="0"/>
              <a:t>project </a:t>
            </a:r>
            <a:r>
              <a:rPr lang="en-US" altLang="ko-KR" sz="800" dirty="0" smtClean="0">
                <a:solidFill>
                  <a:schemeClr val="tx1">
                    <a:lumMod val="75000"/>
                    <a:lumOff val="25000"/>
                  </a:schemeClr>
                </a:solidFill>
                <a:latin typeface="Arial" pitchFamily="34" charset="0"/>
                <a:cs typeface="Arial" pitchFamily="34" charset="0"/>
              </a:rPr>
              <a:t>2016</a:t>
            </a:r>
            <a:endParaRPr lang="ko-KR" altLang="en-US" sz="800" dirty="0">
              <a:solidFill>
                <a:schemeClr val="tx1">
                  <a:lumMod val="75000"/>
                  <a:lumOff val="25000"/>
                </a:schemeClr>
              </a:solidFill>
              <a:latin typeface="Arial" pitchFamily="34" charset="0"/>
              <a:cs typeface="Arial" pitchFamily="34" charset="0"/>
            </a:endParaRPr>
          </a:p>
        </p:txBody>
      </p:sp>
      <p:grpSp>
        <p:nvGrpSpPr>
          <p:cNvPr id="3" name="Group 2"/>
          <p:cNvGrpSpPr/>
          <p:nvPr/>
        </p:nvGrpSpPr>
        <p:grpSpPr>
          <a:xfrm>
            <a:off x="3851920" y="2780928"/>
            <a:ext cx="346585" cy="1368152"/>
            <a:chOff x="4009391" y="2780928"/>
            <a:chExt cx="346585" cy="1368152"/>
          </a:xfrm>
        </p:grpSpPr>
        <p:sp>
          <p:nvSpPr>
            <p:cNvPr id="2" name="Rectangle 1"/>
            <p:cNvSpPr/>
            <p:nvPr/>
          </p:nvSpPr>
          <p:spPr>
            <a:xfrm>
              <a:off x="4139952" y="2780928"/>
              <a:ext cx="216024" cy="1368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4009391" y="2780928"/>
              <a:ext cx="108012" cy="1368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89685"/>
            <a:ext cx="3571875" cy="485775"/>
          </a:xfrm>
          <a:prstGeom prst="rect">
            <a:avLst/>
          </a:prstGeom>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Server</a:t>
            </a:r>
            <a:endParaRPr lang="ko-KR" altLang="en-US" dirty="0"/>
          </a:p>
        </p:txBody>
      </p:sp>
      <p:sp>
        <p:nvSpPr>
          <p:cNvPr id="12" name="Content Placeholder 11"/>
          <p:cNvSpPr>
            <a:spLocks noGrp="1"/>
          </p:cNvSpPr>
          <p:nvPr>
            <p:ph idx="1"/>
          </p:nvPr>
        </p:nvSpPr>
        <p:spPr>
          <a:xfrm>
            <a:off x="2123728" y="980728"/>
            <a:ext cx="6563072" cy="460648"/>
          </a:xfrm>
        </p:spPr>
        <p:txBody>
          <a:bodyPr/>
          <a:lstStyle/>
          <a:p>
            <a:r>
              <a:rPr lang="en-US" altLang="en-US" b="1" dirty="0"/>
              <a:t>Equipment </a:t>
            </a:r>
            <a:r>
              <a:rPr lang="en-US" altLang="en-US" b="1" dirty="0" smtClean="0"/>
              <a:t>integration and data storage</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2123728" y="1556792"/>
            <a:ext cx="6563072" cy="4147865"/>
          </a:xfrm>
        </p:spPr>
        <p:txBody>
          <a:bodyPr/>
          <a:lstStyle/>
          <a:p>
            <a:r>
              <a:rPr lang="en-US" dirty="0"/>
              <a:t>This module </a:t>
            </a:r>
            <a:r>
              <a:rPr lang="en-US" dirty="0" smtClean="0"/>
              <a:t>provides a service of </a:t>
            </a:r>
            <a:r>
              <a:rPr lang="en-US" dirty="0"/>
              <a:t>collecting </a:t>
            </a:r>
            <a:r>
              <a:rPr lang="en-US" dirty="0" smtClean="0"/>
              <a:t>data from the </a:t>
            </a:r>
            <a:r>
              <a:rPr lang="en-US" dirty="0"/>
              <a:t>equipment, saving the archive of images and transmission of information on the </a:t>
            </a:r>
            <a:r>
              <a:rPr lang="en-US" dirty="0" smtClean="0"/>
              <a:t>server in </a:t>
            </a:r>
            <a:r>
              <a:rPr lang="en-US" dirty="0"/>
              <a:t>the «DICOM Portal». </a:t>
            </a:r>
            <a:endParaRPr lang="en-US" dirty="0" smtClean="0"/>
          </a:p>
          <a:p>
            <a:endParaRPr lang="en-US" dirty="0"/>
          </a:p>
          <a:p>
            <a:r>
              <a:rPr lang="en-US" dirty="0" smtClean="0"/>
              <a:t>This </a:t>
            </a:r>
            <a:r>
              <a:rPr lang="en-US" dirty="0"/>
              <a:t>service is designed for various interfaces import / export of data, depending on the beneficiary's equipment. «DICOM Server» can also be used as a PACS and provides all the necessary commands for the protocol. Thus it can be </a:t>
            </a:r>
            <a:r>
              <a:rPr lang="en-US" dirty="0" smtClean="0"/>
              <a:t>used including </a:t>
            </a:r>
            <a:r>
              <a:rPr lang="en-US" dirty="0"/>
              <a:t>adherence to the side of specialized Viewer system</a:t>
            </a:r>
            <a:r>
              <a:rPr lang="en-US" dirty="0" smtClean="0"/>
              <a:t>.</a:t>
            </a:r>
          </a:p>
          <a:p>
            <a:endParaRPr lang="en-US" dirty="0"/>
          </a:p>
          <a:p>
            <a:r>
              <a:rPr lang="en-US" dirty="0" smtClean="0"/>
              <a:t>This component is also </a:t>
            </a:r>
            <a:r>
              <a:rPr lang="en-US" dirty="0"/>
              <a:t>responsible for the transfer of research to «DICOM Viewer» on the basis of appropriate access levels</a:t>
            </a:r>
            <a:r>
              <a:rPr lang="en-US" dirty="0" smtClean="0"/>
              <a:t>.</a:t>
            </a:r>
          </a:p>
          <a:p>
            <a:endParaRPr lang="en-US" dirty="0"/>
          </a:p>
          <a:p>
            <a:r>
              <a:rPr lang="en-US" dirty="0"/>
              <a:t>This component can be scalability, and be installed in different locations and organizations, allowing you to store image archive </a:t>
            </a:r>
            <a:r>
              <a:rPr lang="en-US" dirty="0" smtClean="0"/>
              <a:t>distributed without </a:t>
            </a:r>
            <a:r>
              <a:rPr lang="en-US" dirty="0"/>
              <a:t>impacting the concrete infrastructure of certain organizations.</a:t>
            </a:r>
          </a:p>
        </p:txBody>
      </p:sp>
    </p:spTree>
    <p:extLst>
      <p:ext uri="{BB962C8B-B14F-4D97-AF65-F5344CB8AC3E}">
        <p14:creationId xmlns:p14="http://schemas.microsoft.com/office/powerpoint/2010/main" val="50613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Viewer</a:t>
            </a:r>
            <a:endParaRPr lang="ko-KR" altLang="en-US" dirty="0"/>
          </a:p>
        </p:txBody>
      </p:sp>
      <p:sp>
        <p:nvSpPr>
          <p:cNvPr id="12" name="Content Placeholder 11"/>
          <p:cNvSpPr>
            <a:spLocks noGrp="1"/>
          </p:cNvSpPr>
          <p:nvPr>
            <p:ph idx="1"/>
          </p:nvPr>
        </p:nvSpPr>
        <p:spPr>
          <a:xfrm>
            <a:off x="2123728" y="980728"/>
            <a:ext cx="6563072" cy="460648"/>
          </a:xfrm>
        </p:spPr>
        <p:txBody>
          <a:bodyPr/>
          <a:lstStyle/>
          <a:p>
            <a:r>
              <a:rPr lang="en-US" b="1" dirty="0" smtClean="0"/>
              <a:t>Medical images Visualization</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2134072" y="1412776"/>
            <a:ext cx="6563072" cy="4579913"/>
          </a:xfrm>
        </p:spPr>
        <p:txBody>
          <a:bodyPr/>
          <a:lstStyle/>
          <a:p>
            <a:r>
              <a:rPr lang="en-US" sz="1800" dirty="0"/>
              <a:t>The module provides all the necessary operations on the medical image</a:t>
            </a:r>
            <a:r>
              <a:rPr lang="ru-RU" sz="1800" dirty="0"/>
              <a:t>:</a:t>
            </a:r>
            <a:endParaRPr lang="en-US" sz="1800" dirty="0"/>
          </a:p>
          <a:p>
            <a:pPr marL="285750" lvl="0" indent="-285750">
              <a:buFont typeface="Wingdings" panose="05000000000000000000" pitchFamily="2" charset="2"/>
              <a:buChar char="Ø"/>
            </a:pPr>
            <a:r>
              <a:rPr lang="en-US" sz="1800" dirty="0"/>
              <a:t>DICOM image </a:t>
            </a:r>
            <a:r>
              <a:rPr lang="en-US" sz="1800" dirty="0" err="1"/>
              <a:t>visualisation</a:t>
            </a:r>
            <a:r>
              <a:rPr lang="en-US" sz="1800" dirty="0"/>
              <a:t>. User friendly interface.</a:t>
            </a:r>
          </a:p>
          <a:p>
            <a:pPr marL="285750" lvl="0" indent="-285750">
              <a:buFont typeface="Wingdings" panose="05000000000000000000" pitchFamily="2" charset="2"/>
              <a:buChar char="Ø"/>
            </a:pPr>
            <a:r>
              <a:rPr lang="x-none" sz="1800"/>
              <a:t>DICOM</a:t>
            </a:r>
            <a:r>
              <a:rPr lang="en-US" sz="1800" dirty="0"/>
              <a:t> image operations </a:t>
            </a:r>
            <a:r>
              <a:rPr lang="ru-RU" sz="1800" dirty="0"/>
              <a:t>: </a:t>
            </a:r>
            <a:r>
              <a:rPr lang="en-US" sz="1800" dirty="0"/>
              <a:t>Line, Circle, Rectangle, Curve line</a:t>
            </a:r>
          </a:p>
          <a:p>
            <a:pPr marL="285750" lvl="0" indent="-285750">
              <a:buFont typeface="Wingdings" panose="05000000000000000000" pitchFamily="2" charset="2"/>
              <a:buChar char="Ø"/>
            </a:pPr>
            <a:r>
              <a:rPr lang="ro-RO" sz="1800" dirty="0"/>
              <a:t>Area calculation and dimensions </a:t>
            </a:r>
            <a:r>
              <a:rPr lang="ru-RU" sz="1800" dirty="0"/>
              <a:t>: </a:t>
            </a:r>
            <a:r>
              <a:rPr lang="en-US" sz="1800" dirty="0"/>
              <a:t>Line, Angle, diameter, S circle, S rectangle</a:t>
            </a:r>
            <a:r>
              <a:rPr lang="ru-RU" sz="1800" dirty="0"/>
              <a:t>,</a:t>
            </a:r>
            <a:r>
              <a:rPr lang="en-US" sz="1800" dirty="0"/>
              <a:t> Zoom +/-</a:t>
            </a:r>
            <a:r>
              <a:rPr lang="ru-RU" sz="1800" dirty="0"/>
              <a:t>, </a:t>
            </a:r>
            <a:r>
              <a:rPr lang="en-US" sz="1800" dirty="0"/>
              <a:t>Zoom area</a:t>
            </a:r>
            <a:r>
              <a:rPr lang="ru-RU" sz="1800" dirty="0"/>
              <a:t>,</a:t>
            </a:r>
            <a:r>
              <a:rPr lang="en-US" sz="1800" dirty="0"/>
              <a:t> Move</a:t>
            </a:r>
          </a:p>
          <a:p>
            <a:pPr marL="285750" indent="-285750">
              <a:buFont typeface="Wingdings" panose="05000000000000000000" pitchFamily="2" charset="2"/>
              <a:buChar char="Ø"/>
            </a:pPr>
            <a:r>
              <a:rPr lang="ro-RO" sz="1800" dirty="0"/>
              <a:t>File operations </a:t>
            </a:r>
            <a:r>
              <a:rPr lang="ru-RU" sz="1800" dirty="0"/>
              <a:t>: </a:t>
            </a:r>
            <a:r>
              <a:rPr lang="en-US" sz="1800" dirty="0"/>
              <a:t>Save, Print, Bulk Print</a:t>
            </a:r>
          </a:p>
          <a:p>
            <a:pPr marL="285750" indent="-285750">
              <a:buFont typeface="Wingdings" panose="05000000000000000000" pitchFamily="2" charset="2"/>
              <a:buChar char="Ø"/>
            </a:pPr>
            <a:r>
              <a:rPr lang="en-US" sz="1800" dirty="0"/>
              <a:t>Image Visualization</a:t>
            </a:r>
            <a:r>
              <a:rPr lang="ru-RU" sz="1800" dirty="0"/>
              <a:t>:</a:t>
            </a:r>
            <a:r>
              <a:rPr lang="en-US" sz="1800" dirty="0"/>
              <a:t> Table</a:t>
            </a:r>
            <a:r>
              <a:rPr lang="ro-RO" sz="1800" dirty="0"/>
              <a:t> </a:t>
            </a:r>
            <a:r>
              <a:rPr lang="en-US" sz="1800" dirty="0"/>
              <a:t>n*n images, N</a:t>
            </a:r>
            <a:r>
              <a:rPr lang="ro-RO" sz="1800" dirty="0"/>
              <a:t>egativ</a:t>
            </a:r>
            <a:endParaRPr lang="en-US" sz="1800" dirty="0"/>
          </a:p>
          <a:p>
            <a:pPr marL="285750" lvl="0" indent="-285750">
              <a:buFont typeface="Wingdings" panose="05000000000000000000" pitchFamily="2" charset="2"/>
              <a:buChar char="Ø"/>
            </a:pPr>
            <a:r>
              <a:rPr lang="ro-RO" sz="1800" dirty="0"/>
              <a:t>Different projections </a:t>
            </a:r>
            <a:r>
              <a:rPr lang="ru-RU" sz="1800" dirty="0"/>
              <a:t>:</a:t>
            </a:r>
            <a:r>
              <a:rPr lang="en-US" sz="1800" dirty="0"/>
              <a:t> Skull, Lung, Abdomen, Mediastinum, bone, Spine, </a:t>
            </a:r>
            <a:r>
              <a:rPr lang="en-US" sz="1800" dirty="0" err="1"/>
              <a:t>Felsenbein</a:t>
            </a:r>
            <a:r>
              <a:rPr lang="en-US" sz="1800" dirty="0"/>
              <a:t>, Cerebral</a:t>
            </a:r>
          </a:p>
          <a:p>
            <a:pPr marL="285750" lvl="0" indent="-285750">
              <a:buFont typeface="Wingdings" panose="05000000000000000000" pitchFamily="2" charset="2"/>
              <a:buChar char="Ø"/>
            </a:pPr>
            <a:r>
              <a:rPr lang="en-US" sz="1800" dirty="0"/>
              <a:t>3D Modeling</a:t>
            </a:r>
            <a:r>
              <a:rPr lang="ru-RU" sz="1800" dirty="0"/>
              <a:t>	</a:t>
            </a:r>
            <a:endParaRPr lang="en-US" sz="1800" dirty="0"/>
          </a:p>
        </p:txBody>
      </p:sp>
    </p:spTree>
    <p:extLst>
      <p:ext uri="{BB962C8B-B14F-4D97-AF65-F5344CB8AC3E}">
        <p14:creationId xmlns:p14="http://schemas.microsoft.com/office/powerpoint/2010/main" val="50613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Screen</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632" b="6666"/>
          <a:stretch/>
        </p:blipFill>
        <p:spPr bwMode="auto">
          <a:xfrm>
            <a:off x="0" y="1124743"/>
            <a:ext cx="9144000"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892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functionalities</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724" b="8298"/>
          <a:stretch/>
        </p:blipFill>
        <p:spPr bwMode="auto">
          <a:xfrm>
            <a:off x="0" y="1052736"/>
            <a:ext cx="9144000" cy="632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14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View</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8" r="57308" b="7000"/>
          <a:stretch/>
        </p:blipFill>
        <p:spPr bwMode="auto">
          <a:xfrm>
            <a:off x="0" y="947057"/>
            <a:ext cx="9144000" cy="593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97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MPR - slices</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47" r="53759" b="7333"/>
          <a:stretch/>
        </p:blipFill>
        <p:spPr bwMode="auto">
          <a:xfrm>
            <a:off x="0" y="914400"/>
            <a:ext cx="9144000" cy="553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681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Modeling</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027" b="7000"/>
          <a:stretch/>
        </p:blipFill>
        <p:spPr bwMode="auto">
          <a:xfrm>
            <a:off x="25102" y="1054994"/>
            <a:ext cx="9210074" cy="539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27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a:t>
            </a:r>
            <a:r>
              <a:rPr lang="en-US" dirty="0" smtClean="0"/>
              <a:t>Modeling Projections</a:t>
            </a:r>
            <a:endParaRPr lang="en-US" dirty="0"/>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927" b="8333"/>
          <a:stretch/>
        </p:blipFill>
        <p:spPr bwMode="auto">
          <a:xfrm>
            <a:off x="0" y="1124743"/>
            <a:ext cx="9144000" cy="52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98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Monitoring</a:t>
            </a:r>
            <a:endParaRPr lang="ko-KR" altLang="en-US" dirty="0"/>
          </a:p>
        </p:txBody>
      </p:sp>
      <p:sp>
        <p:nvSpPr>
          <p:cNvPr id="12" name="Content Placeholder 11"/>
          <p:cNvSpPr>
            <a:spLocks noGrp="1"/>
          </p:cNvSpPr>
          <p:nvPr>
            <p:ph idx="1"/>
          </p:nvPr>
        </p:nvSpPr>
        <p:spPr/>
        <p:txBody>
          <a:bodyPr/>
          <a:lstStyle/>
          <a:p>
            <a:r>
              <a:rPr lang="en-US" b="1" dirty="0" smtClean="0"/>
              <a:t>Equipment and services monitoring</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p:txBody>
          <a:bodyPr/>
          <a:lstStyle/>
          <a:p>
            <a:r>
              <a:rPr lang="en-US" dirty="0" smtClean="0"/>
              <a:t>Performance monitoring </a:t>
            </a:r>
            <a:r>
              <a:rPr lang="en-US" dirty="0"/>
              <a:t>system-configured «DICOM Server» s. This system allows you to determine the failure or unavailability of equipment connection, which in turn allows us to solve </a:t>
            </a:r>
            <a:r>
              <a:rPr lang="en-US" dirty="0" smtClean="0"/>
              <a:t>problem </a:t>
            </a:r>
            <a:r>
              <a:rPr lang="en-US" dirty="0"/>
              <a:t>early on and increases the resiliency of the entire system</a:t>
            </a:r>
            <a:r>
              <a:rPr lang="en-US" dirty="0" smtClean="0"/>
              <a:t>.</a:t>
            </a:r>
          </a:p>
          <a:p>
            <a:endParaRPr lang="en-US" dirty="0"/>
          </a:p>
          <a:p>
            <a:endParaRPr lang="en-US" dirty="0"/>
          </a:p>
        </p:txBody>
      </p:sp>
      <p:pic>
        <p:nvPicPr>
          <p:cNvPr id="2" name="Picture 1"/>
          <p:cNvPicPr>
            <a:picLocks noChangeAspect="1"/>
          </p:cNvPicPr>
          <p:nvPr/>
        </p:nvPicPr>
        <p:blipFill rotWithShape="1">
          <a:blip r:embed="rId2"/>
          <a:srcRect l="12988" t="17101" r="40157"/>
          <a:stretch/>
        </p:blipFill>
        <p:spPr>
          <a:xfrm>
            <a:off x="1763688" y="2924944"/>
            <a:ext cx="8568952" cy="8527876"/>
          </a:xfrm>
          <a:prstGeom prst="rect">
            <a:avLst/>
          </a:prstGeom>
        </p:spPr>
      </p:pic>
    </p:spTree>
    <p:extLst>
      <p:ext uri="{BB962C8B-B14F-4D97-AF65-F5344CB8AC3E}">
        <p14:creationId xmlns:p14="http://schemas.microsoft.com/office/powerpoint/2010/main" val="506134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Audit</a:t>
            </a:r>
            <a:endParaRPr lang="ko-KR" altLang="en-US" dirty="0"/>
          </a:p>
        </p:txBody>
      </p:sp>
      <p:sp>
        <p:nvSpPr>
          <p:cNvPr id="12" name="Content Placeholder 11"/>
          <p:cNvSpPr>
            <a:spLocks noGrp="1"/>
          </p:cNvSpPr>
          <p:nvPr>
            <p:ph idx="1"/>
          </p:nvPr>
        </p:nvSpPr>
        <p:spPr/>
        <p:txBody>
          <a:bodyPr/>
          <a:lstStyle/>
          <a:p>
            <a:r>
              <a:rPr lang="en-US" b="1" dirty="0" smtClean="0"/>
              <a:t>Personal data security and Investigations access.</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p:txBody>
          <a:bodyPr/>
          <a:lstStyle/>
          <a:p>
            <a:pPr marL="285750" indent="-285750">
              <a:lnSpc>
                <a:spcPct val="150000"/>
              </a:lnSpc>
              <a:buFont typeface="Wingdings" panose="05000000000000000000" pitchFamily="2" charset="2"/>
              <a:buChar char="Ø"/>
            </a:pPr>
            <a:r>
              <a:rPr lang="en-US" dirty="0" smtClean="0"/>
              <a:t>Each Investigation is linked to an patient with its personal data.</a:t>
            </a:r>
          </a:p>
          <a:p>
            <a:pPr marL="285750" indent="-285750">
              <a:lnSpc>
                <a:spcPct val="150000"/>
              </a:lnSpc>
              <a:buFont typeface="Wingdings" panose="05000000000000000000" pitchFamily="2" charset="2"/>
              <a:buChar char="Ø"/>
            </a:pPr>
            <a:r>
              <a:rPr lang="en-US" dirty="0" smtClean="0"/>
              <a:t>For Each investigation there is possible to set individual access.</a:t>
            </a:r>
          </a:p>
          <a:p>
            <a:pPr marL="285750" indent="-285750">
              <a:lnSpc>
                <a:spcPct val="150000"/>
              </a:lnSpc>
              <a:buFont typeface="Wingdings" panose="05000000000000000000" pitchFamily="2" charset="2"/>
              <a:buChar char="Ø"/>
            </a:pPr>
            <a:r>
              <a:rPr lang="en-US" dirty="0" smtClean="0"/>
              <a:t>Each request to data access is logged and investigation workflow is tracked. </a:t>
            </a:r>
            <a:endParaRPr lang="en-US" dirty="0"/>
          </a:p>
        </p:txBody>
      </p:sp>
      <p:pic>
        <p:nvPicPr>
          <p:cNvPr id="6" name="Picture 2" descr="C:\Users\agolubev\AppData\Local\Microsoft\Windows\Temporary Internet Files\Content.IE5\U2UG2M6B\energiewende-monitoring,property=bild,bereich=bmwi2012,sprache=en,width=280,height=2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645024"/>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36880"/>
            <a:ext cx="7524328" cy="1364552"/>
          </a:xfrm>
        </p:spPr>
        <p:txBody>
          <a:bodyPr/>
          <a:lstStyle/>
          <a:p>
            <a:r>
              <a:rPr lang="en-US" altLang="ko-KR" dirty="0" smtClean="0"/>
              <a:t>Contents</a:t>
            </a:r>
            <a:endParaRPr lang="ko-KR" altLang="en-US" dirty="0"/>
          </a:p>
        </p:txBody>
      </p:sp>
      <p:sp>
        <p:nvSpPr>
          <p:cNvPr id="12" name="Content Placeholder 11"/>
          <p:cNvSpPr>
            <a:spLocks noGrp="1"/>
          </p:cNvSpPr>
          <p:nvPr>
            <p:ph idx="1"/>
          </p:nvPr>
        </p:nvSpPr>
        <p:spPr>
          <a:xfrm>
            <a:off x="1907704" y="1412776"/>
            <a:ext cx="7056784" cy="4680520"/>
          </a:xfrm>
        </p:spPr>
        <p:txBody>
          <a:bodyPr/>
          <a:lstStyle/>
          <a:p>
            <a:pPr marL="342900" indent="-342900">
              <a:buFont typeface="Arial" panose="020B0604020202020204" pitchFamily="34" charset="0"/>
              <a:buChar char="•"/>
            </a:pPr>
            <a:r>
              <a:rPr lang="en-US" altLang="en-US" dirty="0" smtClean="0"/>
              <a:t>System Overview</a:t>
            </a:r>
          </a:p>
          <a:p>
            <a:pPr marL="342900" indent="-342900">
              <a:buFont typeface="Arial" panose="020B0604020202020204" pitchFamily="34" charset="0"/>
              <a:buChar char="•"/>
            </a:pPr>
            <a:r>
              <a:rPr lang="en-US" altLang="en-US" dirty="0" smtClean="0"/>
              <a:t>Beneficiary benefits</a:t>
            </a:r>
            <a:endParaRPr lang="ru-RU" altLang="en-US" dirty="0"/>
          </a:p>
          <a:p>
            <a:pPr marL="342900" indent="-342900">
              <a:buFont typeface="Arial" panose="020B0604020202020204" pitchFamily="34" charset="0"/>
              <a:buChar char="•"/>
            </a:pPr>
            <a:r>
              <a:rPr lang="en-US" altLang="en-US" dirty="0" smtClean="0"/>
              <a:t>Information System Architecture</a:t>
            </a:r>
            <a:endParaRPr lang="ru-RU" altLang="en-US" dirty="0"/>
          </a:p>
          <a:p>
            <a:pPr marL="342900" indent="-342900">
              <a:buFont typeface="Arial" panose="020B0604020202020204" pitchFamily="34" charset="0"/>
              <a:buChar char="•"/>
            </a:pPr>
            <a:r>
              <a:rPr lang="en-US" altLang="en-US" dirty="0" smtClean="0"/>
              <a:t>User interface: “DICOM Portal” component</a:t>
            </a:r>
            <a:endParaRPr lang="en-US" altLang="en-US" dirty="0"/>
          </a:p>
          <a:p>
            <a:pPr marL="342900" indent="-342900">
              <a:buFont typeface="Arial" panose="020B0604020202020204" pitchFamily="34" charset="0"/>
              <a:buChar char="•"/>
            </a:pPr>
            <a:r>
              <a:rPr lang="en-US" altLang="en-US" dirty="0" smtClean="0"/>
              <a:t>Equipment integration: “DICOM Server”</a:t>
            </a:r>
            <a:endParaRPr lang="ru-RU" altLang="en-US" dirty="0"/>
          </a:p>
          <a:p>
            <a:pPr marL="342900" indent="-342900">
              <a:buFont typeface="Arial" panose="020B0604020202020204" pitchFamily="34" charset="0"/>
              <a:buChar char="•"/>
            </a:pPr>
            <a:r>
              <a:rPr lang="en-US" altLang="en-US" dirty="0" smtClean="0"/>
              <a:t>Image Visualization: “DICOM Viewer”</a:t>
            </a:r>
            <a:endParaRPr lang="en-US" altLang="en-US" dirty="0"/>
          </a:p>
          <a:p>
            <a:pPr marL="342900" indent="-342900">
              <a:buFont typeface="Arial" panose="020B0604020202020204" pitchFamily="34" charset="0"/>
              <a:buChar char="•"/>
            </a:pPr>
            <a:r>
              <a:rPr lang="en-US" altLang="en-US" dirty="0" smtClean="0"/>
              <a:t>Monitoring System: “DICOM Monitoring”</a:t>
            </a:r>
          </a:p>
          <a:p>
            <a:pPr marL="342900" indent="-342900">
              <a:buFont typeface="Arial" panose="020B0604020202020204" pitchFamily="34" charset="0"/>
              <a:buChar char="•"/>
            </a:pPr>
            <a:r>
              <a:rPr lang="en-US" altLang="en-US" dirty="0" smtClean="0"/>
              <a:t>Security and personal data protection: “DICOM Audit” Module</a:t>
            </a:r>
            <a:endParaRPr lang="en-US" altLang="en-US" dirty="0"/>
          </a:p>
          <a:p>
            <a:pPr marL="342900" indent="-342900">
              <a:buFont typeface="Arial" panose="020B0604020202020204" pitchFamily="34" charset="0"/>
              <a:buChar char="•"/>
            </a:pPr>
            <a:r>
              <a:rPr lang="en-US" altLang="en-US" dirty="0" smtClean="0"/>
              <a:t>What Next?</a:t>
            </a:r>
            <a:endParaRPr lang="en-US" altLang="en-US" dirty="0"/>
          </a:p>
          <a:p>
            <a:pPr marL="342900" indent="-342900">
              <a:buFont typeface="Arial" panose="020B0604020202020204" pitchFamily="34" charset="0"/>
              <a:buChar char="•"/>
            </a:pPr>
            <a:r>
              <a:rPr lang="en-US" altLang="en-US" dirty="0" smtClean="0"/>
              <a:t>Resources</a:t>
            </a:r>
            <a:endParaRPr lang="ru-RU" altLang="en-US" dirty="0"/>
          </a:p>
          <a:p>
            <a:pPr marL="342900" indent="-342900">
              <a:buFont typeface="Arial" panose="020B0604020202020204" pitchFamily="34" charset="0"/>
              <a:buChar char="•"/>
            </a:pPr>
            <a:r>
              <a:rPr lang="en-US" altLang="en-US" dirty="0" smtClean="0"/>
              <a:t>Conclusions</a:t>
            </a:r>
          </a:p>
          <a:p>
            <a:pPr marL="342900" indent="-342900">
              <a:buFont typeface="Arial" panose="020B0604020202020204" pitchFamily="34" charset="0"/>
              <a:buChar char="•"/>
            </a:pPr>
            <a:r>
              <a:rPr lang="en-US" altLang="en-US" dirty="0" smtClean="0"/>
              <a:t>Questions Session</a:t>
            </a:r>
            <a:endParaRPr lang="ru-RU" altLang="en-US" dirty="0"/>
          </a:p>
        </p:txBody>
      </p:sp>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Next?</a:t>
            </a:r>
            <a:endParaRPr lang="en-US" dirty="0"/>
          </a:p>
        </p:txBody>
      </p:sp>
      <p:sp>
        <p:nvSpPr>
          <p:cNvPr id="3" name="Content Placeholder 2"/>
          <p:cNvSpPr>
            <a:spLocks noGrp="1"/>
          </p:cNvSpPr>
          <p:nvPr>
            <p:ph idx="1"/>
          </p:nvPr>
        </p:nvSpPr>
        <p:spPr/>
        <p:txBody>
          <a:bodyPr/>
          <a:lstStyle/>
          <a:p>
            <a:r>
              <a:rPr lang="en-US" dirty="0" smtClean="0"/>
              <a:t>Future research, activities and innovations</a:t>
            </a:r>
            <a:endParaRPr lang="en-US" dirty="0"/>
          </a:p>
        </p:txBody>
      </p:sp>
      <p:sp>
        <p:nvSpPr>
          <p:cNvPr id="4" name="Content Placeholder 3"/>
          <p:cNvSpPr>
            <a:spLocks noGrp="1"/>
          </p:cNvSpPr>
          <p:nvPr>
            <p:ph idx="10"/>
          </p:nvPr>
        </p:nvSpPr>
        <p:spPr/>
        <p:txBody>
          <a:bodyPr/>
          <a:lstStyle/>
          <a:p>
            <a:r>
              <a:rPr lang="en-US" altLang="en-US" dirty="0" smtClean="0"/>
              <a:t>Even project is now in production, functionality of the “DICOM Network” can and should be enhanced. During the implementation beneficiary of this syste</a:t>
            </a:r>
            <a:r>
              <a:rPr lang="en-US" altLang="en-US" dirty="0"/>
              <a:t>m</a:t>
            </a:r>
            <a:r>
              <a:rPr lang="en-US" altLang="en-US" dirty="0" smtClean="0"/>
              <a:t> realized necessity for additional features</a:t>
            </a:r>
            <a:r>
              <a:rPr lang="en-US" altLang="en-US" dirty="0"/>
              <a:t>. In the near future it is planned to implement new features such as:</a:t>
            </a:r>
          </a:p>
          <a:p>
            <a:pPr marL="285750" indent="-285750">
              <a:buFont typeface="Wingdings" panose="05000000000000000000" pitchFamily="2" charset="2"/>
              <a:buChar char="Ø"/>
            </a:pPr>
            <a:r>
              <a:rPr lang="en-US" altLang="en-US" dirty="0"/>
              <a:t>Integration MPASS and legalization of the patient's access to his research</a:t>
            </a:r>
            <a:r>
              <a:rPr lang="en-US" altLang="en-US" dirty="0" smtClean="0"/>
              <a:t>.</a:t>
            </a:r>
          </a:p>
          <a:p>
            <a:pPr marL="285750" indent="-285750">
              <a:buFont typeface="Wingdings" panose="05000000000000000000" pitchFamily="2" charset="2"/>
              <a:buChar char="Ø"/>
            </a:pPr>
            <a:r>
              <a:rPr lang="en-US" altLang="en-US" dirty="0"/>
              <a:t>Connect new </a:t>
            </a:r>
            <a:r>
              <a:rPr lang="en-US" altLang="en-US" dirty="0" smtClean="0"/>
              <a:t>equipment.</a:t>
            </a:r>
          </a:p>
          <a:p>
            <a:pPr marL="285750" indent="-285750">
              <a:buFont typeface="Wingdings" panose="05000000000000000000" pitchFamily="2" charset="2"/>
              <a:buChar char="Ø"/>
            </a:pPr>
            <a:r>
              <a:rPr lang="en-US" altLang="en-US" dirty="0"/>
              <a:t>Mobile version of the «DICOM Viewer</a:t>
            </a:r>
            <a:r>
              <a:rPr lang="en-US" altLang="en-US" dirty="0" smtClean="0"/>
              <a:t>»</a:t>
            </a:r>
          </a:p>
          <a:p>
            <a:pPr marL="285750" indent="-285750">
              <a:buFont typeface="Wingdings" panose="05000000000000000000" pitchFamily="2" charset="2"/>
              <a:buChar char="Ø"/>
            </a:pPr>
            <a:r>
              <a:rPr lang="en-US" altLang="en-US" dirty="0" smtClean="0"/>
              <a:t>Enhancing connectivity to VI-SEEM Platform and other international projects and platforms.</a:t>
            </a:r>
          </a:p>
          <a:p>
            <a:r>
              <a:rPr lang="en-US" altLang="en-US" dirty="0"/>
              <a:t>Also, the long-term plan to develop and integrate a more ambitious projects in this area:</a:t>
            </a:r>
          </a:p>
          <a:p>
            <a:pPr marL="285750" indent="-285750">
              <a:buFont typeface="Wingdings" panose="05000000000000000000" pitchFamily="2" charset="2"/>
              <a:buChar char="Ø"/>
            </a:pPr>
            <a:r>
              <a:rPr lang="en-US" altLang="en-US" dirty="0" smtClean="0"/>
              <a:t>Optimization </a:t>
            </a:r>
            <a:r>
              <a:rPr lang="en-US" altLang="en-US" dirty="0"/>
              <a:t>studies archiving</a:t>
            </a:r>
            <a:r>
              <a:rPr lang="en-US" altLang="en-US" dirty="0" smtClean="0"/>
              <a:t>. </a:t>
            </a:r>
          </a:p>
          <a:p>
            <a:pPr marL="285750" indent="-285750">
              <a:buFont typeface="Wingdings" panose="05000000000000000000" pitchFamily="2" charset="2"/>
              <a:buChar char="Ø"/>
            </a:pPr>
            <a:r>
              <a:rPr lang="en-US" altLang="en-US" dirty="0" smtClean="0"/>
              <a:t>Image </a:t>
            </a:r>
            <a:r>
              <a:rPr lang="en-US" altLang="en-US" dirty="0"/>
              <a:t>preprocessing and detection of anomalies.</a:t>
            </a:r>
          </a:p>
          <a:p>
            <a:pPr marL="285750" indent="-285750">
              <a:buFont typeface="Wingdings" panose="05000000000000000000" pitchFamily="2" charset="2"/>
              <a:buChar char="Ø"/>
            </a:pPr>
            <a:r>
              <a:rPr lang="en-US" altLang="en-US" dirty="0"/>
              <a:t>Expert </a:t>
            </a:r>
            <a:r>
              <a:rPr lang="en-US" altLang="en-US" dirty="0" smtClean="0"/>
              <a:t>system to </a:t>
            </a:r>
            <a:r>
              <a:rPr lang="en-US" altLang="en-US" dirty="0"/>
              <a:t>help doctors.</a:t>
            </a:r>
          </a:p>
          <a:p>
            <a:pPr marL="285750" indent="-285750">
              <a:buFont typeface="Wingdings" panose="05000000000000000000" pitchFamily="2" charset="2"/>
              <a:buChar char="Ø"/>
            </a:pPr>
            <a:r>
              <a:rPr lang="en-US" altLang="en-US" dirty="0"/>
              <a:t>Development of the "DICOM NETWORK" on the national and international level.</a:t>
            </a:r>
            <a:endParaRPr lang="en-US" dirty="0"/>
          </a:p>
        </p:txBody>
      </p:sp>
    </p:spTree>
    <p:extLst>
      <p:ext uri="{BB962C8B-B14F-4D97-AF65-F5344CB8AC3E}">
        <p14:creationId xmlns:p14="http://schemas.microsoft.com/office/powerpoint/2010/main" val="2182596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Questions</a:t>
            </a:r>
            <a:endParaRPr lang="en-US" dirty="0"/>
          </a:p>
        </p:txBody>
      </p:sp>
      <p:pic>
        <p:nvPicPr>
          <p:cNvPr id="1028" name="Picture 4" descr="C:\Users\agolubev\AppData\Local\Microsoft\Windows\Temporary Internet Files\Content.IE5\OU3VZACJ\question_1[1].jpg"/>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782888" y="2276475"/>
            <a:ext cx="360045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spTree>
    <p:extLst>
      <p:ext uri="{BB962C8B-B14F-4D97-AF65-F5344CB8AC3E}">
        <p14:creationId xmlns:p14="http://schemas.microsoft.com/office/powerpoint/2010/main" val="368217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smtClean="0"/>
              <a:t> </a:t>
            </a:r>
            <a:r>
              <a:rPr lang="en-US" altLang="en-US" dirty="0"/>
              <a:t>System Overview</a:t>
            </a:r>
            <a:endParaRPr lang="ko-KR" altLang="en-US" dirty="0"/>
          </a:p>
        </p:txBody>
      </p:sp>
      <p:sp>
        <p:nvSpPr>
          <p:cNvPr id="7" name="Content Placeholder 6"/>
          <p:cNvSpPr>
            <a:spLocks noGrp="1"/>
          </p:cNvSpPr>
          <p:nvPr>
            <p:ph idx="10"/>
          </p:nvPr>
        </p:nvSpPr>
        <p:spPr>
          <a:xfrm>
            <a:off x="251520" y="1196752"/>
            <a:ext cx="8640960" cy="2016224"/>
          </a:xfrm>
        </p:spPr>
        <p:txBody>
          <a:bodyPr/>
          <a:lstStyle/>
          <a:p>
            <a:pPr>
              <a:lnSpc>
                <a:spcPct val="90000"/>
              </a:lnSpc>
            </a:pPr>
            <a:r>
              <a:rPr lang="ru-RU" altLang="en-US" dirty="0" smtClean="0"/>
              <a:t>«</a:t>
            </a:r>
            <a:r>
              <a:rPr lang="en-US" altLang="en-US" dirty="0"/>
              <a:t>DICOM Network</a:t>
            </a:r>
            <a:r>
              <a:rPr lang="ru-RU" altLang="en-US" dirty="0"/>
              <a:t>» </a:t>
            </a:r>
            <a:r>
              <a:rPr lang="en-US" altLang="en-US" dirty="0" smtClean="0"/>
              <a:t>Informational System was planed and developed for Medical and Diagnostically Institutions for collections, processing and visualization of medical images.</a:t>
            </a:r>
          </a:p>
          <a:p>
            <a:pPr>
              <a:lnSpc>
                <a:spcPct val="90000"/>
              </a:lnSpc>
            </a:pPr>
            <a:endParaRPr lang="en-US" altLang="en-US" dirty="0" smtClean="0"/>
          </a:p>
          <a:p>
            <a:pPr>
              <a:lnSpc>
                <a:spcPct val="90000"/>
              </a:lnSpc>
            </a:pPr>
            <a:r>
              <a:rPr lang="en-US" altLang="en-US" dirty="0" smtClean="0"/>
              <a:t>This system covers all the workflow for processing and documentation of medical investigations from collecting images from equipment to archiving investigation in the patient medical record.</a:t>
            </a:r>
          </a:p>
          <a:p>
            <a:pPr>
              <a:lnSpc>
                <a:spcPct val="90000"/>
              </a:lnSpc>
            </a:pPr>
            <a:endParaRPr lang="ru-RU" altLang="en-US" dirty="0"/>
          </a:p>
          <a:p>
            <a:pPr>
              <a:lnSpc>
                <a:spcPct val="90000"/>
              </a:lnSpc>
            </a:pPr>
            <a:r>
              <a:rPr lang="ru-RU" altLang="en-US" dirty="0"/>
              <a:t>«</a:t>
            </a:r>
            <a:r>
              <a:rPr lang="en-US" altLang="en-US" dirty="0"/>
              <a:t>DICOM Network</a:t>
            </a:r>
            <a:r>
              <a:rPr lang="ru-RU" altLang="en-US" dirty="0"/>
              <a:t>» </a:t>
            </a:r>
            <a:r>
              <a:rPr lang="en-US" altLang="en-US" dirty="0" smtClean="0"/>
              <a:t>offers necessary functionality for quality medical management and secure investigation access in ONLINE mode. This helps doctors, specialists and penitents to access, save and document Medical Imaging Investigations and help institutions to reduce investigation costs, enchasing quality of service.</a:t>
            </a:r>
            <a:endParaRPr lang="ru-RU" altLang="en-US" dirty="0"/>
          </a:p>
        </p:txBody>
      </p:sp>
      <p:pic>
        <p:nvPicPr>
          <p:cNvPr id="8" name="Picture 7" descr="Argumentarea necesității implementării proiectul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556" y="3178630"/>
            <a:ext cx="4475411" cy="363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527401"/>
            <a:ext cx="3571875" cy="485775"/>
          </a:xfrm>
          <a:prstGeom prst="rect">
            <a:avLst/>
          </a:prstGeom>
        </p:spPr>
      </p:pic>
    </p:spTree>
    <p:extLst>
      <p:ext uri="{BB962C8B-B14F-4D97-AF65-F5344CB8AC3E}">
        <p14:creationId xmlns:p14="http://schemas.microsoft.com/office/powerpoint/2010/main" val="221088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Beneficiary </a:t>
            </a:r>
            <a:r>
              <a:rPr lang="en-US" altLang="en-US" dirty="0" smtClean="0"/>
              <a:t>benefits</a:t>
            </a:r>
            <a:endParaRPr lang="en-US" dirty="0"/>
          </a:p>
        </p:txBody>
      </p:sp>
      <p:sp>
        <p:nvSpPr>
          <p:cNvPr id="3" name="Content Placeholder 2"/>
          <p:cNvSpPr>
            <a:spLocks noGrp="1"/>
          </p:cNvSpPr>
          <p:nvPr>
            <p:ph idx="1"/>
          </p:nvPr>
        </p:nvSpPr>
        <p:spPr>
          <a:xfrm>
            <a:off x="2123728" y="1268760"/>
            <a:ext cx="6563072" cy="5256584"/>
          </a:xfrm>
        </p:spPr>
        <p:txBody>
          <a:bodyPr/>
          <a:lstStyle/>
          <a:p>
            <a:pPr marL="342900" indent="-342900">
              <a:buFont typeface="Wingdings" panose="05000000000000000000" pitchFamily="2" charset="2"/>
              <a:buChar char="Ø"/>
            </a:pPr>
            <a:r>
              <a:rPr lang="en-US" dirty="0"/>
              <a:t>Investigations prime </a:t>
            </a:r>
            <a:r>
              <a:rPr lang="en-US" dirty="0" smtClean="0"/>
              <a:t>cost reduce</a:t>
            </a:r>
          </a:p>
          <a:p>
            <a:pPr marL="1085850" lvl="1" indent="-342900">
              <a:buFont typeface="Wingdings" panose="05000000000000000000" pitchFamily="2" charset="2"/>
              <a:buChar char="Ø"/>
            </a:pPr>
            <a:r>
              <a:rPr lang="en-US" sz="2000" dirty="0" smtClean="0"/>
              <a:t>No need for Investigation Print consumables </a:t>
            </a:r>
          </a:p>
          <a:p>
            <a:pPr marL="1085850" lvl="1" indent="-342900">
              <a:buFont typeface="Wingdings" panose="05000000000000000000" pitchFamily="2" charset="2"/>
              <a:buChar char="Ø"/>
            </a:pPr>
            <a:r>
              <a:rPr lang="en-US" sz="2000" dirty="0" smtClean="0"/>
              <a:t>No need for CD/DVD archive</a:t>
            </a:r>
          </a:p>
          <a:p>
            <a:pPr marL="1085850" lvl="1" indent="-342900">
              <a:buFont typeface="Wingdings" panose="05000000000000000000" pitchFamily="2" charset="2"/>
              <a:buChar char="Ø"/>
            </a:pPr>
            <a:r>
              <a:rPr lang="en-US" sz="2000" dirty="0" smtClean="0"/>
              <a:t>No need for third party software support</a:t>
            </a:r>
          </a:p>
          <a:p>
            <a:pPr marL="342900" indent="-342900">
              <a:buFont typeface="Wingdings" panose="05000000000000000000" pitchFamily="2" charset="2"/>
              <a:buChar char="Ø"/>
            </a:pPr>
            <a:r>
              <a:rPr lang="en-US" dirty="0" smtClean="0"/>
              <a:t>Increase Quality of Service</a:t>
            </a:r>
            <a:endParaRPr lang="en-US" dirty="0"/>
          </a:p>
          <a:p>
            <a:pPr marL="1085850" lvl="1" indent="-342900">
              <a:buFont typeface="Wingdings" panose="05000000000000000000" pitchFamily="2" charset="2"/>
              <a:buChar char="Ø"/>
            </a:pPr>
            <a:r>
              <a:rPr lang="en-US" sz="2000" dirty="0" smtClean="0"/>
              <a:t>Online Investigations Access by specialists, doctors, patients</a:t>
            </a:r>
          </a:p>
          <a:p>
            <a:pPr marL="1085850" lvl="1" indent="-342900">
              <a:buFont typeface="Wingdings" panose="05000000000000000000" pitchFamily="2" charset="2"/>
              <a:buChar char="Ø"/>
            </a:pPr>
            <a:r>
              <a:rPr lang="en-US" sz="2000" dirty="0" smtClean="0"/>
              <a:t>Investigations exchange between institutions.</a:t>
            </a:r>
          </a:p>
          <a:p>
            <a:pPr marL="1085850" lvl="1" indent="-342900">
              <a:buFont typeface="Wingdings" panose="05000000000000000000" pitchFamily="2" charset="2"/>
              <a:buChar char="Ø"/>
            </a:pPr>
            <a:r>
              <a:rPr lang="en-US" sz="2000" dirty="0" smtClean="0"/>
              <a:t>Online Consultations, reduce paper documents, etc…</a:t>
            </a:r>
            <a:endParaRPr lang="en-US" dirty="0" smtClean="0"/>
          </a:p>
          <a:p>
            <a:pPr marL="342900" indent="-342900">
              <a:buFont typeface="Wingdings" panose="05000000000000000000" pitchFamily="2" charset="2"/>
              <a:buChar char="Ø"/>
            </a:pPr>
            <a:r>
              <a:rPr lang="en-US" dirty="0" smtClean="0"/>
              <a:t>Statistics Enhancement</a:t>
            </a:r>
            <a:endParaRPr lang="en-US" dirty="0"/>
          </a:p>
          <a:p>
            <a:pPr marL="1085850" lvl="1" indent="-342900">
              <a:buFont typeface="Wingdings" panose="05000000000000000000" pitchFamily="2" charset="2"/>
              <a:buChar char="Ø"/>
            </a:pPr>
            <a:r>
              <a:rPr lang="en-US" sz="2000" dirty="0" smtClean="0"/>
              <a:t>Quality Statistics services available 24/7</a:t>
            </a:r>
            <a:endParaRPr lang="en-US" dirty="0" smtClean="0"/>
          </a:p>
          <a:p>
            <a:pPr marL="342900" indent="-342900">
              <a:buFont typeface="Wingdings" panose="05000000000000000000" pitchFamily="2" charset="2"/>
              <a:buChar char="Ø"/>
            </a:pPr>
            <a:r>
              <a:rPr lang="en-US" dirty="0" smtClean="0"/>
              <a:t>Advanced Reporting</a:t>
            </a:r>
            <a:endParaRPr lang="en-US" dirty="0"/>
          </a:p>
          <a:p>
            <a:pPr marL="1085850" lvl="1" indent="-342900">
              <a:buFont typeface="Wingdings" panose="05000000000000000000" pitchFamily="2" charset="2"/>
              <a:buChar char="Ø"/>
            </a:pPr>
            <a:r>
              <a:rPr lang="en-US" sz="2000" dirty="0" smtClean="0"/>
              <a:t>Sophisticated reporting system</a:t>
            </a:r>
            <a:endParaRPr lang="en-US" dirty="0" smtClean="0"/>
          </a:p>
          <a:p>
            <a:pPr marL="342900" indent="-342900">
              <a:buFont typeface="Wingdings" panose="05000000000000000000" pitchFamily="2" charset="2"/>
              <a:buChar char="Ø"/>
            </a:pPr>
            <a:r>
              <a:rPr lang="en-US" dirty="0" smtClean="0"/>
              <a:t>Archive</a:t>
            </a:r>
            <a:endParaRPr lang="en-US" dirty="0"/>
          </a:p>
          <a:p>
            <a:pPr marL="1085850" lvl="1" indent="-342900">
              <a:buFont typeface="Wingdings" panose="05000000000000000000" pitchFamily="2" charset="2"/>
              <a:buChar char="Ø"/>
            </a:pPr>
            <a:r>
              <a:rPr lang="en-US" sz="2000" dirty="0" smtClean="0"/>
              <a:t>Secure and Stable Archive for </a:t>
            </a:r>
            <a:r>
              <a:rPr lang="en-US" sz="2000" dirty="0" err="1" smtClean="0"/>
              <a:t>investigatins</a:t>
            </a:r>
            <a:r>
              <a:rPr lang="en-US" sz="2000" dirty="0" smtClean="0"/>
              <a:t>.</a:t>
            </a:r>
            <a:endParaRPr lang="en-US" dirty="0"/>
          </a:p>
          <a:p>
            <a:pPr marL="342900" indent="-342900">
              <a:buFontTx/>
              <a:buChar char="-"/>
            </a:pPr>
            <a:endParaRPr lang="en-US" dirty="0"/>
          </a:p>
        </p:txBody>
      </p:sp>
    </p:spTree>
    <p:extLst>
      <p:ext uri="{BB962C8B-B14F-4D97-AF65-F5344CB8AC3E}">
        <p14:creationId xmlns:p14="http://schemas.microsoft.com/office/powerpoint/2010/main" val="132738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sp>
        <p:nvSpPr>
          <p:cNvPr id="4" name="Content Placeholder 3"/>
          <p:cNvSpPr>
            <a:spLocks noGrp="1"/>
          </p:cNvSpPr>
          <p:nvPr>
            <p:ph idx="10"/>
          </p:nvPr>
        </p:nvSpPr>
        <p:spPr>
          <a:xfrm>
            <a:off x="1403648" y="836712"/>
            <a:ext cx="7632848" cy="5760640"/>
          </a:xfrm>
        </p:spPr>
        <p:txBody>
          <a:bodyPr/>
          <a:lstStyle/>
          <a:p>
            <a:r>
              <a:rPr lang="en-US" altLang="en-US" sz="2800" b="1" dirty="0" smtClean="0">
                <a:latin typeface="Times New Roman" pitchFamily="18" charset="0"/>
                <a:cs typeface="Times New Roman" panose="02020603050405020304" pitchFamily="18" charset="0"/>
              </a:rPr>
              <a:t>1</a:t>
            </a:r>
            <a:r>
              <a:rPr lang="en-US" altLang="en-US" sz="1800" dirty="0" smtClean="0">
                <a:latin typeface="Times New Roman" pitchFamily="18" charset="0"/>
                <a:cs typeface="Times New Roman" panose="02020603050405020304" pitchFamily="18" charset="0"/>
              </a:rPr>
              <a:t>’st </a:t>
            </a:r>
            <a:r>
              <a:rPr lang="en-US" altLang="en-US" sz="1800" dirty="0">
                <a:latin typeface="Times New Roman" pitchFamily="18" charset="0"/>
                <a:cs typeface="Times New Roman" panose="02020603050405020304" pitchFamily="18" charset="0"/>
              </a:rPr>
              <a:t>put into operation </a:t>
            </a:r>
            <a:r>
              <a:rPr lang="en-US" altLang="en-US" sz="1800" dirty="0" smtClean="0">
                <a:latin typeface="Times New Roman" pitchFamily="18" charset="0"/>
                <a:cs typeface="Times New Roman" panose="02020603050405020304" pitchFamily="18" charset="0"/>
              </a:rPr>
              <a:t>information </a:t>
            </a:r>
            <a:r>
              <a:rPr lang="en-US" altLang="en-US" sz="1800" dirty="0">
                <a:latin typeface="Times New Roman" pitchFamily="18" charset="0"/>
                <a:cs typeface="Times New Roman" panose="02020603050405020304" pitchFamily="18" charset="0"/>
              </a:rPr>
              <a:t>system working in the </a:t>
            </a:r>
            <a:r>
              <a:rPr lang="en-US" altLang="en-US" sz="1800" dirty="0" smtClean="0">
                <a:latin typeface="Times New Roman" pitchFamily="18" charset="0"/>
                <a:cs typeface="Times New Roman" panose="02020603050405020304" pitchFamily="18" charset="0"/>
              </a:rPr>
              <a:t>RM, </a:t>
            </a:r>
            <a:r>
              <a:rPr lang="en-US" altLang="en-US" sz="1800" dirty="0">
                <a:latin typeface="Times New Roman" pitchFamily="18" charset="0"/>
                <a:cs typeface="Times New Roman" panose="02020603050405020304" pitchFamily="18" charset="0"/>
              </a:rPr>
              <a:t>which </a:t>
            </a:r>
            <a:r>
              <a:rPr lang="en-US" altLang="en-US" sz="1800" dirty="0" smtClean="0">
                <a:latin typeface="Times New Roman" pitchFamily="18" charset="0"/>
                <a:cs typeface="Times New Roman" panose="02020603050405020304" pitchFamily="18" charset="0"/>
              </a:rPr>
              <a:t>offers </a:t>
            </a:r>
            <a:r>
              <a:rPr lang="en-US" altLang="en-US" sz="1800" dirty="0">
                <a:latin typeface="Times New Roman" pitchFamily="18" charset="0"/>
                <a:cs typeface="Times New Roman" panose="02020603050405020304" pitchFamily="18" charset="0"/>
              </a:rPr>
              <a:t>distributed data collection, </a:t>
            </a:r>
            <a:r>
              <a:rPr lang="en-US" altLang="en-US" sz="1800" dirty="0" smtClean="0">
                <a:latin typeface="Times New Roman" pitchFamily="18" charset="0"/>
                <a:cs typeface="Times New Roman" panose="02020603050405020304" pitchFamily="18" charset="0"/>
              </a:rPr>
              <a:t>processing, access </a:t>
            </a:r>
            <a:r>
              <a:rPr lang="en-US" altLang="en-US" sz="1800" dirty="0">
                <a:latin typeface="Times New Roman" pitchFamily="18" charset="0"/>
                <a:cs typeface="Times New Roman" panose="02020603050405020304" pitchFamily="18" charset="0"/>
              </a:rPr>
              <a:t>and archiving of medical </a:t>
            </a:r>
            <a:r>
              <a:rPr lang="en-US" altLang="en-US" sz="1800" dirty="0" smtClean="0">
                <a:latin typeface="Times New Roman" pitchFamily="18" charset="0"/>
                <a:cs typeface="Times New Roman" panose="02020603050405020304" pitchFamily="18" charset="0"/>
              </a:rPr>
              <a:t>images</a:t>
            </a:r>
          </a:p>
          <a:p>
            <a:r>
              <a:rPr lang="en-US" altLang="en-US" sz="2800" b="1" dirty="0">
                <a:latin typeface="Times New Roman" pitchFamily="18" charset="0"/>
                <a:cs typeface="Times New Roman" panose="02020603050405020304" pitchFamily="18" charset="0"/>
              </a:rPr>
              <a:t>7</a:t>
            </a:r>
            <a:r>
              <a:rPr lang="ru-RU" altLang="en-US" sz="2800" dirty="0">
                <a:latin typeface="Times New Roman"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Medical equipment's were connected to the “DICOM Network”. </a:t>
            </a:r>
          </a:p>
          <a:p>
            <a:r>
              <a:rPr lang="ru-RU" altLang="en-US" sz="2800" b="1" dirty="0">
                <a:latin typeface="Times New Roman" panose="02020603050405020304" pitchFamily="18" charset="0"/>
                <a:cs typeface="Times New Roman" panose="02020603050405020304" pitchFamily="18" charset="0"/>
              </a:rPr>
              <a:t>16</a:t>
            </a:r>
            <a:r>
              <a:rPr lang="ru-RU" altLang="en-US" sz="2800"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Doctors from radiology section are working in “DICOM Network</a:t>
            </a:r>
            <a:r>
              <a:rPr lang="en-US" altLang="en-US" sz="1800" dirty="0" smtClean="0">
                <a:latin typeface="Times New Roman" panose="02020603050405020304" pitchFamily="18" charset="0"/>
                <a:cs typeface="Times New Roman" panose="02020603050405020304" pitchFamily="18" charset="0"/>
              </a:rPr>
              <a:t>” system </a:t>
            </a:r>
            <a:r>
              <a:rPr lang="en-US" altLang="en-US" sz="1800" dirty="0">
                <a:latin typeface="Times New Roman" panose="02020603050405020304" pitchFamily="18" charset="0"/>
                <a:cs typeface="Times New Roman" panose="02020603050405020304" pitchFamily="18" charset="0"/>
              </a:rPr>
              <a:t>24/7</a:t>
            </a:r>
            <a:r>
              <a:rPr lang="en-US" altLang="en-US" sz="1800" dirty="0" smtClean="0">
                <a:latin typeface="Times New Roman" pitchFamily="18" charset="0"/>
                <a:cs typeface="Times New Roman" panose="02020603050405020304" pitchFamily="18" charset="0"/>
              </a:rPr>
              <a:t>.</a:t>
            </a:r>
          </a:p>
          <a:p>
            <a:r>
              <a:rPr lang="ru-RU" altLang="en-US" sz="2800" b="1" dirty="0" smtClean="0">
                <a:latin typeface="Times New Roman" pitchFamily="18" charset="0"/>
                <a:cs typeface="Times New Roman" panose="02020603050405020304" pitchFamily="18" charset="0"/>
              </a:rPr>
              <a:t>200 </a:t>
            </a:r>
            <a:r>
              <a:rPr lang="en-US" altLang="en-US" sz="1800" dirty="0">
                <a:latin typeface="Times New Roman" pitchFamily="18" charset="0"/>
                <a:cs typeface="Times New Roman" panose="02020603050405020304" pitchFamily="18" charset="0"/>
              </a:rPr>
              <a:t>I</a:t>
            </a:r>
            <a:r>
              <a:rPr lang="en-US" altLang="en-US" sz="1800" dirty="0" smtClean="0">
                <a:latin typeface="Times New Roman" pitchFamily="18" charset="0"/>
                <a:cs typeface="Times New Roman" panose="02020603050405020304" pitchFamily="18" charset="0"/>
              </a:rPr>
              <a:t>nvestigations</a:t>
            </a:r>
            <a:r>
              <a:rPr lang="ru-RU" altLang="en-US" sz="1800" dirty="0" smtClean="0">
                <a:latin typeface="Times New Roman"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average per day are collected by the system now.</a:t>
            </a:r>
            <a:endParaRPr lang="ru-RU" altLang="en-US" sz="1800" dirty="0">
              <a:latin typeface="Times New Roman" pitchFamily="18" charset="0"/>
              <a:cs typeface="Times New Roman" panose="02020603050405020304" pitchFamily="18" charset="0"/>
            </a:endParaRPr>
          </a:p>
          <a:p>
            <a:r>
              <a:rPr lang="ru-RU" altLang="en-US" sz="2800" b="1" dirty="0" smtClean="0">
                <a:latin typeface="Times New Roman" pitchFamily="18" charset="0"/>
                <a:cs typeface="Times New Roman" panose="02020603050405020304" pitchFamily="18" charset="0"/>
              </a:rPr>
              <a:t>400 </a:t>
            </a:r>
            <a:r>
              <a:rPr lang="en-US" altLang="en-US" sz="1800" dirty="0">
                <a:latin typeface="Times New Roman" pitchFamily="18" charset="0"/>
                <a:cs typeface="Times New Roman" panose="02020603050405020304" pitchFamily="18" charset="0"/>
              </a:rPr>
              <a:t>I</a:t>
            </a:r>
            <a:r>
              <a:rPr lang="en-US" altLang="en-US" sz="1800" dirty="0" smtClean="0">
                <a:latin typeface="Times New Roman" pitchFamily="18" charset="0"/>
                <a:cs typeface="Times New Roman" panose="02020603050405020304" pitchFamily="18" charset="0"/>
              </a:rPr>
              <a:t>nvestigations per day are expected by the end of the year when all equipment will be connected to the system</a:t>
            </a:r>
            <a:r>
              <a:rPr lang="ru-RU" altLang="en-US" sz="1800" dirty="0" smtClean="0">
                <a:latin typeface="Times New Roman" pitchFamily="18" charset="0"/>
                <a:cs typeface="Times New Roman" panose="02020603050405020304" pitchFamily="18" charset="0"/>
              </a:rPr>
              <a:t>.</a:t>
            </a:r>
            <a:endParaRPr lang="ru-RU" altLang="en-US" sz="1800" dirty="0">
              <a:latin typeface="Times New Roman" pitchFamily="18" charset="0"/>
              <a:cs typeface="Times New Roman" panose="02020603050405020304" pitchFamily="18" charset="0"/>
            </a:endParaRPr>
          </a:p>
          <a:p>
            <a:r>
              <a:rPr lang="ru-RU" altLang="en-US" sz="2800" b="1" dirty="0" smtClean="0">
                <a:latin typeface="Times New Roman" panose="02020603050405020304" pitchFamily="18" charset="0"/>
                <a:cs typeface="Times New Roman" panose="02020603050405020304" pitchFamily="18" charset="0"/>
              </a:rPr>
              <a:t>496</a:t>
            </a:r>
            <a:r>
              <a:rPr lang="ru-RU" altLang="en-US" sz="2800" dirty="0" smtClean="0">
                <a:latin typeface="Times New Roman" panose="02020603050405020304" pitchFamily="18" charset="0"/>
                <a:cs typeface="Times New Roman" panose="02020603050405020304" pitchFamily="18" charset="0"/>
              </a:rPr>
              <a:t> </a:t>
            </a:r>
            <a:r>
              <a:rPr lang="en-US" altLang="en-US" sz="1800" dirty="0" smtClean="0">
                <a:latin typeface="Times New Roman" pitchFamily="18" charset="0"/>
                <a:cs typeface="Times New Roman" panose="02020603050405020304" pitchFamily="18" charset="0"/>
              </a:rPr>
              <a:t>Doctors have access to their patients investigations from their working place</a:t>
            </a:r>
          </a:p>
          <a:p>
            <a:r>
              <a:rPr lang="ru-RU" altLang="en-US" sz="2800" b="1" dirty="0" smtClean="0">
                <a:latin typeface="Times New Roman" panose="02020603050405020304" pitchFamily="18" charset="0"/>
                <a:cs typeface="Times New Roman" panose="02020603050405020304" pitchFamily="18" charset="0"/>
              </a:rPr>
              <a:t>2</a:t>
            </a:r>
            <a:r>
              <a:rPr lang="en-US" altLang="en-US" sz="2800" b="1" dirty="0" smtClean="0">
                <a:latin typeface="Times New Roman" panose="02020603050405020304" pitchFamily="18" charset="0"/>
                <a:cs typeface="Times New Roman" panose="02020603050405020304" pitchFamily="18" charset="0"/>
              </a:rPr>
              <a:t> </a:t>
            </a:r>
            <a:r>
              <a:rPr lang="ru-RU" altLang="en-US" sz="2800" b="1" dirty="0" smtClean="0">
                <a:latin typeface="Times New Roman" panose="02020603050405020304" pitchFamily="18" charset="0"/>
                <a:cs typeface="Times New Roman" panose="02020603050405020304" pitchFamily="18" charset="0"/>
              </a:rPr>
              <a:t>193</a:t>
            </a:r>
            <a:r>
              <a:rPr lang="en-US" altLang="en-US" sz="2800" b="1" dirty="0" smtClean="0">
                <a:latin typeface="Times New Roman" panose="02020603050405020304" pitchFamily="18" charset="0"/>
                <a:cs typeface="Times New Roman" panose="02020603050405020304" pitchFamily="18" charset="0"/>
              </a:rPr>
              <a:t> </a:t>
            </a:r>
            <a:r>
              <a:rPr lang="en-US" altLang="en-US" sz="1800" dirty="0">
                <a:latin typeface="Times New Roman" pitchFamily="18" charset="0"/>
                <a:cs typeface="Times New Roman" panose="02020603050405020304" pitchFamily="18" charset="0"/>
              </a:rPr>
              <a:t>T</a:t>
            </a:r>
            <a:r>
              <a:rPr lang="en-US" altLang="en-US" sz="1800" dirty="0" smtClean="0">
                <a:latin typeface="Times New Roman" pitchFamily="18" charset="0"/>
                <a:cs typeface="Times New Roman" panose="02020603050405020304" pitchFamily="18" charset="0"/>
              </a:rPr>
              <a:t>imes investigations were downloaded by doctors  and specialists last 2 months.</a:t>
            </a:r>
          </a:p>
          <a:p>
            <a:r>
              <a:rPr lang="ro-RO" altLang="en-US" sz="2800" b="1" dirty="0" smtClean="0">
                <a:latin typeface="Times New Roman" panose="02020603050405020304" pitchFamily="18" charset="0"/>
                <a:cs typeface="Times New Roman" panose="02020603050405020304" pitchFamily="18" charset="0"/>
              </a:rPr>
              <a:t>1</a:t>
            </a:r>
            <a:r>
              <a:rPr lang="ru-RU" altLang="en-US" sz="2800" b="1" dirty="0" smtClean="0">
                <a:latin typeface="Times New Roman" panose="02020603050405020304" pitchFamily="18" charset="0"/>
                <a:cs typeface="Times New Roman" panose="02020603050405020304" pitchFamily="18" charset="0"/>
              </a:rPr>
              <a:t> </a:t>
            </a:r>
            <a:r>
              <a:rPr lang="ro-RO" altLang="en-US" sz="2800" b="1" dirty="0">
                <a:latin typeface="Times New Roman" panose="02020603050405020304" pitchFamily="18" charset="0"/>
                <a:cs typeface="Times New Roman" panose="02020603050405020304" pitchFamily="18" charset="0"/>
              </a:rPr>
              <a:t>278</a:t>
            </a:r>
            <a:r>
              <a:rPr lang="ru-RU" altLang="en-US" sz="2800" b="1" dirty="0">
                <a:latin typeface="Times New Roman" panose="02020603050405020304" pitchFamily="18" charset="0"/>
                <a:cs typeface="Times New Roman" panose="02020603050405020304" pitchFamily="18" charset="0"/>
              </a:rPr>
              <a:t> </a:t>
            </a:r>
            <a:r>
              <a:rPr lang="ro-RO" altLang="en-US" sz="2800" b="1" dirty="0">
                <a:latin typeface="Times New Roman" panose="02020603050405020304" pitchFamily="18" charset="0"/>
                <a:cs typeface="Times New Roman" panose="02020603050405020304" pitchFamily="18" charset="0"/>
              </a:rPr>
              <a:t>960</a:t>
            </a:r>
            <a:r>
              <a:rPr lang="ru-RU" altLang="en-US" sz="2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MDL(57 </a:t>
            </a:r>
            <a:r>
              <a:rPr lang="en-US" altLang="en-US" sz="1800" dirty="0" smtClean="0">
                <a:latin typeface="Times New Roman" panose="02020603050405020304" pitchFamily="18" charset="0"/>
                <a:cs typeface="Times New Roman" panose="02020603050405020304" pitchFamily="18" charset="0"/>
              </a:rPr>
              <a:t>352 EUR) </a:t>
            </a:r>
            <a:r>
              <a:rPr lang="en-US" altLang="en-US" sz="1800" dirty="0" smtClean="0">
                <a:latin typeface="Times New Roman" panose="02020603050405020304" pitchFamily="18" charset="0"/>
                <a:cs typeface="Times New Roman" panose="02020603050405020304" pitchFamily="18" charset="0"/>
              </a:rPr>
              <a:t>were spent on the print consumables for investigations printing in</a:t>
            </a:r>
            <a:r>
              <a:rPr lang="ru-RU" altLang="en-US" sz="1800" dirty="0" smtClean="0">
                <a:latin typeface="Times New Roman" panose="02020603050405020304" pitchFamily="18" charset="0"/>
                <a:cs typeface="Times New Roman" panose="02020603050405020304" pitchFamily="18" charset="0"/>
              </a:rPr>
              <a:t> </a:t>
            </a:r>
            <a:r>
              <a:rPr lang="ru-RU" altLang="en-US" sz="1800" dirty="0">
                <a:latin typeface="Times New Roman" panose="02020603050405020304" pitchFamily="18" charset="0"/>
                <a:cs typeface="Times New Roman" panose="02020603050405020304" pitchFamily="18" charset="0"/>
              </a:rPr>
              <a:t>2015 </a:t>
            </a:r>
            <a:r>
              <a:rPr lang="en-US" altLang="en-US" sz="1800" dirty="0" smtClean="0">
                <a:latin typeface="Times New Roman" panose="02020603050405020304" pitchFamily="18" charset="0"/>
                <a:cs typeface="Times New Roman" panose="02020603050405020304" pitchFamily="18" charset="0"/>
              </a:rPr>
              <a:t>year and will be saved in 2016 thanking to DICOM Network</a:t>
            </a:r>
            <a:r>
              <a:rPr lang="ru-RU"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24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Information System </a:t>
            </a:r>
            <a:r>
              <a:rPr lang="en-US" altLang="en-US" sz="3600" dirty="0" smtClean="0"/>
              <a:t>Architecture</a:t>
            </a:r>
            <a:endParaRPr lang="en-US" sz="3600" dirty="0"/>
          </a:p>
        </p:txBody>
      </p:sp>
      <p:sp>
        <p:nvSpPr>
          <p:cNvPr id="5" name="TextBox 4"/>
          <p:cNvSpPr txBox="1"/>
          <p:nvPr/>
        </p:nvSpPr>
        <p:spPr>
          <a:xfrm>
            <a:off x="1763688" y="1052736"/>
            <a:ext cx="7128792" cy="4939814"/>
          </a:xfrm>
          <a:prstGeom prst="rect">
            <a:avLst/>
          </a:prstGeom>
          <a:noFill/>
        </p:spPr>
        <p:txBody>
          <a:bodyPr wrap="square" rtlCol="0">
            <a:spAutoFit/>
          </a:bodyPr>
          <a:lstStyle/>
          <a:p>
            <a:pPr marL="533400" indent="-533400">
              <a:lnSpc>
                <a:spcPct val="150000"/>
              </a:lnSpc>
              <a:buFont typeface="Wingdings" panose="05000000000000000000" pitchFamily="2" charset="2"/>
              <a:buChar char="Ø"/>
            </a:pP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Implementation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of “DICOM Network” required an outstanding </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         architecture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that should cover distributed system requirements and </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    should be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flexible enough to cover all beneficiary requirements. </a:t>
            </a:r>
            <a:endParaRPr lang="en-US" altLang="en-US" dirty="0" smtClean="0">
              <a:solidFill>
                <a:schemeClr val="accent5">
                  <a:lumMod val="75000"/>
                </a:schemeClr>
              </a:solidFill>
              <a:latin typeface="Times New Roman" panose="02020603050405020304" pitchFamily="18" charset="0"/>
              <a:cs typeface="Times New Roman" panose="02020603050405020304" pitchFamily="18" charset="0"/>
            </a:endParaRPr>
          </a:p>
          <a:p>
            <a:pPr marL="533400" indent="-533400">
              <a:lnSpc>
                <a:spcPct val="150000"/>
              </a:lnSpc>
              <a:buFont typeface="Wingdings" panose="05000000000000000000" pitchFamily="2" charset="2"/>
              <a:buChar char="Ø"/>
            </a:pP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“DICOM Network” is an modular system, base modules are:</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Data</a:t>
            </a:r>
            <a:r>
              <a:rPr lang="ru-RU" altLang="en-US" dirty="0" smtClean="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a:t>
            </a:r>
            <a:r>
              <a:rPr lang="ru-RU" altLang="en-US" dirty="0" smtClean="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Server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Portal</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Monitoring</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Server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»-ов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Viewer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AUTH</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Processor</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 , </a:t>
            </a:r>
            <a:r>
              <a:rPr lang="ru-RU" altLang="en-US" dirty="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a:solidFill>
                  <a:schemeClr val="accent5">
                    <a:lumMod val="75000"/>
                  </a:schemeClr>
                </a:solidFill>
                <a:latin typeface="Times New Roman" panose="02020603050405020304" pitchFamily="18" charset="0"/>
                <a:cs typeface="Times New Roman" panose="02020603050405020304" pitchFamily="18" charset="0"/>
              </a:rPr>
              <a:t>DICOM Audit</a:t>
            </a:r>
            <a:r>
              <a:rPr lang="ru-RU" altLang="en-US" dirty="0" smtClean="0">
                <a:solidFill>
                  <a:schemeClr val="accent5">
                    <a:lumMod val="75000"/>
                  </a:schemeClr>
                </a:solidFill>
                <a:latin typeface="Times New Roman" panose="02020603050405020304" pitchFamily="18" charset="0"/>
                <a:cs typeface="Times New Roman" panose="02020603050405020304" pitchFamily="18" charset="0"/>
              </a:rPr>
              <a:t>»</a:t>
            </a: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a:t>
            </a:r>
          </a:p>
          <a:p>
            <a:pPr marL="533400" indent="-533400">
              <a:lnSpc>
                <a:spcPct val="150000"/>
              </a:lnSpc>
              <a:buFont typeface="Wingdings" panose="05000000000000000000" pitchFamily="2" charset="2"/>
              <a:buChar char="Ø"/>
            </a:pPr>
            <a:r>
              <a:rPr lang="en-US" altLang="en-US" dirty="0" smtClean="0">
                <a:solidFill>
                  <a:schemeClr val="accent5">
                    <a:lumMod val="75000"/>
                  </a:schemeClr>
                </a:solidFill>
                <a:latin typeface="Times New Roman" panose="02020603050405020304" pitchFamily="18" charset="0"/>
                <a:cs typeface="Times New Roman" panose="02020603050405020304" pitchFamily="18" charset="0"/>
              </a:rPr>
              <a:t>Data Storage and Data Processing are distributed between different processors and storages, that could be customized using specific interfaces. </a:t>
            </a:r>
          </a:p>
          <a:p>
            <a:pPr>
              <a:lnSpc>
                <a:spcPct val="150000"/>
              </a:lnSpc>
            </a:pPr>
            <a:endParaRPr lang="en-US" dirty="0" smtClean="0">
              <a:solidFill>
                <a:schemeClr val="accent5">
                  <a:lumMod val="75000"/>
                </a:schemeClr>
              </a:solidFill>
              <a:latin typeface="Times New Roman" panose="02020603050405020304" pitchFamily="18" charset="0"/>
              <a:cs typeface="Times New Roman" panose="02020603050405020304" pitchFamily="18" charset="0"/>
            </a:endParaRPr>
          </a:p>
          <a:p>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37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Architecture</a:t>
            </a:r>
            <a:endParaRPr lang="ko-KR"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5"/>
            <a:ext cx="3571875" cy="485775"/>
          </a:xfrm>
          <a:prstGeom prst="rect">
            <a:avLst/>
          </a:prstGeom>
        </p:spPr>
      </p:pic>
      <p:pic>
        <p:nvPicPr>
          <p:cNvPr id="8194" name="Picture 2" descr="C:\Users\agolubev\AppData\Local\Microsoft\Windows\Temporary Internet Files\Content.IE5\VK7MK615\layered_database_source_documents_by_barrymieny-d5rnyc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514" y="1377901"/>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525525"/>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319" y="1835459"/>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agolubev\AppData\Local\Microsoft\Windows\Temporary Internet Files\Content.IE5\YYLHU9K2\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255516"/>
            <a:ext cx="1270009" cy="127000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44" y="328498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28498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agolubev\AppData\Local\Microsoft\Windows\Temporary Internet Files\Content.IE5\YYLHU9K2\Nuvola_filesystems_serv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436" y="422108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http://www.free-icons-download.net/images/medical-scanning-device-icons-5673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744" y="4677219"/>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9718" y="1124744"/>
            <a:ext cx="2854917" cy="369332"/>
          </a:xfrm>
          <a:prstGeom prst="rect">
            <a:avLst/>
          </a:prstGeom>
          <a:noFill/>
        </p:spPr>
        <p:txBody>
          <a:bodyPr wrap="square" rtlCol="0">
            <a:spAutoFit/>
          </a:bodyPr>
          <a:lstStyle/>
          <a:p>
            <a:r>
              <a:rPr lang="en-US" dirty="0" smtClean="0"/>
              <a:t>DICOM DATA Interface</a:t>
            </a:r>
          </a:p>
        </p:txBody>
      </p:sp>
      <p:cxnSp>
        <p:nvCxnSpPr>
          <p:cNvPr id="11" name="Straight Arrow Connector 10"/>
          <p:cNvCxnSpPr>
            <a:stCxn id="8194" idx="1"/>
          </p:cNvCxnSpPr>
          <p:nvPr/>
        </p:nvCxnSpPr>
        <p:spPr>
          <a:xfrm flipH="1">
            <a:off x="2483768" y="1917961"/>
            <a:ext cx="1338746" cy="552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60032" y="2194212"/>
            <a:ext cx="356741" cy="468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88024" y="1890520"/>
            <a:ext cx="2664296" cy="27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45791" y="2951579"/>
            <a:ext cx="1460780" cy="307777"/>
          </a:xfrm>
          <a:prstGeom prst="rect">
            <a:avLst/>
          </a:prstGeom>
          <a:noFill/>
        </p:spPr>
        <p:txBody>
          <a:bodyPr wrap="square" rtlCol="0">
            <a:spAutoFit/>
          </a:bodyPr>
          <a:lstStyle/>
          <a:p>
            <a:r>
              <a:rPr lang="en-US" sz="1400" dirty="0" smtClean="0"/>
              <a:t>www.dicom.md</a:t>
            </a:r>
            <a:endParaRPr lang="en-US" sz="1400" dirty="0"/>
          </a:p>
        </p:txBody>
      </p:sp>
      <p:sp>
        <p:nvSpPr>
          <p:cNvPr id="29" name="TextBox 28"/>
          <p:cNvSpPr txBox="1"/>
          <p:nvPr/>
        </p:nvSpPr>
        <p:spPr>
          <a:xfrm>
            <a:off x="4660262" y="3641645"/>
            <a:ext cx="2176426" cy="307777"/>
          </a:xfrm>
          <a:prstGeom prst="rect">
            <a:avLst/>
          </a:prstGeom>
          <a:noFill/>
        </p:spPr>
        <p:txBody>
          <a:bodyPr wrap="square" rtlCol="0">
            <a:spAutoFit/>
          </a:bodyPr>
          <a:lstStyle/>
          <a:p>
            <a:r>
              <a:rPr lang="en-US" sz="1400" dirty="0" smtClean="0"/>
              <a:t>VI-SEEM DICOM Portal</a:t>
            </a:r>
            <a:endParaRPr lang="en-US" sz="1400" dirty="0"/>
          </a:p>
        </p:txBody>
      </p:sp>
      <p:sp>
        <p:nvSpPr>
          <p:cNvPr id="30" name="TextBox 29"/>
          <p:cNvSpPr txBox="1"/>
          <p:nvPr/>
        </p:nvSpPr>
        <p:spPr>
          <a:xfrm>
            <a:off x="7183703" y="2359472"/>
            <a:ext cx="1460780" cy="307777"/>
          </a:xfrm>
          <a:prstGeom prst="rect">
            <a:avLst/>
          </a:prstGeom>
          <a:noFill/>
        </p:spPr>
        <p:txBody>
          <a:bodyPr wrap="square" rtlCol="0">
            <a:spAutoFit/>
          </a:bodyPr>
          <a:lstStyle/>
          <a:p>
            <a:pPr algn="ctr"/>
            <a:r>
              <a:rPr lang="en-US" sz="1400" dirty="0" smtClean="0"/>
              <a:t>????</a:t>
            </a:r>
            <a:endParaRPr lang="en-US" sz="1400" dirty="0"/>
          </a:p>
        </p:txBody>
      </p:sp>
      <p:sp>
        <p:nvSpPr>
          <p:cNvPr id="33" name="TextBox 32"/>
          <p:cNvSpPr txBox="1"/>
          <p:nvPr/>
        </p:nvSpPr>
        <p:spPr>
          <a:xfrm>
            <a:off x="327354" y="4410556"/>
            <a:ext cx="1580350" cy="307777"/>
          </a:xfrm>
          <a:prstGeom prst="rect">
            <a:avLst/>
          </a:prstGeom>
          <a:noFill/>
        </p:spPr>
        <p:txBody>
          <a:bodyPr wrap="square" rtlCol="0">
            <a:spAutoFit/>
          </a:bodyPr>
          <a:lstStyle/>
          <a:p>
            <a:r>
              <a:rPr lang="en-US" sz="1400" dirty="0"/>
              <a:t>DICOM Server </a:t>
            </a:r>
            <a:r>
              <a:rPr lang="en-US" sz="1400" dirty="0" smtClean="0"/>
              <a:t>1</a:t>
            </a:r>
            <a:endParaRPr lang="en-US" sz="1400" dirty="0"/>
          </a:p>
        </p:txBody>
      </p:sp>
      <p:sp>
        <p:nvSpPr>
          <p:cNvPr id="34" name="TextBox 33"/>
          <p:cNvSpPr txBox="1"/>
          <p:nvPr/>
        </p:nvSpPr>
        <p:spPr>
          <a:xfrm>
            <a:off x="2362978" y="4446649"/>
            <a:ext cx="1560950" cy="307777"/>
          </a:xfrm>
          <a:prstGeom prst="rect">
            <a:avLst/>
          </a:prstGeom>
          <a:noFill/>
        </p:spPr>
        <p:txBody>
          <a:bodyPr wrap="square" rtlCol="0">
            <a:spAutoFit/>
          </a:bodyPr>
          <a:lstStyle/>
          <a:p>
            <a:r>
              <a:rPr lang="en-US" sz="1400" dirty="0" smtClean="0"/>
              <a:t>DICOM Server 2</a:t>
            </a:r>
            <a:endParaRPr lang="en-US" sz="1400" dirty="0"/>
          </a:p>
        </p:txBody>
      </p:sp>
      <p:sp>
        <p:nvSpPr>
          <p:cNvPr id="35" name="TextBox 34"/>
          <p:cNvSpPr txBox="1"/>
          <p:nvPr/>
        </p:nvSpPr>
        <p:spPr>
          <a:xfrm>
            <a:off x="4677176" y="5445115"/>
            <a:ext cx="1911048" cy="307777"/>
          </a:xfrm>
          <a:prstGeom prst="rect">
            <a:avLst/>
          </a:prstGeom>
          <a:noFill/>
        </p:spPr>
        <p:txBody>
          <a:bodyPr wrap="square" rtlCol="0">
            <a:spAutoFit/>
          </a:bodyPr>
          <a:lstStyle/>
          <a:p>
            <a:r>
              <a:rPr lang="en-US" sz="1400" dirty="0" smtClean="0"/>
              <a:t>Public DICOM Server</a:t>
            </a:r>
            <a:endParaRPr lang="en-US" sz="1400" dirty="0"/>
          </a:p>
        </p:txBody>
      </p:sp>
      <p:sp>
        <p:nvSpPr>
          <p:cNvPr id="36" name="TextBox 35"/>
          <p:cNvSpPr txBox="1"/>
          <p:nvPr/>
        </p:nvSpPr>
        <p:spPr>
          <a:xfrm>
            <a:off x="5374244" y="1610184"/>
            <a:ext cx="2078076" cy="307777"/>
          </a:xfrm>
          <a:prstGeom prst="rect">
            <a:avLst/>
          </a:prstGeom>
          <a:noFill/>
        </p:spPr>
        <p:txBody>
          <a:bodyPr wrap="square" rtlCol="0">
            <a:spAutoFit/>
          </a:bodyPr>
          <a:lstStyle/>
          <a:p>
            <a:r>
              <a:rPr lang="en-US" sz="1400" dirty="0" smtClean="0"/>
              <a:t>DICOM NETWORK API</a:t>
            </a:r>
            <a:endParaRPr lang="en-US" sz="1400" dirty="0"/>
          </a:p>
        </p:txBody>
      </p:sp>
      <p:cxnSp>
        <p:nvCxnSpPr>
          <p:cNvPr id="23" name="Straight Arrow Connector 22"/>
          <p:cNvCxnSpPr/>
          <p:nvPr/>
        </p:nvCxnSpPr>
        <p:spPr>
          <a:xfrm>
            <a:off x="5580112" y="3641645"/>
            <a:ext cx="0" cy="65145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331640" y="2951579"/>
            <a:ext cx="648072" cy="4774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362978" y="2951579"/>
            <a:ext cx="543593" cy="4774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3" idx="0"/>
          </p:cNvCxnSpPr>
          <p:nvPr/>
        </p:nvCxnSpPr>
        <p:spPr>
          <a:xfrm flipH="1" flipV="1">
            <a:off x="1117529" y="4410556"/>
            <a:ext cx="328264" cy="602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520" y="1890520"/>
            <a:ext cx="3816424" cy="4967480"/>
          </a:xfrm>
          <a:prstGeom prst="rect">
            <a:avLst/>
          </a:prstGeom>
          <a:noFill/>
          <a:ln w="635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49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l="2574" t="3391" r="1883" b="22324"/>
          <a:stretch>
            <a:fillRect/>
          </a:stretch>
        </p:blipFill>
        <p:spPr bwMode="auto">
          <a:xfrm>
            <a:off x="684213" y="109538"/>
            <a:ext cx="7991475" cy="670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03800" y="3357563"/>
            <a:ext cx="1439863" cy="10795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6" name="Oval 5"/>
          <p:cNvSpPr/>
          <p:nvPr/>
        </p:nvSpPr>
        <p:spPr>
          <a:xfrm>
            <a:off x="4679950" y="5876925"/>
            <a:ext cx="1008063" cy="935038"/>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7" name="Oval 6"/>
          <p:cNvSpPr/>
          <p:nvPr/>
        </p:nvSpPr>
        <p:spPr>
          <a:xfrm>
            <a:off x="2054225" y="3141663"/>
            <a:ext cx="1584325" cy="1366837"/>
          </a:xfrm>
          <a:prstGeom prst="ellipse">
            <a:avLst/>
          </a:prstGeom>
          <a:noFill/>
          <a:ln w="571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8" name="Oval 7"/>
          <p:cNvSpPr/>
          <p:nvPr/>
        </p:nvSpPr>
        <p:spPr>
          <a:xfrm>
            <a:off x="2162175" y="5091113"/>
            <a:ext cx="1368425" cy="118745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cxnSp>
        <p:nvCxnSpPr>
          <p:cNvPr id="10" name="Straight Arrow Connector 9"/>
          <p:cNvCxnSpPr>
            <a:stCxn id="8" idx="0"/>
          </p:cNvCxnSpPr>
          <p:nvPr/>
        </p:nvCxnSpPr>
        <p:spPr>
          <a:xfrm flipV="1">
            <a:off x="2846388" y="4076700"/>
            <a:ext cx="0" cy="10144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3"/>
          </p:cNvCxnSpPr>
          <p:nvPr/>
        </p:nvCxnSpPr>
        <p:spPr>
          <a:xfrm flipV="1">
            <a:off x="3530600" y="4278313"/>
            <a:ext cx="1684338" cy="15986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2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DICOM Portal</a:t>
            </a:r>
            <a:endParaRPr lang="ko-KR" altLang="en-US" dirty="0"/>
          </a:p>
        </p:txBody>
      </p:sp>
      <p:sp>
        <p:nvSpPr>
          <p:cNvPr id="12" name="Content Placeholder 11"/>
          <p:cNvSpPr>
            <a:spLocks noGrp="1"/>
          </p:cNvSpPr>
          <p:nvPr>
            <p:ph idx="1"/>
          </p:nvPr>
        </p:nvSpPr>
        <p:spPr>
          <a:xfrm>
            <a:off x="2123728" y="980728"/>
            <a:ext cx="6563072" cy="460648"/>
          </a:xfrm>
        </p:spPr>
        <p:txBody>
          <a:bodyPr/>
          <a:lstStyle/>
          <a:p>
            <a:r>
              <a:rPr lang="en-US" b="1" dirty="0"/>
              <a:t>Front End User interface</a:t>
            </a:r>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2195736" y="1484784"/>
            <a:ext cx="6563072" cy="4147865"/>
          </a:xfrm>
        </p:spPr>
        <p:txBody>
          <a:bodyPr/>
          <a:lstStyle/>
          <a:p>
            <a:r>
              <a:rPr lang="en-US" dirty="0"/>
              <a:t>Web portal provides end-user access to the system through an Web interface. </a:t>
            </a:r>
            <a:r>
              <a:rPr lang="en-US" dirty="0" smtClean="0"/>
              <a:t>Portal offers work space for following user roles:</a:t>
            </a:r>
          </a:p>
          <a:p>
            <a:endParaRPr lang="en-US" dirty="0"/>
          </a:p>
          <a:p>
            <a:pPr marL="285750" indent="-285750">
              <a:buFontTx/>
              <a:buChar char="-"/>
            </a:pPr>
            <a:r>
              <a:rPr lang="en-US" dirty="0" smtClean="0"/>
              <a:t>Patients </a:t>
            </a:r>
            <a:r>
              <a:rPr lang="en-US" dirty="0"/>
              <a:t>who have access only to their </a:t>
            </a:r>
            <a:r>
              <a:rPr lang="en-US" dirty="0" smtClean="0"/>
              <a:t>investigations based </a:t>
            </a:r>
            <a:r>
              <a:rPr lang="en-US" dirty="0"/>
              <a:t>on IDNP</a:t>
            </a:r>
            <a:r>
              <a:rPr lang="en-US" dirty="0" smtClean="0"/>
              <a:t>.</a:t>
            </a:r>
          </a:p>
          <a:p>
            <a:pPr marL="285750" indent="-285750">
              <a:buFontTx/>
              <a:buChar char="-"/>
            </a:pPr>
            <a:endParaRPr lang="en-US" dirty="0"/>
          </a:p>
          <a:p>
            <a:pPr marL="285750" indent="-285750">
              <a:buFontTx/>
              <a:buChar char="-"/>
            </a:pPr>
            <a:r>
              <a:rPr lang="en-US" dirty="0" smtClean="0"/>
              <a:t>Doctors who </a:t>
            </a:r>
            <a:r>
              <a:rPr lang="en-US" dirty="0"/>
              <a:t>have access only to </a:t>
            </a:r>
            <a:r>
              <a:rPr lang="en-US" dirty="0" smtClean="0"/>
              <a:t>their </a:t>
            </a:r>
            <a:r>
              <a:rPr lang="en-US" dirty="0"/>
              <a:t>patients </a:t>
            </a:r>
            <a:r>
              <a:rPr lang="en-US" dirty="0" smtClean="0"/>
              <a:t>investigations.</a:t>
            </a:r>
          </a:p>
          <a:p>
            <a:pPr marL="285750" indent="-285750">
              <a:buFontTx/>
              <a:buChar char="-"/>
            </a:pPr>
            <a:endParaRPr lang="en-US" dirty="0"/>
          </a:p>
          <a:p>
            <a:pPr marL="285750" indent="-285750">
              <a:buFontTx/>
              <a:buChar char="-"/>
            </a:pPr>
            <a:r>
              <a:rPr lang="en-US" dirty="0" smtClean="0"/>
              <a:t>Doctors radiology specialists who are working in 24/7 regime.</a:t>
            </a:r>
          </a:p>
          <a:p>
            <a:pPr marL="285750" indent="-285750">
              <a:buFontTx/>
              <a:buChar char="-"/>
            </a:pPr>
            <a:endParaRPr lang="en-US" dirty="0"/>
          </a:p>
          <a:p>
            <a:pPr marL="285750" indent="-285750">
              <a:buFontTx/>
              <a:buChar char="-"/>
            </a:pPr>
            <a:r>
              <a:rPr lang="en-US" dirty="0" smtClean="0"/>
              <a:t>Users </a:t>
            </a:r>
            <a:r>
              <a:rPr lang="en-US" dirty="0"/>
              <a:t>with limited time </a:t>
            </a:r>
            <a:r>
              <a:rPr lang="en-US" dirty="0" smtClean="0"/>
              <a:t>access, </a:t>
            </a:r>
            <a:r>
              <a:rPr lang="en-US" dirty="0"/>
              <a:t>to get temporary access to specific </a:t>
            </a:r>
            <a:r>
              <a:rPr lang="en-US" dirty="0" smtClean="0"/>
              <a:t>research</a:t>
            </a:r>
            <a:r>
              <a:rPr lang="en-US" dirty="0"/>
              <a:t>. This is necessary to ensure access to foreign experts, the </a:t>
            </a:r>
            <a:r>
              <a:rPr lang="en-US" dirty="0" smtClean="0"/>
              <a:t>legacy organizations, etc. </a:t>
            </a:r>
          </a:p>
          <a:p>
            <a:pPr marL="285750" indent="-285750">
              <a:buFontTx/>
              <a:buChar char="-"/>
            </a:pPr>
            <a:endParaRPr lang="en-US" dirty="0"/>
          </a:p>
          <a:p>
            <a:pPr marL="285750" indent="-285750">
              <a:buFontTx/>
              <a:buChar char="-"/>
            </a:pPr>
            <a:r>
              <a:rPr lang="en-US" dirty="0" smtClean="0"/>
              <a:t>System </a:t>
            </a:r>
            <a:r>
              <a:rPr lang="en-US" dirty="0"/>
              <a:t>Administrator that performs monitoring and configuration of the system and «DICOM Server» and regulates the level of access for other users on the system</a:t>
            </a:r>
            <a:r>
              <a:rPr lang="en-US" dirty="0" smtClean="0"/>
              <a:t>.</a:t>
            </a:r>
          </a:p>
          <a:p>
            <a:pPr marL="285750" indent="-285750">
              <a:buFontTx/>
              <a:buChar char="-"/>
            </a:pPr>
            <a:endParaRPr lang="en-US" dirty="0"/>
          </a:p>
          <a:p>
            <a:r>
              <a:rPr lang="en-US" dirty="0"/>
              <a:t>For </a:t>
            </a:r>
            <a:r>
              <a:rPr lang="en-US" dirty="0" smtClean="0"/>
              <a:t>administrators there are developed management </a:t>
            </a:r>
            <a:r>
              <a:rPr lang="en-US" dirty="0"/>
              <a:t>console </a:t>
            </a:r>
            <a:r>
              <a:rPr lang="en-US" dirty="0" smtClean="0"/>
              <a:t>also </a:t>
            </a:r>
            <a:r>
              <a:rPr lang="en-US" dirty="0"/>
              <a:t>available </a:t>
            </a:r>
            <a:r>
              <a:rPr lang="en-US" dirty="0" smtClean="0"/>
              <a:t>ONLINE.</a:t>
            </a:r>
            <a:endParaRPr lang="en-US" dirty="0"/>
          </a:p>
        </p:txBody>
      </p:sp>
    </p:spTree>
    <p:extLst>
      <p:ext uri="{BB962C8B-B14F-4D97-AF65-F5344CB8AC3E}">
        <p14:creationId xmlns:p14="http://schemas.microsoft.com/office/powerpoint/2010/main" val="394361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TotalTime>
  <Words>1144</Words>
  <Application>Microsoft Office PowerPoint</Application>
  <PresentationFormat>On-screen Show (4:3)</PresentationFormat>
  <Paragraphs>120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PowerPoint Presentation</vt:lpstr>
      <vt:lpstr>Contents</vt:lpstr>
      <vt:lpstr> System Overview</vt:lpstr>
      <vt:lpstr>Beneficiary benefits</vt:lpstr>
      <vt:lpstr>Numbers</vt:lpstr>
      <vt:lpstr>Information System Architecture</vt:lpstr>
      <vt:lpstr>Architecture</vt:lpstr>
      <vt:lpstr>PowerPoint Presentation</vt:lpstr>
      <vt:lpstr>DICOM Portal</vt:lpstr>
      <vt:lpstr>DICOM Server</vt:lpstr>
      <vt:lpstr>DICOM Viewer</vt:lpstr>
      <vt:lpstr>Series Screen</vt:lpstr>
      <vt:lpstr>Graphical functionalities</vt:lpstr>
      <vt:lpstr>Table View</vt:lpstr>
      <vt:lpstr>MPR - slices</vt:lpstr>
      <vt:lpstr>3D Modeling</vt:lpstr>
      <vt:lpstr>3D Modeling Projections</vt:lpstr>
      <vt:lpstr>DICOM Monitoring</vt:lpstr>
      <vt:lpstr>DICOM Audit</vt:lpstr>
      <vt:lpstr>What Next?</vt:lpstr>
      <vt:lpstr> Questions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Alexandr Golubev</cp:lastModifiedBy>
  <cp:revision>63</cp:revision>
  <dcterms:created xsi:type="dcterms:W3CDTF">2014-04-01T16:35:38Z</dcterms:created>
  <dcterms:modified xsi:type="dcterms:W3CDTF">2016-10-04T11:41:57Z</dcterms:modified>
</cp:coreProperties>
</file>