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5">
  <p:sldMasterIdLst>
    <p:sldMasterId id="2147483667" r:id="rId5"/>
    <p:sldMasterId id="2147483694" r:id="rId6"/>
    <p:sldMasterId id="2147483705" r:id="rId7"/>
    <p:sldMasterId id="2147483765" r:id="rId8"/>
    <p:sldMasterId id="2147483776" r:id="rId9"/>
  </p:sldMasterIdLst>
  <p:notesMasterIdLst>
    <p:notesMasterId r:id="rId34"/>
  </p:notesMasterIdLst>
  <p:handoutMasterIdLst>
    <p:handoutMasterId r:id="rId35"/>
  </p:handoutMasterIdLst>
  <p:sldIdLst>
    <p:sldId id="494" r:id="rId10"/>
    <p:sldId id="666" r:id="rId11"/>
    <p:sldId id="507" r:id="rId12"/>
    <p:sldId id="781" r:id="rId13"/>
    <p:sldId id="483" r:id="rId14"/>
    <p:sldId id="662" r:id="rId15"/>
    <p:sldId id="663" r:id="rId16"/>
    <p:sldId id="1080" r:id="rId17"/>
    <p:sldId id="1075" r:id="rId18"/>
    <p:sldId id="990" r:id="rId19"/>
    <p:sldId id="1061" r:id="rId20"/>
    <p:sldId id="437" r:id="rId21"/>
    <p:sldId id="1047" r:id="rId22"/>
    <p:sldId id="1045" r:id="rId23"/>
    <p:sldId id="1071" r:id="rId24"/>
    <p:sldId id="1081" r:id="rId25"/>
    <p:sldId id="1076" r:id="rId26"/>
    <p:sldId id="1077" r:id="rId27"/>
    <p:sldId id="1079" r:id="rId28"/>
    <p:sldId id="807" r:id="rId29"/>
    <p:sldId id="552" r:id="rId30"/>
    <p:sldId id="1078" r:id="rId31"/>
    <p:sldId id="658" r:id="rId32"/>
    <p:sldId id="100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Scott" initials="MS" lastIdx="24" clrIdx="0">
    <p:extLst>
      <p:ext uri="{19B8F6BF-5375-455C-9EA6-DF929625EA0E}">
        <p15:presenceInfo xmlns:p15="http://schemas.microsoft.com/office/powerpoint/2012/main" userId="S::Matthew.Scott@geant.org::7932cd1b-8145-49ea-ba9b-4d1e4925139a" providerId="AD"/>
      </p:ext>
    </p:extLst>
  </p:cmAuthor>
  <p:cmAuthor id="2" name="Matthew Scott " initials="MS" lastIdx="2" clrIdx="1">
    <p:extLst>
      <p:ext uri="{19B8F6BF-5375-455C-9EA6-DF929625EA0E}">
        <p15:presenceInfo xmlns:p15="http://schemas.microsoft.com/office/powerpoint/2012/main" userId="eeWMPeuIgvQuijmtNkIGGspHyJfmyrFsxPgn2tAvfG8=" providerId="None"/>
      </p:ext>
    </p:extLst>
  </p:cmAuthor>
  <p:cmAuthor id="3" name="Tryfon Chiotis" initials="TC" lastIdx="5" clrIdx="2">
    <p:extLst>
      <p:ext uri="{19B8F6BF-5375-455C-9EA6-DF929625EA0E}">
        <p15:presenceInfo xmlns:p15="http://schemas.microsoft.com/office/powerpoint/2012/main" userId="S::Tryfon.Chiotis@geant.org::a87d319a-15ab-4d0b-b6fa-2eb4616d71fb" providerId="AD"/>
      </p:ext>
    </p:extLst>
  </p:cmAuthor>
  <p:cmAuthor id="4" name="Bridget Hannigan" initials="BH" lastIdx="1" clrIdx="3">
    <p:extLst>
      <p:ext uri="{19B8F6BF-5375-455C-9EA6-DF929625EA0E}">
        <p15:presenceInfo xmlns:p15="http://schemas.microsoft.com/office/powerpoint/2012/main" userId="S::bridget.hannigan@geant.org::2b3a44fd-5ea3-4ec1-b412-e12c9b10bd1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988"/>
    <a:srgbClr val="004359"/>
    <a:srgbClr val="FFC000"/>
    <a:srgbClr val="1F4170"/>
    <a:srgbClr val="1AAA88"/>
    <a:srgbClr val="3C51A2"/>
    <a:srgbClr val="EE426D"/>
    <a:srgbClr val="0ABBC2"/>
    <a:srgbClr val="29292A"/>
    <a:srgbClr val="F83E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34F2D-3F45-4640-8609-AAC6E6D92E4D}" v="22" dt="2022-12-07T14:20:56.559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85" autoAdjust="0"/>
    <p:restoredTop sz="90768" autoAdjust="0"/>
  </p:normalViewPr>
  <p:slideViewPr>
    <p:cSldViewPr snapToGrid="0">
      <p:cViewPr varScale="1">
        <p:scale>
          <a:sx n="77" d="100"/>
          <a:sy n="77" d="100"/>
        </p:scale>
        <p:origin x="1243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heme" Target="theme/theme1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om\Box\CCRO\International%20Relations\09.%20Intercontinental%20Connectivity\Intelligence\Intercontinental%20capacity%20forecasts-T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North America Traffic Forecast 2022-35 (Gbps)</a:t>
            </a:r>
          </a:p>
        </c:rich>
      </c:tx>
      <c:layout>
        <c:manualLayout>
          <c:xMode val="edge"/>
          <c:yMode val="edge"/>
          <c:x val="0.13662386661894535"/>
          <c:y val="1.83066361556064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Sheet3!$B$19</c:f>
              <c:strCache>
                <c:ptCount val="1"/>
                <c:pt idx="0">
                  <c:v>LHC/HL-LHC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Sheet3!$C$18:$P$18</c:f>
              <c:numCache>
                <c:formatCode>General</c:formatCode>
                <c:ptCount val="1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</c:numCache>
            </c:numRef>
          </c:cat>
          <c:val>
            <c:numRef>
              <c:f>Sheet3!$C$19:$P$19</c:f>
              <c:numCache>
                <c:formatCode>General</c:formatCode>
                <c:ptCount val="14"/>
                <c:pt idx="0">
                  <c:v>200</c:v>
                </c:pt>
                <c:pt idx="1">
                  <c:v>300</c:v>
                </c:pt>
                <c:pt idx="2">
                  <c:v>300</c:v>
                </c:pt>
                <c:pt idx="3">
                  <c:v>300</c:v>
                </c:pt>
                <c:pt idx="4">
                  <c:v>300</c:v>
                </c:pt>
                <c:pt idx="5">
                  <c:v>1500</c:v>
                </c:pt>
                <c:pt idx="6">
                  <c:v>1500</c:v>
                </c:pt>
                <c:pt idx="7">
                  <c:v>1500</c:v>
                </c:pt>
                <c:pt idx="8">
                  <c:v>1500</c:v>
                </c:pt>
                <c:pt idx="9">
                  <c:v>1500</c:v>
                </c:pt>
                <c:pt idx="10">
                  <c:v>2000</c:v>
                </c:pt>
                <c:pt idx="11">
                  <c:v>2000</c:v>
                </c:pt>
                <c:pt idx="12">
                  <c:v>2000</c:v>
                </c:pt>
                <c:pt idx="13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15-4B5C-A0AE-8CCB966DD7EB}"/>
            </c:ext>
          </c:extLst>
        </c:ser>
        <c:ser>
          <c:idx val="1"/>
          <c:order val="1"/>
          <c:tx>
            <c:strRef>
              <c:f>Sheet3!$B$20</c:f>
              <c:strCache>
                <c:ptCount val="1"/>
                <c:pt idx="0">
                  <c:v>ITER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Sheet3!$C$18:$P$18</c:f>
              <c:numCache>
                <c:formatCode>General</c:formatCode>
                <c:ptCount val="1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</c:numCache>
            </c:numRef>
          </c:cat>
          <c:val>
            <c:numRef>
              <c:f>Sheet3!$C$20:$P$20</c:f>
              <c:numCache>
                <c:formatCode>General</c:formatCode>
                <c:ptCount val="1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400</c:v>
                </c:pt>
                <c:pt idx="4">
                  <c:v>400</c:v>
                </c:pt>
                <c:pt idx="5">
                  <c:v>400</c:v>
                </c:pt>
                <c:pt idx="6">
                  <c:v>400</c:v>
                </c:pt>
                <c:pt idx="7">
                  <c:v>400</c:v>
                </c:pt>
                <c:pt idx="8">
                  <c:v>400</c:v>
                </c:pt>
                <c:pt idx="9">
                  <c:v>400</c:v>
                </c:pt>
                <c:pt idx="10">
                  <c:v>400</c:v>
                </c:pt>
                <c:pt idx="11">
                  <c:v>400</c:v>
                </c:pt>
                <c:pt idx="12">
                  <c:v>400</c:v>
                </c:pt>
                <c:pt idx="13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15-4B5C-A0AE-8CCB966DD7EB}"/>
            </c:ext>
          </c:extLst>
        </c:ser>
        <c:ser>
          <c:idx val="2"/>
          <c:order val="2"/>
          <c:tx>
            <c:strRef>
              <c:f>Sheet3!$B$21</c:f>
              <c:strCache>
                <c:ptCount val="1"/>
                <c:pt idx="0">
                  <c:v>VRO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Sheet3!$C$18:$P$18</c:f>
              <c:numCache>
                <c:formatCode>General</c:formatCode>
                <c:ptCount val="1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</c:numCache>
            </c:numRef>
          </c:cat>
          <c:val>
            <c:numRef>
              <c:f>Sheet3!$C$21:$P$21</c:f>
              <c:numCache>
                <c:formatCode>General</c:formatCode>
                <c:ptCount val="14"/>
                <c:pt idx="2">
                  <c:v>15</c:v>
                </c:pt>
                <c:pt idx="3">
                  <c:v>15</c:v>
                </c:pt>
                <c:pt idx="4">
                  <c:v>20</c:v>
                </c:pt>
                <c:pt idx="5">
                  <c:v>30</c:v>
                </c:pt>
                <c:pt idx="6">
                  <c:v>40</c:v>
                </c:pt>
                <c:pt idx="7">
                  <c:v>50</c:v>
                </c:pt>
                <c:pt idx="8">
                  <c:v>60</c:v>
                </c:pt>
                <c:pt idx="9">
                  <c:v>60</c:v>
                </c:pt>
                <c:pt idx="10">
                  <c:v>80</c:v>
                </c:pt>
                <c:pt idx="11">
                  <c:v>100</c:v>
                </c:pt>
                <c:pt idx="12">
                  <c:v>100</c:v>
                </c:pt>
                <c:pt idx="1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615-4B5C-A0AE-8CCB966DD7EB}"/>
            </c:ext>
          </c:extLst>
        </c:ser>
        <c:ser>
          <c:idx val="3"/>
          <c:order val="3"/>
          <c:tx>
            <c:strRef>
              <c:f>Sheet3!$B$22</c:f>
              <c:strCache>
                <c:ptCount val="1"/>
                <c:pt idx="0">
                  <c:v>SKA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Sheet3!$C$18:$P$18</c:f>
              <c:numCache>
                <c:formatCode>General</c:formatCode>
                <c:ptCount val="1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  <c:pt idx="6">
                  <c:v>2028</c:v>
                </c:pt>
                <c:pt idx="7">
                  <c:v>2029</c:v>
                </c:pt>
                <c:pt idx="8">
                  <c:v>2030</c:v>
                </c:pt>
                <c:pt idx="9">
                  <c:v>2031</c:v>
                </c:pt>
                <c:pt idx="10">
                  <c:v>2032</c:v>
                </c:pt>
                <c:pt idx="11">
                  <c:v>2033</c:v>
                </c:pt>
                <c:pt idx="12">
                  <c:v>2034</c:v>
                </c:pt>
                <c:pt idx="13">
                  <c:v>2035</c:v>
                </c:pt>
              </c:numCache>
            </c:numRef>
          </c:cat>
          <c:val>
            <c:numRef>
              <c:f>Sheet3!$C$22:$P$22</c:f>
              <c:numCache>
                <c:formatCode>General</c:formatCode>
                <c:ptCount val="14"/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615-4B5C-A0AE-8CCB966DD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067952"/>
        <c:axId val="83071280"/>
        <c:extLst>
          <c:ext xmlns:c15="http://schemas.microsoft.com/office/drawing/2012/chart" uri="{02D57815-91ED-43cb-92C2-25804820EDAC}">
            <c15:filteredArea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Sheet3!$B$23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cat>
                  <c:numRef>
                    <c:extLst>
                      <c:ext uri="{02D57815-91ED-43cb-92C2-25804820EDAC}">
                        <c15:formulaRef>
                          <c15:sqref>Sheet3!$C$18:$P$18</c15:sqref>
                        </c15:formulaRef>
                      </c:ext>
                    </c:extLst>
                    <c:numCache>
                      <c:formatCode>General</c:formatCode>
                      <c:ptCount val="14"/>
                      <c:pt idx="0">
                        <c:v>2022</c:v>
                      </c:pt>
                      <c:pt idx="1">
                        <c:v>2023</c:v>
                      </c:pt>
                      <c:pt idx="2">
                        <c:v>2024</c:v>
                      </c:pt>
                      <c:pt idx="3">
                        <c:v>2025</c:v>
                      </c:pt>
                      <c:pt idx="4">
                        <c:v>2026</c:v>
                      </c:pt>
                      <c:pt idx="5">
                        <c:v>2027</c:v>
                      </c:pt>
                      <c:pt idx="6">
                        <c:v>2028</c:v>
                      </c:pt>
                      <c:pt idx="7">
                        <c:v>2029</c:v>
                      </c:pt>
                      <c:pt idx="8">
                        <c:v>2030</c:v>
                      </c:pt>
                      <c:pt idx="9">
                        <c:v>2031</c:v>
                      </c:pt>
                      <c:pt idx="10">
                        <c:v>2032</c:v>
                      </c:pt>
                      <c:pt idx="11">
                        <c:v>2033</c:v>
                      </c:pt>
                      <c:pt idx="12">
                        <c:v>2034</c:v>
                      </c:pt>
                      <c:pt idx="13">
                        <c:v>2035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Sheet3!$C$23:$P$23</c15:sqref>
                        </c15:formulaRef>
                      </c:ext>
                    </c:extLst>
                    <c:numCache>
                      <c:formatCode>General</c:formatCode>
                      <c:ptCount val="1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9615-4B5C-A0AE-8CCB966DD7EB}"/>
                  </c:ext>
                </c:extLst>
              </c15:ser>
            </c15:filteredAreaSeries>
          </c:ext>
        </c:extLst>
      </c:areaChart>
      <c:catAx>
        <c:axId val="8306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71280"/>
        <c:crosses val="autoZero"/>
        <c:auto val="1"/>
        <c:lblAlgn val="ctr"/>
        <c:lblOffset val="100"/>
        <c:noMultiLvlLbl val="0"/>
      </c:catAx>
      <c:valAx>
        <c:axId val="83071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06795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49BC2F-456F-9C49-90AF-F752E8C70183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04601957-49AE-3B44-976C-6E0343CA1EA6}">
      <dgm:prSet phldrT="[Text]"/>
      <dgm:spPr>
        <a:solidFill>
          <a:srgbClr val="FF9300"/>
        </a:solidFill>
      </dgm:spPr>
      <dgm:t>
        <a:bodyPr/>
        <a:lstStyle/>
        <a:p>
          <a:r>
            <a:rPr lang="en-US" dirty="0"/>
            <a:t>Webinars</a:t>
          </a:r>
        </a:p>
      </dgm:t>
    </dgm:pt>
    <dgm:pt modelId="{9AB91C2F-4A2F-E34B-80DC-076A4E4D2C5A}" type="parTrans" cxnId="{723CE7DF-0402-154A-B38F-B5ED648F1475}">
      <dgm:prSet/>
      <dgm:spPr/>
      <dgm:t>
        <a:bodyPr/>
        <a:lstStyle/>
        <a:p>
          <a:endParaRPr lang="en-US"/>
        </a:p>
      </dgm:t>
    </dgm:pt>
    <dgm:pt modelId="{F538C4CD-F33A-6445-8C7D-B67BA414CEC9}" type="sibTrans" cxnId="{723CE7DF-0402-154A-B38F-B5ED648F1475}">
      <dgm:prSet/>
      <dgm:spPr/>
      <dgm:t>
        <a:bodyPr/>
        <a:lstStyle/>
        <a:p>
          <a:endParaRPr lang="en-US"/>
        </a:p>
      </dgm:t>
    </dgm:pt>
    <dgm:pt modelId="{E389314E-C7B8-7046-9011-EB450BE7B6DD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Training events </a:t>
          </a:r>
        </a:p>
      </dgm:t>
    </dgm:pt>
    <dgm:pt modelId="{01C12892-8D69-E146-A588-87A94182C41D}" type="parTrans" cxnId="{8281B8CA-7FCF-7F4E-A5E2-D3BC069B1AF1}">
      <dgm:prSet/>
      <dgm:spPr/>
      <dgm:t>
        <a:bodyPr/>
        <a:lstStyle/>
        <a:p>
          <a:endParaRPr lang="en-US"/>
        </a:p>
      </dgm:t>
    </dgm:pt>
    <dgm:pt modelId="{E222FDDD-F715-5942-93DD-7D9C55079B09}" type="sibTrans" cxnId="{8281B8CA-7FCF-7F4E-A5E2-D3BC069B1AF1}">
      <dgm:prSet/>
      <dgm:spPr/>
      <dgm:t>
        <a:bodyPr/>
        <a:lstStyle/>
        <a:p>
          <a:endParaRPr lang="en-US"/>
        </a:p>
      </dgm:t>
    </dgm:pt>
    <dgm:pt modelId="{5F6A1FF0-18DA-8D45-A8A4-CBAF14158648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Bespoke programmes</a:t>
          </a:r>
        </a:p>
      </dgm:t>
    </dgm:pt>
    <dgm:pt modelId="{4E167BFF-59E5-FA42-9F25-CA47FB6A15BF}" type="parTrans" cxnId="{FC02132B-E132-BC43-AB04-128460736D81}">
      <dgm:prSet/>
      <dgm:spPr/>
      <dgm:t>
        <a:bodyPr/>
        <a:lstStyle/>
        <a:p>
          <a:endParaRPr lang="en-US"/>
        </a:p>
      </dgm:t>
    </dgm:pt>
    <dgm:pt modelId="{DACA639F-214F-5649-AD6F-C1B7BEDBEEB8}" type="sibTrans" cxnId="{FC02132B-E132-BC43-AB04-128460736D81}">
      <dgm:prSet/>
      <dgm:spPr/>
      <dgm:t>
        <a:bodyPr/>
        <a:lstStyle/>
        <a:p>
          <a:endParaRPr lang="en-US"/>
        </a:p>
      </dgm:t>
    </dgm:pt>
    <dgm:pt modelId="{08183D8F-2A5A-3D4A-8C05-2261EE74C603}">
      <dgm:prSet/>
      <dgm:spPr>
        <a:solidFill>
          <a:srgbClr val="FF9300"/>
        </a:solidFill>
      </dgm:spPr>
      <dgm:t>
        <a:bodyPr/>
        <a:lstStyle/>
        <a:p>
          <a:r>
            <a:rPr lang="en-US" dirty="0"/>
            <a:t>eLearning</a:t>
          </a:r>
        </a:p>
      </dgm:t>
    </dgm:pt>
    <dgm:pt modelId="{C59FB0DB-743A-3E47-8A1A-6390EF5EF47E}" type="parTrans" cxnId="{D1C391FB-B288-4441-82D7-432CC16BC988}">
      <dgm:prSet/>
      <dgm:spPr/>
      <dgm:t>
        <a:bodyPr/>
        <a:lstStyle/>
        <a:p>
          <a:endParaRPr lang="en-US"/>
        </a:p>
      </dgm:t>
    </dgm:pt>
    <dgm:pt modelId="{94278389-638F-8F46-AE92-FFD0E2E828F6}" type="sibTrans" cxnId="{D1C391FB-B288-4441-82D7-432CC16BC988}">
      <dgm:prSet/>
      <dgm:spPr/>
      <dgm:t>
        <a:bodyPr/>
        <a:lstStyle/>
        <a:p>
          <a:endParaRPr lang="en-US"/>
        </a:p>
      </dgm:t>
    </dgm:pt>
    <dgm:pt modelId="{639A04FA-B3CC-F64B-8EF5-7C6CD3EC7C59}">
      <dgm:prSet/>
      <dgm:spPr>
        <a:solidFill>
          <a:srgbClr val="002060"/>
        </a:solidFill>
      </dgm:spPr>
      <dgm:t>
        <a:bodyPr/>
        <a:lstStyle/>
        <a:p>
          <a:r>
            <a:rPr lang="en-US" dirty="0"/>
            <a:t>Knowledge Exchange </a:t>
          </a:r>
        </a:p>
      </dgm:t>
    </dgm:pt>
    <dgm:pt modelId="{33791BDA-3662-AB40-B783-BD54821C1C2C}" type="parTrans" cxnId="{5CEE5D8A-6171-D147-AF16-AB4E7C6891A4}">
      <dgm:prSet/>
      <dgm:spPr/>
      <dgm:t>
        <a:bodyPr/>
        <a:lstStyle/>
        <a:p>
          <a:endParaRPr lang="en-US"/>
        </a:p>
      </dgm:t>
    </dgm:pt>
    <dgm:pt modelId="{B36FEF4F-E8FA-6C4A-BE1C-E1E868FD0351}" type="sibTrans" cxnId="{5CEE5D8A-6171-D147-AF16-AB4E7C6891A4}">
      <dgm:prSet/>
      <dgm:spPr/>
      <dgm:t>
        <a:bodyPr/>
        <a:lstStyle/>
        <a:p>
          <a:endParaRPr lang="en-US"/>
        </a:p>
      </dgm:t>
    </dgm:pt>
    <dgm:pt modelId="{7840812E-FD97-624A-B00D-AE7629CCC335}" type="pres">
      <dgm:prSet presAssocID="{1A49BC2F-456F-9C49-90AF-F752E8C70183}" presName="compositeShape" presStyleCnt="0">
        <dgm:presLayoutVars>
          <dgm:chMax val="7"/>
          <dgm:dir/>
          <dgm:resizeHandles val="exact"/>
        </dgm:presLayoutVars>
      </dgm:prSet>
      <dgm:spPr/>
    </dgm:pt>
    <dgm:pt modelId="{79031DC4-F7A4-B64A-AB7B-123BDE9C8F61}" type="pres">
      <dgm:prSet presAssocID="{1A49BC2F-456F-9C49-90AF-F752E8C70183}" presName="wedge1" presStyleLbl="node1" presStyleIdx="0" presStyleCnt="5"/>
      <dgm:spPr/>
    </dgm:pt>
    <dgm:pt modelId="{4EA66566-C08D-F44A-BFCB-E1969B071FF2}" type="pres">
      <dgm:prSet presAssocID="{1A49BC2F-456F-9C49-90AF-F752E8C70183}" presName="dummy1a" presStyleCnt="0"/>
      <dgm:spPr/>
    </dgm:pt>
    <dgm:pt modelId="{F3032041-EF0A-2940-9625-7F99C29D9526}" type="pres">
      <dgm:prSet presAssocID="{1A49BC2F-456F-9C49-90AF-F752E8C70183}" presName="dummy1b" presStyleCnt="0"/>
      <dgm:spPr/>
    </dgm:pt>
    <dgm:pt modelId="{B1EE0390-A0EC-5C46-8AF1-3C616090D9D9}" type="pres">
      <dgm:prSet presAssocID="{1A49BC2F-456F-9C49-90AF-F752E8C70183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88DFE086-6ED4-FA4D-96AD-C89B7F4121E3}" type="pres">
      <dgm:prSet presAssocID="{1A49BC2F-456F-9C49-90AF-F752E8C70183}" presName="wedge2" presStyleLbl="node1" presStyleIdx="1" presStyleCnt="5"/>
      <dgm:spPr/>
    </dgm:pt>
    <dgm:pt modelId="{732D21BC-B49B-754E-AB54-9DA7EA51E2CB}" type="pres">
      <dgm:prSet presAssocID="{1A49BC2F-456F-9C49-90AF-F752E8C70183}" presName="dummy2a" presStyleCnt="0"/>
      <dgm:spPr/>
    </dgm:pt>
    <dgm:pt modelId="{C8377DEE-274A-614E-BE21-9A2AB64D965B}" type="pres">
      <dgm:prSet presAssocID="{1A49BC2F-456F-9C49-90AF-F752E8C70183}" presName="dummy2b" presStyleCnt="0"/>
      <dgm:spPr/>
    </dgm:pt>
    <dgm:pt modelId="{4D67D12C-1062-3048-83C3-D9D8006AA30E}" type="pres">
      <dgm:prSet presAssocID="{1A49BC2F-456F-9C49-90AF-F752E8C70183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C4273A0F-8D47-2346-968E-54BC5C72BFB1}" type="pres">
      <dgm:prSet presAssocID="{1A49BC2F-456F-9C49-90AF-F752E8C70183}" presName="wedge3" presStyleLbl="node1" presStyleIdx="2" presStyleCnt="5"/>
      <dgm:spPr/>
    </dgm:pt>
    <dgm:pt modelId="{EC342DD9-7603-A449-B68C-4EF39D175768}" type="pres">
      <dgm:prSet presAssocID="{1A49BC2F-456F-9C49-90AF-F752E8C70183}" presName="dummy3a" presStyleCnt="0"/>
      <dgm:spPr/>
    </dgm:pt>
    <dgm:pt modelId="{1BFB61E5-BF35-E942-9528-BD1C67B851C7}" type="pres">
      <dgm:prSet presAssocID="{1A49BC2F-456F-9C49-90AF-F752E8C70183}" presName="dummy3b" presStyleCnt="0"/>
      <dgm:spPr/>
    </dgm:pt>
    <dgm:pt modelId="{4997B4DC-BDDB-4349-8C34-996C444C5359}" type="pres">
      <dgm:prSet presAssocID="{1A49BC2F-456F-9C49-90AF-F752E8C70183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AE22E4D8-76F8-924B-A129-12D737E9B705}" type="pres">
      <dgm:prSet presAssocID="{1A49BC2F-456F-9C49-90AF-F752E8C70183}" presName="wedge4" presStyleLbl="node1" presStyleIdx="3" presStyleCnt="5"/>
      <dgm:spPr/>
    </dgm:pt>
    <dgm:pt modelId="{46C8073C-2643-294F-BF5C-DC27A9C5FE3E}" type="pres">
      <dgm:prSet presAssocID="{1A49BC2F-456F-9C49-90AF-F752E8C70183}" presName="dummy4a" presStyleCnt="0"/>
      <dgm:spPr/>
    </dgm:pt>
    <dgm:pt modelId="{6E2DF69D-BC00-F94A-9326-A9D85C6029D8}" type="pres">
      <dgm:prSet presAssocID="{1A49BC2F-456F-9C49-90AF-F752E8C70183}" presName="dummy4b" presStyleCnt="0"/>
      <dgm:spPr/>
    </dgm:pt>
    <dgm:pt modelId="{899E2A18-3D84-9C49-8BEA-608833F918E7}" type="pres">
      <dgm:prSet presAssocID="{1A49BC2F-456F-9C49-90AF-F752E8C70183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900B1FF3-9D26-C848-AA83-8E61B1C4F784}" type="pres">
      <dgm:prSet presAssocID="{1A49BC2F-456F-9C49-90AF-F752E8C70183}" presName="wedge5" presStyleLbl="node1" presStyleIdx="4" presStyleCnt="5"/>
      <dgm:spPr/>
    </dgm:pt>
    <dgm:pt modelId="{D8A8CF03-B94F-6642-BCB8-9DF8E7823661}" type="pres">
      <dgm:prSet presAssocID="{1A49BC2F-456F-9C49-90AF-F752E8C70183}" presName="dummy5a" presStyleCnt="0"/>
      <dgm:spPr/>
    </dgm:pt>
    <dgm:pt modelId="{B363D627-BBD5-B54F-B7D1-EC5F51518BCB}" type="pres">
      <dgm:prSet presAssocID="{1A49BC2F-456F-9C49-90AF-F752E8C70183}" presName="dummy5b" presStyleCnt="0"/>
      <dgm:spPr/>
    </dgm:pt>
    <dgm:pt modelId="{7218E1B3-1BFF-BC4B-8D26-E4C5C0C9CAC4}" type="pres">
      <dgm:prSet presAssocID="{1A49BC2F-456F-9C49-90AF-F752E8C70183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D354307D-0468-6345-A425-154EEA163BFE}" type="pres">
      <dgm:prSet presAssocID="{F538C4CD-F33A-6445-8C7D-B67BA414CEC9}" presName="arrowWedge1" presStyleLbl="fgSibTrans2D1" presStyleIdx="0" presStyleCnt="5"/>
      <dgm:spPr/>
    </dgm:pt>
    <dgm:pt modelId="{A41636A1-1EC2-2849-A67F-3D00FF3CD1B5}" type="pres">
      <dgm:prSet presAssocID="{E222FDDD-F715-5942-93DD-7D9C55079B09}" presName="arrowWedge2" presStyleLbl="fgSibTrans2D1" presStyleIdx="1" presStyleCnt="5"/>
      <dgm:spPr/>
    </dgm:pt>
    <dgm:pt modelId="{FB8E69C0-13FD-8D44-8727-8214BF30CC05}" type="pres">
      <dgm:prSet presAssocID="{DACA639F-214F-5649-AD6F-C1B7BEDBEEB8}" presName="arrowWedge3" presStyleLbl="fgSibTrans2D1" presStyleIdx="2" presStyleCnt="5"/>
      <dgm:spPr/>
    </dgm:pt>
    <dgm:pt modelId="{D75E353B-882E-E549-8FED-54CF914038C1}" type="pres">
      <dgm:prSet presAssocID="{94278389-638F-8F46-AE92-FFD0E2E828F6}" presName="arrowWedge4" presStyleLbl="fgSibTrans2D1" presStyleIdx="3" presStyleCnt="5"/>
      <dgm:spPr/>
    </dgm:pt>
    <dgm:pt modelId="{40BBED86-057E-4048-BAC4-28AF7AB4D242}" type="pres">
      <dgm:prSet presAssocID="{B36FEF4F-E8FA-6C4A-BE1C-E1E868FD0351}" presName="arrowWedge5" presStyleLbl="fgSibTrans2D1" presStyleIdx="4" presStyleCnt="5"/>
      <dgm:spPr/>
    </dgm:pt>
  </dgm:ptLst>
  <dgm:cxnLst>
    <dgm:cxn modelId="{9581E502-E4F5-4B4D-AD2A-3E7732A012F4}" type="presOf" srcId="{E389314E-C7B8-7046-9011-EB450BE7B6DD}" destId="{4D67D12C-1062-3048-83C3-D9D8006AA30E}" srcOrd="1" destOrd="0" presId="urn:microsoft.com/office/officeart/2005/8/layout/cycle8"/>
    <dgm:cxn modelId="{FC02132B-E132-BC43-AB04-128460736D81}" srcId="{1A49BC2F-456F-9C49-90AF-F752E8C70183}" destId="{5F6A1FF0-18DA-8D45-A8A4-CBAF14158648}" srcOrd="2" destOrd="0" parTransId="{4E167BFF-59E5-FA42-9F25-CA47FB6A15BF}" sibTransId="{DACA639F-214F-5649-AD6F-C1B7BEDBEEB8}"/>
    <dgm:cxn modelId="{A814182E-48E8-8D42-BC6A-65B7D4544040}" type="presOf" srcId="{E389314E-C7B8-7046-9011-EB450BE7B6DD}" destId="{88DFE086-6ED4-FA4D-96AD-C89B7F4121E3}" srcOrd="0" destOrd="0" presId="urn:microsoft.com/office/officeart/2005/8/layout/cycle8"/>
    <dgm:cxn modelId="{C2741446-E607-4441-B7FC-D7FEFB21D0B7}" type="presOf" srcId="{5F6A1FF0-18DA-8D45-A8A4-CBAF14158648}" destId="{C4273A0F-8D47-2346-968E-54BC5C72BFB1}" srcOrd="0" destOrd="0" presId="urn:microsoft.com/office/officeart/2005/8/layout/cycle8"/>
    <dgm:cxn modelId="{4CFBFF48-B7D7-E94F-A00B-07FF6BA58BFF}" type="presOf" srcId="{04601957-49AE-3B44-976C-6E0343CA1EA6}" destId="{B1EE0390-A0EC-5C46-8AF1-3C616090D9D9}" srcOrd="1" destOrd="0" presId="urn:microsoft.com/office/officeart/2005/8/layout/cycle8"/>
    <dgm:cxn modelId="{5CEE5D8A-6171-D147-AF16-AB4E7C6891A4}" srcId="{1A49BC2F-456F-9C49-90AF-F752E8C70183}" destId="{639A04FA-B3CC-F64B-8EF5-7C6CD3EC7C59}" srcOrd="4" destOrd="0" parTransId="{33791BDA-3662-AB40-B783-BD54821C1C2C}" sibTransId="{B36FEF4F-E8FA-6C4A-BE1C-E1E868FD0351}"/>
    <dgm:cxn modelId="{8140CA97-C606-1F45-8743-D94E2105F893}" type="presOf" srcId="{08183D8F-2A5A-3D4A-8C05-2261EE74C603}" destId="{899E2A18-3D84-9C49-8BEA-608833F918E7}" srcOrd="1" destOrd="0" presId="urn:microsoft.com/office/officeart/2005/8/layout/cycle8"/>
    <dgm:cxn modelId="{19BCE4AA-7868-7041-A094-87D49D766140}" type="presOf" srcId="{08183D8F-2A5A-3D4A-8C05-2261EE74C603}" destId="{AE22E4D8-76F8-924B-A129-12D737E9B705}" srcOrd="0" destOrd="0" presId="urn:microsoft.com/office/officeart/2005/8/layout/cycle8"/>
    <dgm:cxn modelId="{8BB441BD-76B6-744D-87D3-86E99B76AB09}" type="presOf" srcId="{04601957-49AE-3B44-976C-6E0343CA1EA6}" destId="{79031DC4-F7A4-B64A-AB7B-123BDE9C8F61}" srcOrd="0" destOrd="0" presId="urn:microsoft.com/office/officeart/2005/8/layout/cycle8"/>
    <dgm:cxn modelId="{8281B8CA-7FCF-7F4E-A5E2-D3BC069B1AF1}" srcId="{1A49BC2F-456F-9C49-90AF-F752E8C70183}" destId="{E389314E-C7B8-7046-9011-EB450BE7B6DD}" srcOrd="1" destOrd="0" parTransId="{01C12892-8D69-E146-A588-87A94182C41D}" sibTransId="{E222FDDD-F715-5942-93DD-7D9C55079B09}"/>
    <dgm:cxn modelId="{723CE7DF-0402-154A-B38F-B5ED648F1475}" srcId="{1A49BC2F-456F-9C49-90AF-F752E8C70183}" destId="{04601957-49AE-3B44-976C-6E0343CA1EA6}" srcOrd="0" destOrd="0" parTransId="{9AB91C2F-4A2F-E34B-80DC-076A4E4D2C5A}" sibTransId="{F538C4CD-F33A-6445-8C7D-B67BA414CEC9}"/>
    <dgm:cxn modelId="{D6144AED-9A9F-5D4C-837B-4E22897AAA6D}" type="presOf" srcId="{1A49BC2F-456F-9C49-90AF-F752E8C70183}" destId="{7840812E-FD97-624A-B00D-AE7629CCC335}" srcOrd="0" destOrd="0" presId="urn:microsoft.com/office/officeart/2005/8/layout/cycle8"/>
    <dgm:cxn modelId="{AFCE1FF0-1E13-4841-AFA4-6E1F458847CB}" type="presOf" srcId="{5F6A1FF0-18DA-8D45-A8A4-CBAF14158648}" destId="{4997B4DC-BDDB-4349-8C34-996C444C5359}" srcOrd="1" destOrd="0" presId="urn:microsoft.com/office/officeart/2005/8/layout/cycle8"/>
    <dgm:cxn modelId="{D9C03EF5-570D-A349-9A98-C97F991F5113}" type="presOf" srcId="{639A04FA-B3CC-F64B-8EF5-7C6CD3EC7C59}" destId="{7218E1B3-1BFF-BC4B-8D26-E4C5C0C9CAC4}" srcOrd="1" destOrd="0" presId="urn:microsoft.com/office/officeart/2005/8/layout/cycle8"/>
    <dgm:cxn modelId="{D1C391FB-B288-4441-82D7-432CC16BC988}" srcId="{1A49BC2F-456F-9C49-90AF-F752E8C70183}" destId="{08183D8F-2A5A-3D4A-8C05-2261EE74C603}" srcOrd="3" destOrd="0" parTransId="{C59FB0DB-743A-3E47-8A1A-6390EF5EF47E}" sibTransId="{94278389-638F-8F46-AE92-FFD0E2E828F6}"/>
    <dgm:cxn modelId="{82A2ACFE-F7F8-7A47-870E-81EF3CFDBC00}" type="presOf" srcId="{639A04FA-B3CC-F64B-8EF5-7C6CD3EC7C59}" destId="{900B1FF3-9D26-C848-AA83-8E61B1C4F784}" srcOrd="0" destOrd="0" presId="urn:microsoft.com/office/officeart/2005/8/layout/cycle8"/>
    <dgm:cxn modelId="{A5558CE0-4C5D-7940-9C17-37FBF477D2A9}" type="presParOf" srcId="{7840812E-FD97-624A-B00D-AE7629CCC335}" destId="{79031DC4-F7A4-B64A-AB7B-123BDE9C8F61}" srcOrd="0" destOrd="0" presId="urn:microsoft.com/office/officeart/2005/8/layout/cycle8"/>
    <dgm:cxn modelId="{CA73F517-A60F-3D4F-AF6C-B781BB78A402}" type="presParOf" srcId="{7840812E-FD97-624A-B00D-AE7629CCC335}" destId="{4EA66566-C08D-F44A-BFCB-E1969B071FF2}" srcOrd="1" destOrd="0" presId="urn:microsoft.com/office/officeart/2005/8/layout/cycle8"/>
    <dgm:cxn modelId="{1A763E42-590A-074F-A172-67BF2303C385}" type="presParOf" srcId="{7840812E-FD97-624A-B00D-AE7629CCC335}" destId="{F3032041-EF0A-2940-9625-7F99C29D9526}" srcOrd="2" destOrd="0" presId="urn:microsoft.com/office/officeart/2005/8/layout/cycle8"/>
    <dgm:cxn modelId="{4B6D9E4B-43C4-1B4B-B08B-A6F45D2C14AD}" type="presParOf" srcId="{7840812E-FD97-624A-B00D-AE7629CCC335}" destId="{B1EE0390-A0EC-5C46-8AF1-3C616090D9D9}" srcOrd="3" destOrd="0" presId="urn:microsoft.com/office/officeart/2005/8/layout/cycle8"/>
    <dgm:cxn modelId="{A6AE5E7E-749F-E44B-B633-D1A9023B6B0E}" type="presParOf" srcId="{7840812E-FD97-624A-B00D-AE7629CCC335}" destId="{88DFE086-6ED4-FA4D-96AD-C89B7F4121E3}" srcOrd="4" destOrd="0" presId="urn:microsoft.com/office/officeart/2005/8/layout/cycle8"/>
    <dgm:cxn modelId="{840C125D-6535-DE4B-A060-41D4A64530E3}" type="presParOf" srcId="{7840812E-FD97-624A-B00D-AE7629CCC335}" destId="{732D21BC-B49B-754E-AB54-9DA7EA51E2CB}" srcOrd="5" destOrd="0" presId="urn:microsoft.com/office/officeart/2005/8/layout/cycle8"/>
    <dgm:cxn modelId="{32DED317-202B-F34D-8988-1EB369D7F4C2}" type="presParOf" srcId="{7840812E-FD97-624A-B00D-AE7629CCC335}" destId="{C8377DEE-274A-614E-BE21-9A2AB64D965B}" srcOrd="6" destOrd="0" presId="urn:microsoft.com/office/officeart/2005/8/layout/cycle8"/>
    <dgm:cxn modelId="{B49482B0-2898-DD43-9E8B-E81924D0A19D}" type="presParOf" srcId="{7840812E-FD97-624A-B00D-AE7629CCC335}" destId="{4D67D12C-1062-3048-83C3-D9D8006AA30E}" srcOrd="7" destOrd="0" presId="urn:microsoft.com/office/officeart/2005/8/layout/cycle8"/>
    <dgm:cxn modelId="{491B256B-0752-9440-81AD-768A87406C61}" type="presParOf" srcId="{7840812E-FD97-624A-B00D-AE7629CCC335}" destId="{C4273A0F-8D47-2346-968E-54BC5C72BFB1}" srcOrd="8" destOrd="0" presId="urn:microsoft.com/office/officeart/2005/8/layout/cycle8"/>
    <dgm:cxn modelId="{8CF81E55-6BE5-9348-AAA1-BDE4C99A477A}" type="presParOf" srcId="{7840812E-FD97-624A-B00D-AE7629CCC335}" destId="{EC342DD9-7603-A449-B68C-4EF39D175768}" srcOrd="9" destOrd="0" presId="urn:microsoft.com/office/officeart/2005/8/layout/cycle8"/>
    <dgm:cxn modelId="{D60958FA-1925-1343-85A4-01B1008A36B5}" type="presParOf" srcId="{7840812E-FD97-624A-B00D-AE7629CCC335}" destId="{1BFB61E5-BF35-E942-9528-BD1C67B851C7}" srcOrd="10" destOrd="0" presId="urn:microsoft.com/office/officeart/2005/8/layout/cycle8"/>
    <dgm:cxn modelId="{12E8756A-22D5-4048-ABE4-EF6931C4BCFE}" type="presParOf" srcId="{7840812E-FD97-624A-B00D-AE7629CCC335}" destId="{4997B4DC-BDDB-4349-8C34-996C444C5359}" srcOrd="11" destOrd="0" presId="urn:microsoft.com/office/officeart/2005/8/layout/cycle8"/>
    <dgm:cxn modelId="{5288E068-A7C3-3A47-B151-67C05ED24972}" type="presParOf" srcId="{7840812E-FD97-624A-B00D-AE7629CCC335}" destId="{AE22E4D8-76F8-924B-A129-12D737E9B705}" srcOrd="12" destOrd="0" presId="urn:microsoft.com/office/officeart/2005/8/layout/cycle8"/>
    <dgm:cxn modelId="{04BD7A70-A05D-9941-9307-6CDDAEBD84E5}" type="presParOf" srcId="{7840812E-FD97-624A-B00D-AE7629CCC335}" destId="{46C8073C-2643-294F-BF5C-DC27A9C5FE3E}" srcOrd="13" destOrd="0" presId="urn:microsoft.com/office/officeart/2005/8/layout/cycle8"/>
    <dgm:cxn modelId="{649035C4-5E0E-C44D-BFD5-12564578CD4F}" type="presParOf" srcId="{7840812E-FD97-624A-B00D-AE7629CCC335}" destId="{6E2DF69D-BC00-F94A-9326-A9D85C6029D8}" srcOrd="14" destOrd="0" presId="urn:microsoft.com/office/officeart/2005/8/layout/cycle8"/>
    <dgm:cxn modelId="{306AA480-1537-2D4E-85B8-BD3DB9A9BF67}" type="presParOf" srcId="{7840812E-FD97-624A-B00D-AE7629CCC335}" destId="{899E2A18-3D84-9C49-8BEA-608833F918E7}" srcOrd="15" destOrd="0" presId="urn:microsoft.com/office/officeart/2005/8/layout/cycle8"/>
    <dgm:cxn modelId="{40C7B17C-1D63-3749-85D0-F32A5DD62881}" type="presParOf" srcId="{7840812E-FD97-624A-B00D-AE7629CCC335}" destId="{900B1FF3-9D26-C848-AA83-8E61B1C4F784}" srcOrd="16" destOrd="0" presId="urn:microsoft.com/office/officeart/2005/8/layout/cycle8"/>
    <dgm:cxn modelId="{52F9F186-D599-384F-BCBE-CE10DE8EEA7F}" type="presParOf" srcId="{7840812E-FD97-624A-B00D-AE7629CCC335}" destId="{D8A8CF03-B94F-6642-BCB8-9DF8E7823661}" srcOrd="17" destOrd="0" presId="urn:microsoft.com/office/officeart/2005/8/layout/cycle8"/>
    <dgm:cxn modelId="{690D9D0C-63FF-9D42-AC67-E329A74A4BC0}" type="presParOf" srcId="{7840812E-FD97-624A-B00D-AE7629CCC335}" destId="{B363D627-BBD5-B54F-B7D1-EC5F51518BCB}" srcOrd="18" destOrd="0" presId="urn:microsoft.com/office/officeart/2005/8/layout/cycle8"/>
    <dgm:cxn modelId="{EF92B902-E8A3-1B4C-9B87-8C121D9E4A08}" type="presParOf" srcId="{7840812E-FD97-624A-B00D-AE7629CCC335}" destId="{7218E1B3-1BFF-BC4B-8D26-E4C5C0C9CAC4}" srcOrd="19" destOrd="0" presId="urn:microsoft.com/office/officeart/2005/8/layout/cycle8"/>
    <dgm:cxn modelId="{65EFB31F-FDB6-3248-8F66-BED1503FF107}" type="presParOf" srcId="{7840812E-FD97-624A-B00D-AE7629CCC335}" destId="{D354307D-0468-6345-A425-154EEA163BFE}" srcOrd="20" destOrd="0" presId="urn:microsoft.com/office/officeart/2005/8/layout/cycle8"/>
    <dgm:cxn modelId="{3D0E0A2C-29AF-2341-AD84-DB3A587431A8}" type="presParOf" srcId="{7840812E-FD97-624A-B00D-AE7629CCC335}" destId="{A41636A1-1EC2-2849-A67F-3D00FF3CD1B5}" srcOrd="21" destOrd="0" presId="urn:microsoft.com/office/officeart/2005/8/layout/cycle8"/>
    <dgm:cxn modelId="{E859646D-97F0-0A49-82A3-48D266CE640C}" type="presParOf" srcId="{7840812E-FD97-624A-B00D-AE7629CCC335}" destId="{FB8E69C0-13FD-8D44-8727-8214BF30CC05}" srcOrd="22" destOrd="0" presId="urn:microsoft.com/office/officeart/2005/8/layout/cycle8"/>
    <dgm:cxn modelId="{8A506E77-9E36-F74B-BB71-E9848A035D44}" type="presParOf" srcId="{7840812E-FD97-624A-B00D-AE7629CCC335}" destId="{D75E353B-882E-E549-8FED-54CF914038C1}" srcOrd="23" destOrd="0" presId="urn:microsoft.com/office/officeart/2005/8/layout/cycle8"/>
    <dgm:cxn modelId="{B0A00649-7757-F048-8EC6-297645CF6D65}" type="presParOf" srcId="{7840812E-FD97-624A-B00D-AE7629CCC335}" destId="{40BBED86-057E-4048-BAC4-28AF7AB4D242}" srcOrd="24" destOrd="0" presId="urn:microsoft.com/office/officeart/2005/8/layout/cycle8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031DC4-F7A4-B64A-AB7B-123BDE9C8F61}">
      <dsp:nvSpPr>
        <dsp:cNvPr id="0" name=""/>
        <dsp:cNvSpPr/>
      </dsp:nvSpPr>
      <dsp:spPr>
        <a:xfrm>
          <a:off x="992951" y="269347"/>
          <a:ext cx="3655123" cy="3655123"/>
        </a:xfrm>
        <a:prstGeom prst="pie">
          <a:avLst>
            <a:gd name="adj1" fmla="val 16200000"/>
            <a:gd name="adj2" fmla="val 20520000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Webinars</a:t>
          </a:r>
        </a:p>
      </dsp:txBody>
      <dsp:txXfrm>
        <a:off x="2899708" y="883756"/>
        <a:ext cx="1174861" cy="783240"/>
      </dsp:txXfrm>
    </dsp:sp>
    <dsp:sp modelId="{88DFE086-6ED4-FA4D-96AD-C89B7F4121E3}">
      <dsp:nvSpPr>
        <dsp:cNvPr id="0" name=""/>
        <dsp:cNvSpPr/>
      </dsp:nvSpPr>
      <dsp:spPr>
        <a:xfrm>
          <a:off x="1024281" y="366817"/>
          <a:ext cx="3655123" cy="3655123"/>
        </a:xfrm>
        <a:prstGeom prst="pie">
          <a:avLst>
            <a:gd name="adj1" fmla="val 20520000"/>
            <a:gd name="adj2" fmla="val 324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Training events </a:t>
          </a:r>
        </a:p>
      </dsp:txBody>
      <dsp:txXfrm>
        <a:off x="3378355" y="2036861"/>
        <a:ext cx="1087834" cy="870267"/>
      </dsp:txXfrm>
    </dsp:sp>
    <dsp:sp modelId="{C4273A0F-8D47-2346-968E-54BC5C72BFB1}">
      <dsp:nvSpPr>
        <dsp:cNvPr id="0" name=""/>
        <dsp:cNvSpPr/>
      </dsp:nvSpPr>
      <dsp:spPr>
        <a:xfrm>
          <a:off x="941606" y="426866"/>
          <a:ext cx="3655123" cy="3655123"/>
        </a:xfrm>
        <a:prstGeom prst="pie">
          <a:avLst>
            <a:gd name="adj1" fmla="val 3240000"/>
            <a:gd name="adj2" fmla="val 7560000"/>
          </a:avLst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Bespoke programmes</a:t>
          </a:r>
        </a:p>
      </dsp:txBody>
      <dsp:txXfrm>
        <a:off x="2247007" y="2994155"/>
        <a:ext cx="1044321" cy="957294"/>
      </dsp:txXfrm>
    </dsp:sp>
    <dsp:sp modelId="{AE22E4D8-76F8-924B-A129-12D737E9B705}">
      <dsp:nvSpPr>
        <dsp:cNvPr id="0" name=""/>
        <dsp:cNvSpPr/>
      </dsp:nvSpPr>
      <dsp:spPr>
        <a:xfrm>
          <a:off x="858930" y="366817"/>
          <a:ext cx="3655123" cy="3655123"/>
        </a:xfrm>
        <a:prstGeom prst="pie">
          <a:avLst>
            <a:gd name="adj1" fmla="val 7560000"/>
            <a:gd name="adj2" fmla="val 11880000"/>
          </a:avLst>
        </a:prstGeom>
        <a:solidFill>
          <a:srgbClr val="FF9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eLearning</a:t>
          </a:r>
        </a:p>
      </dsp:txBody>
      <dsp:txXfrm>
        <a:off x="1072146" y="2036861"/>
        <a:ext cx="1087834" cy="870267"/>
      </dsp:txXfrm>
    </dsp:sp>
    <dsp:sp modelId="{900B1FF3-9D26-C848-AA83-8E61B1C4F784}">
      <dsp:nvSpPr>
        <dsp:cNvPr id="0" name=""/>
        <dsp:cNvSpPr/>
      </dsp:nvSpPr>
      <dsp:spPr>
        <a:xfrm>
          <a:off x="890260" y="269347"/>
          <a:ext cx="3655123" cy="3655123"/>
        </a:xfrm>
        <a:prstGeom prst="pie">
          <a:avLst>
            <a:gd name="adj1" fmla="val 11880000"/>
            <a:gd name="adj2" fmla="val 1620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Knowledge Exchange </a:t>
          </a:r>
        </a:p>
      </dsp:txBody>
      <dsp:txXfrm>
        <a:off x="1463766" y="883756"/>
        <a:ext cx="1174861" cy="783240"/>
      </dsp:txXfrm>
    </dsp:sp>
    <dsp:sp modelId="{D354307D-0468-6345-A425-154EEA163BFE}">
      <dsp:nvSpPr>
        <dsp:cNvPr id="0" name=""/>
        <dsp:cNvSpPr/>
      </dsp:nvSpPr>
      <dsp:spPr>
        <a:xfrm>
          <a:off x="766510" y="43078"/>
          <a:ext cx="4107663" cy="4107663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636A1-1EC2-2849-A67F-3D00FF3CD1B5}">
      <dsp:nvSpPr>
        <dsp:cNvPr id="0" name=""/>
        <dsp:cNvSpPr/>
      </dsp:nvSpPr>
      <dsp:spPr>
        <a:xfrm>
          <a:off x="798264" y="140516"/>
          <a:ext cx="4107663" cy="4107663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E69C0-13FD-8D44-8727-8214BF30CC05}">
      <dsp:nvSpPr>
        <dsp:cNvPr id="0" name=""/>
        <dsp:cNvSpPr/>
      </dsp:nvSpPr>
      <dsp:spPr>
        <a:xfrm>
          <a:off x="715336" y="200748"/>
          <a:ext cx="4107663" cy="4107663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E353B-882E-E549-8FED-54CF914038C1}">
      <dsp:nvSpPr>
        <dsp:cNvPr id="0" name=""/>
        <dsp:cNvSpPr/>
      </dsp:nvSpPr>
      <dsp:spPr>
        <a:xfrm>
          <a:off x="632408" y="140516"/>
          <a:ext cx="4107663" cy="4107663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BED86-057E-4048-BAC4-28AF7AB4D242}">
      <dsp:nvSpPr>
        <dsp:cNvPr id="0" name=""/>
        <dsp:cNvSpPr/>
      </dsp:nvSpPr>
      <dsp:spPr>
        <a:xfrm>
          <a:off x="664162" y="43078"/>
          <a:ext cx="4107663" cy="4107663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/>
              <a:t>GN4-1 EC Review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dirty="0"/>
              <a:t>Activity Title</a:t>
            </a:r>
          </a:p>
        </p:txBody>
      </p:sp>
    </p:spTree>
    <p:extLst>
      <p:ext uri="{BB962C8B-B14F-4D97-AF65-F5344CB8AC3E}">
        <p14:creationId xmlns:p14="http://schemas.microsoft.com/office/powerpoint/2010/main" val="3286563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80173-56AF-4385-B5A2-4FB13A8B9F78}" type="datetimeFigureOut">
              <a:rPr lang="en-GB" smtClean="0"/>
              <a:t>09/12/2022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EAC0A-1A7B-42DA-8357-44C998E354D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080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244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2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26957-3063-4AF5-9C10-771E4439D9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26957-3063-4AF5-9C10-771E4439D9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7869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 replace/update existing infrastructure</a:t>
            </a:r>
          </a:p>
          <a:p>
            <a:r>
              <a:rPr lang="en-GB" dirty="0"/>
              <a:t>To </a:t>
            </a:r>
            <a:r>
              <a:rPr lang="en-US" dirty="0"/>
              <a:t>extend and secure GÉANT’s global reach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Extend the reach of network topology and capacity planning to a global scale, </a:t>
            </a:r>
            <a:br>
              <a:rPr lang="en-US" dirty="0"/>
            </a:br>
            <a:r>
              <a:rPr lang="en-US" dirty="0"/>
              <a:t>considering organic growth and demands from NRENs and research infrastructures </a:t>
            </a:r>
            <a:br>
              <a:rPr lang="en-US" dirty="0"/>
            </a:br>
            <a:r>
              <a:rPr lang="en-US" dirty="0"/>
              <a:t>delivered worldwide as shared resources (i.e. ITER, SKA, LHC and others)</a:t>
            </a:r>
          </a:p>
          <a:p>
            <a:r>
              <a:rPr lang="en-US" dirty="0"/>
              <a:t>Increase resiliency, capacity and control on end-to-end communication</a:t>
            </a:r>
          </a:p>
          <a:p>
            <a:r>
              <a:rPr lang="en-US" dirty="0"/>
              <a:t>Co-ordinate network infrastructure investments in partnership with global NREN peers</a:t>
            </a:r>
          </a:p>
          <a:p>
            <a:r>
              <a:rPr lang="en-US" dirty="0"/>
              <a:t>Make choices and decisions in context with other relevant </a:t>
            </a:r>
            <a:r>
              <a:rPr lang="en-US" dirty="0" err="1"/>
              <a:t>programmes</a:t>
            </a:r>
            <a:r>
              <a:rPr lang="en-US" dirty="0"/>
              <a:t>, such as the EC’s Digital Decade and NDICI, and DGs including: </a:t>
            </a:r>
          </a:p>
          <a:p>
            <a:pPr lvl="1"/>
            <a:r>
              <a:rPr lang="en-US" dirty="0"/>
              <a:t>department for International Partnerships (INTPA), </a:t>
            </a:r>
            <a:r>
              <a:rPr lang="en-US" dirty="0" err="1"/>
              <a:t>Neighbourhood</a:t>
            </a:r>
            <a:r>
              <a:rPr lang="en-US" dirty="0"/>
              <a:t> and </a:t>
            </a:r>
            <a:br>
              <a:rPr lang="en-US" dirty="0"/>
            </a:br>
            <a:r>
              <a:rPr lang="en-US" dirty="0"/>
              <a:t>Enlargement Negotiations (NEAR), Research and Innovation (RTD), </a:t>
            </a:r>
            <a:r>
              <a:rPr lang="en-US" dirty="0" err="1"/>
              <a:t>Defence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Industry and Space (DEFIS) and European External Action Service (EEAS) </a:t>
            </a:r>
            <a:br>
              <a:rPr lang="en-US" dirty="0"/>
            </a:br>
            <a:r>
              <a:rPr lang="en-US" dirty="0"/>
              <a:t>Regional Recovery Funds, and investments resulting from new apparatus </a:t>
            </a:r>
            <a:br>
              <a:rPr lang="en-US" dirty="0"/>
            </a:br>
            <a:r>
              <a:rPr lang="en-US" dirty="0"/>
              <a:t>(e.g. the Square </a:t>
            </a:r>
            <a:r>
              <a:rPr lang="en-US" dirty="0" err="1"/>
              <a:t>Kilometre</a:t>
            </a:r>
            <a:r>
              <a:rPr lang="en-US" dirty="0"/>
              <a:t> Array (SKA) project, ITER and </a:t>
            </a:r>
            <a:r>
              <a:rPr lang="en-US" dirty="0" err="1"/>
              <a:t>EuroHPC</a:t>
            </a:r>
            <a:r>
              <a:rPr lang="en-US" dirty="0"/>
              <a:t>)</a:t>
            </a:r>
          </a:p>
          <a:p>
            <a:r>
              <a:rPr lang="en-US" dirty="0"/>
              <a:t>Ensure financial sustainability by finding a balance between extent/reach of </a:t>
            </a:r>
            <a:br>
              <a:rPr lang="en-US" dirty="0"/>
            </a:br>
            <a:r>
              <a:rPr lang="en-US" dirty="0"/>
              <a:t>investments and the ongoing operational financial commitment that results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26957-3063-4AF5-9C10-771E4439D98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49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EAC0A-1A7B-42DA-8357-44C998E354D7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69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22" y="1502908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62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3073" y="3781715"/>
            <a:ext cx="4595949" cy="217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6041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24" name="Rounded Rectangle 23"/>
          <p:cNvSpPr/>
          <p:nvPr userDrawn="1"/>
        </p:nvSpPr>
        <p:spPr bwMode="auto">
          <a:xfrm>
            <a:off x="6751249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3710507" y="6544742"/>
            <a:ext cx="1613828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GN4-2 in Numbers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18177" y="6528141"/>
            <a:ext cx="176541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518168" y="6530244"/>
            <a:ext cx="1765425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Introduction/Objectives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16" name="Down Arrow 15"/>
          <p:cNvSpPr/>
          <p:nvPr userDrawn="1"/>
        </p:nvSpPr>
        <p:spPr>
          <a:xfrm rot="10800000">
            <a:off x="1272235" y="6419644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4422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39527" y="6523901"/>
            <a:ext cx="569600" cy="321399"/>
          </a:xfr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632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3" name="Text Placeholder 6"/>
          <p:cNvSpPr txBox="1">
            <a:spLocks/>
          </p:cNvSpPr>
          <p:nvPr userDrawn="1"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dirty="0">
              <a:solidFill>
                <a:srgbClr val="03435F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998895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998895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283080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175394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A67159B-4E97-454F-9D97-E711107AC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BDA978-A028-A34E-9B73-3A5A72CF6F37}"/>
              </a:ext>
            </a:extLst>
          </p:cNvPr>
          <p:cNvSpPr txBox="1"/>
          <p:nvPr userDrawn="1"/>
        </p:nvSpPr>
        <p:spPr>
          <a:xfrm>
            <a:off x="1658626" y="5530592"/>
            <a:ext cx="3251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>
                <a:solidFill>
                  <a:srgbClr val="1F4270"/>
                </a:solidFill>
              </a:rPr>
              <a:t>© </a:t>
            </a:r>
            <a:r>
              <a:rPr lang="en-US" sz="700" dirty="0">
                <a:solidFill>
                  <a:srgbClr val="1F4270"/>
                </a:solidFill>
              </a:rPr>
              <a:t>GÉANT Association on behalf of the GN5-1 project. The research leading to these results has received funding from the European Union’s Horizon Europe research and innovation </a:t>
            </a:r>
            <a:r>
              <a:rPr lang="en-US" sz="700" dirty="0" err="1">
                <a:solidFill>
                  <a:srgbClr val="1F4270"/>
                </a:solidFill>
              </a:rPr>
              <a:t>programme</a:t>
            </a:r>
            <a:r>
              <a:rPr lang="en-US" sz="700" dirty="0">
                <a:solidFill>
                  <a:srgbClr val="1F4270"/>
                </a:solidFill>
              </a:rPr>
              <a:t> under Grant Agreement No. 101100680 (GN5-1).</a:t>
            </a:r>
          </a:p>
          <a:p>
            <a:endParaRPr lang="en-US" sz="700" dirty="0">
              <a:solidFill>
                <a:srgbClr val="1F4270"/>
              </a:solidFill>
            </a:endParaRPr>
          </a:p>
          <a:p>
            <a:r>
              <a:rPr lang="en-US" sz="700" dirty="0">
                <a:solidFill>
                  <a:srgbClr val="1F4270"/>
                </a:solidFill>
              </a:rPr>
              <a:t>Co-funded by the European Union. Views and opinions expressed are however those of the author(s) only and do not necessarily reflect those of the European Union or [name of the granting authority]. Neither the European Union nor the granting authority can be held responsible for them.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A4CAA1-05C4-4DEC-8723-2F5B11214C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8" y="5541760"/>
            <a:ext cx="885825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02788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0B284AB-74F2-2040-A870-4DBA9A9CD8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3430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90F97-5F59-704F-A4BD-FA7E46F0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E8FC2F-E37B-9A48-8498-1E7ECF87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512986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1F4270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95976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6F581CDD-E760-3C4B-B904-320C2653E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512986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1F4270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408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939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39527" y="6523901"/>
            <a:ext cx="569600" cy="321399"/>
          </a:xfr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0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2858129" y="6544742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518178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518169" y="6530244"/>
            <a:ext cx="140629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Objectives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16" name="Down Arrow 15"/>
          <p:cNvSpPr/>
          <p:nvPr userDrawn="1"/>
        </p:nvSpPr>
        <p:spPr>
          <a:xfrm rot="10800000">
            <a:off x="1108340" y="6419644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6385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 userDrawn="1"/>
        </p:nvSpPr>
        <p:spPr>
          <a:xfrm>
            <a:off x="8229601" y="2547258"/>
            <a:ext cx="2373086" cy="1523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endParaRPr lang="en-GB" sz="2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83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8" name="Text Placeholder 24"/>
          <p:cNvSpPr>
            <a:spLocks noGrp="1"/>
          </p:cNvSpPr>
          <p:nvPr>
            <p:ph idx="1"/>
          </p:nvPr>
        </p:nvSpPr>
        <p:spPr>
          <a:xfrm>
            <a:off x="998895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283080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3855828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998895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6"/>
          <p:cNvSpPr txBox="1">
            <a:spLocks/>
          </p:cNvSpPr>
          <p:nvPr userDrawn="1"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283080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936395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68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7" name="Text Placeholder 24"/>
          <p:cNvSpPr>
            <a:spLocks noGrp="1"/>
          </p:cNvSpPr>
          <p:nvPr>
            <p:ph idx="1"/>
          </p:nvPr>
        </p:nvSpPr>
        <p:spPr>
          <a:xfrm>
            <a:off x="998895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283080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10867773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9"/>
          <a:stretch/>
        </p:blipFill>
        <p:spPr>
          <a:xfrm>
            <a:off x="10319656" y="0"/>
            <a:ext cx="187234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6" name="Text Placeholder 24"/>
          <p:cNvSpPr>
            <a:spLocks noGrp="1"/>
          </p:cNvSpPr>
          <p:nvPr>
            <p:ph idx="1"/>
          </p:nvPr>
        </p:nvSpPr>
        <p:spPr>
          <a:xfrm>
            <a:off x="998895" y="1428050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998895" y="70516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6508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8785191" y="6317559"/>
            <a:ext cx="1532963" cy="3406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296937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2647527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386" y="0"/>
            <a:ext cx="286461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4"/>
          <p:cNvSpPr>
            <a:spLocks noGrp="1"/>
          </p:cNvSpPr>
          <p:nvPr>
            <p:ph idx="1"/>
          </p:nvPr>
        </p:nvSpPr>
        <p:spPr>
          <a:xfrm>
            <a:off x="1562986" y="1375352"/>
            <a:ext cx="86336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9" name="Text Placeholder 6"/>
          <p:cNvSpPr txBox="1">
            <a:spLocks/>
          </p:cNvSpPr>
          <p:nvPr userDrawn="1"/>
        </p:nvSpPr>
        <p:spPr>
          <a:xfrm>
            <a:off x="8785191" y="6317560"/>
            <a:ext cx="1532963" cy="3320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200" b="0" dirty="0">
                <a:solidFill>
                  <a:srgbClr val="03435F"/>
                </a:solidFill>
                <a:latin typeface="+mn-lt"/>
              </a:rPr>
              <a:t>www.geant.org</a:t>
            </a:r>
            <a:endParaRPr lang="en-GB" sz="1200" b="0" dirty="0">
              <a:solidFill>
                <a:srgbClr val="03435F"/>
              </a:solidFill>
              <a:latin typeface="+mn-lt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98510" y="6317559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3EB0FA4-9B1C-4D6B-AF0A-97437B69127A}" type="slidenum">
              <a:rPr lang="en-GB" smtClean="0"/>
              <a:pPr/>
              <a:t>‹#›</a:t>
            </a:fld>
            <a:r>
              <a:rPr lang="en-GB" dirty="0"/>
              <a:t>     |</a:t>
            </a:r>
          </a:p>
        </p:txBody>
      </p:sp>
    </p:spTree>
    <p:extLst>
      <p:ext uri="{BB962C8B-B14F-4D97-AF65-F5344CB8AC3E}">
        <p14:creationId xmlns:p14="http://schemas.microsoft.com/office/powerpoint/2010/main" val="1771823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3074" y="3781715"/>
            <a:ext cx="4595949" cy="217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360585" y="6528142"/>
            <a:ext cx="569600" cy="321399"/>
          </a:xfrm>
          <a:prstGeom prst="rect">
            <a:avLst/>
          </a:prstGeom>
        </p:spPr>
        <p:txBody>
          <a:bodyPr/>
          <a:lstStyle/>
          <a:p>
            <a:pPr defTabSz="914354"/>
            <a:fld id="{99DB5B91-B4E4-4EE4-BE5C-3E09032CE5EC}" type="slidenum">
              <a:rPr lang="en-GB" smtClean="0"/>
              <a:pPr defTabSz="914354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82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8FFF3E-8A87-4447-BF4D-FF656A75C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633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5D86C6D-83E5-D445-B716-00B774BD1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79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428805E-03A6-E04B-93FF-2B068DEC2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3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2248" y="1503151"/>
            <a:ext cx="10515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690730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ounded Rectangle 12"/>
          <p:cNvSpPr/>
          <p:nvPr userDrawn="1"/>
        </p:nvSpPr>
        <p:spPr bwMode="auto">
          <a:xfrm>
            <a:off x="271063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Challenges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15" name="Down Arrow 14"/>
          <p:cNvSpPr/>
          <p:nvPr userDrawn="1"/>
        </p:nvSpPr>
        <p:spPr>
          <a:xfrm rot="10800000">
            <a:off x="3308554" y="6419644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1687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9F6300-7CE8-0547-BA00-FC02E97603DA}"/>
              </a:ext>
            </a:extLst>
          </p:cNvPr>
          <p:cNvSpPr/>
          <p:nvPr userDrawn="1"/>
        </p:nvSpPr>
        <p:spPr>
          <a:xfrm>
            <a:off x="0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C84F7-885B-A94E-8E78-3C548CC59F92}"/>
              </a:ext>
            </a:extLst>
          </p:cNvPr>
          <p:cNvSpPr/>
          <p:nvPr userDrawn="1"/>
        </p:nvSpPr>
        <p:spPr>
          <a:xfrm>
            <a:off x="1538868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033503-981C-D64F-93D8-D1BA5F2FF6CB}"/>
              </a:ext>
            </a:extLst>
          </p:cNvPr>
          <p:cNvSpPr/>
          <p:nvPr userDrawn="1"/>
        </p:nvSpPr>
        <p:spPr>
          <a:xfrm>
            <a:off x="3077736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7F4-3BD6-224E-B99D-5A03C421D10D}"/>
              </a:ext>
            </a:extLst>
          </p:cNvPr>
          <p:cNvSpPr/>
          <p:nvPr userDrawn="1"/>
        </p:nvSpPr>
        <p:spPr>
          <a:xfrm>
            <a:off x="4616604" y="6467707"/>
            <a:ext cx="1538868" cy="390293"/>
          </a:xfrm>
          <a:prstGeom prst="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4360"/>
                </a:solidFill>
              </a:rPr>
              <a:t>Conclusions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E1049E2A-4E3D-244E-8DA9-D1AEEC598E5A}"/>
              </a:ext>
            </a:extLst>
          </p:cNvPr>
          <p:cNvSpPr/>
          <p:nvPr userDrawn="1"/>
        </p:nvSpPr>
        <p:spPr>
          <a:xfrm rot="10800000">
            <a:off x="5273061" y="6328282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890159-B149-7240-8171-7C52C8290442}"/>
              </a:ext>
            </a:extLst>
          </p:cNvPr>
          <p:cNvSpPr/>
          <p:nvPr userDrawn="1"/>
        </p:nvSpPr>
        <p:spPr>
          <a:xfrm>
            <a:off x="6155472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AA2191-6CAA-D94A-9163-CB6F65B3A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084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9F6300-7CE8-0547-BA00-FC02E97603DA}"/>
              </a:ext>
            </a:extLst>
          </p:cNvPr>
          <p:cNvSpPr/>
          <p:nvPr userDrawn="1"/>
        </p:nvSpPr>
        <p:spPr>
          <a:xfrm>
            <a:off x="0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4C84F7-885B-A94E-8E78-3C548CC59F92}"/>
              </a:ext>
            </a:extLst>
          </p:cNvPr>
          <p:cNvSpPr/>
          <p:nvPr userDrawn="1"/>
        </p:nvSpPr>
        <p:spPr>
          <a:xfrm>
            <a:off x="1538868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033503-981C-D64F-93D8-D1BA5F2FF6CB}"/>
              </a:ext>
            </a:extLst>
          </p:cNvPr>
          <p:cNvSpPr/>
          <p:nvPr userDrawn="1"/>
        </p:nvSpPr>
        <p:spPr>
          <a:xfrm>
            <a:off x="3077736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1B7F4-3BD6-224E-B99D-5A03C421D10D}"/>
              </a:ext>
            </a:extLst>
          </p:cNvPr>
          <p:cNvSpPr/>
          <p:nvPr userDrawn="1"/>
        </p:nvSpPr>
        <p:spPr>
          <a:xfrm>
            <a:off x="4616604" y="6467707"/>
            <a:ext cx="1538868" cy="390293"/>
          </a:xfrm>
          <a:prstGeom prst="rect">
            <a:avLst/>
          </a:prstGeom>
          <a:solidFill>
            <a:srgbClr val="FFDD7D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890159-B149-7240-8171-7C52C8290442}"/>
              </a:ext>
            </a:extLst>
          </p:cNvPr>
          <p:cNvSpPr/>
          <p:nvPr userDrawn="1"/>
        </p:nvSpPr>
        <p:spPr>
          <a:xfrm>
            <a:off x="6155472" y="6467707"/>
            <a:ext cx="1538868" cy="390293"/>
          </a:xfrm>
          <a:prstGeom prst="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4360"/>
                </a:solidFill>
              </a:rPr>
              <a:t>Q&amp;A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A9DC78DD-66EC-1443-B4C6-FA73787EA14A}"/>
              </a:ext>
            </a:extLst>
          </p:cNvPr>
          <p:cNvSpPr/>
          <p:nvPr userDrawn="1"/>
        </p:nvSpPr>
        <p:spPr>
          <a:xfrm rot="10800000">
            <a:off x="6811929" y="6328282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DF798D-C606-6F40-84F1-492591DE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55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3DF798D-C606-6F40-84F1-492591DEB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525" y="519825"/>
            <a:ext cx="9390692" cy="390293"/>
          </a:xfrm>
          <a:prstGeom prst="rect">
            <a:avLst/>
          </a:prstGeom>
        </p:spPr>
        <p:txBody>
          <a:bodyPr wrap="none"/>
          <a:lstStyle>
            <a:lvl1pPr>
              <a:defRPr sz="2400" b="1" cap="all" baseline="0">
                <a:solidFill>
                  <a:srgbClr val="FFC000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2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7040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74647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05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513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61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DED85-92F3-43EB-B807-4738517314F6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6D65C-E61F-4A55-97B9-F0F66C355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690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022" y="150290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564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5" y="74647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70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39738" y="1493931"/>
            <a:ext cx="11295061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253757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5289718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Achievements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15" name="Down Arrow 14"/>
          <p:cNvSpPr/>
          <p:nvPr userDrawn="1"/>
        </p:nvSpPr>
        <p:spPr>
          <a:xfrm rot="10800000">
            <a:off x="5861314" y="6419644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91496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51989" y="1494700"/>
            <a:ext cx="1120878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190F97-5F59-704F-A4BD-FA7E46F0D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E8FC2F-E37B-9A48-8498-1E7ECF87C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2675" y="512986"/>
            <a:ext cx="569600" cy="321399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rgbClr val="1F4270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54410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00FA2B3-1505-3A41-A87D-80572BB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916E53-B331-D746-836D-0D6BAC2D7CF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830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5"/>
          <a:stretch/>
        </p:blipFill>
        <p:spPr>
          <a:xfrm>
            <a:off x="10787186" y="6071366"/>
            <a:ext cx="1099028" cy="51143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439A0EAE-9DC7-E64C-B528-7FE2DD3B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95" y="918524"/>
            <a:ext cx="9894723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444729D-076A-B34E-817B-AAAD4F608C6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90000"/>
                    <a:lumOff val="1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431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052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0962D-A915-434C-A000-C33456F0E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F6D1F-1C03-4ECB-8E8E-CE249D30B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2BE42-C194-47F6-8537-14AFA916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6D28E-751E-4957-810C-9686726E992F}" type="datetimeFigureOut">
              <a:rPr lang="en-GB" smtClean="0"/>
              <a:t>09/12/2022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B592-FAB0-4C1F-9C9D-9E36DCC8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B330B-6A70-4330-9D37-05D72EFB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D6846-FA8E-45B0-B467-2986C33F6B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204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2" y="0"/>
            <a:ext cx="12206732" cy="1339911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39738" y="1493931"/>
            <a:ext cx="1129506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17" y="220264"/>
            <a:ext cx="1566983" cy="89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6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hiev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4" name="Rounded Rectangle 23"/>
          <p:cNvSpPr/>
          <p:nvPr userDrawn="1"/>
        </p:nvSpPr>
        <p:spPr bwMode="auto">
          <a:xfrm>
            <a:off x="7284333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774832" y="6534150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507040" y="1544285"/>
            <a:ext cx="9183892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253757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ounded Rectangle 11"/>
          <p:cNvSpPr/>
          <p:nvPr userDrawn="1"/>
        </p:nvSpPr>
        <p:spPr bwMode="auto">
          <a:xfrm>
            <a:off x="5289718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Achievements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16" name="Down Arrow 15"/>
          <p:cNvSpPr/>
          <p:nvPr userDrawn="1"/>
        </p:nvSpPr>
        <p:spPr>
          <a:xfrm rot="10800000">
            <a:off x="5843922" y="6419644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414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3"/>
          <p:cNvSpPr txBox="1">
            <a:spLocks/>
          </p:cNvSpPr>
          <p:nvPr userDrawn="1"/>
        </p:nvSpPr>
        <p:spPr>
          <a:xfrm>
            <a:off x="8229601" y="2547258"/>
            <a:ext cx="2373086" cy="1523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baseline="0">
                <a:solidFill>
                  <a:srgbClr val="004361"/>
                </a:solidFill>
                <a:latin typeface="Calibri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endParaRPr lang="en-GB" sz="21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29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 userDrawn="1"/>
        </p:nvSpPr>
        <p:spPr bwMode="auto">
          <a:xfrm>
            <a:off x="580381" y="6530244"/>
            <a:ext cx="1344084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Objectives</a:t>
            </a:r>
          </a:p>
        </p:txBody>
      </p:sp>
      <p:sp>
        <p:nvSpPr>
          <p:cNvPr id="23" name="Rounded Rectangle 22"/>
          <p:cNvSpPr/>
          <p:nvPr userDrawn="1"/>
        </p:nvSpPr>
        <p:spPr bwMode="auto">
          <a:xfrm>
            <a:off x="5046492" y="6530244"/>
            <a:ext cx="1344012" cy="323850"/>
          </a:xfrm>
          <a:prstGeom prst="roundRect">
            <a:avLst/>
          </a:prstGeom>
          <a:noFill/>
          <a:ln w="3175" cmpd="sng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Achievements</a:t>
            </a:r>
          </a:p>
        </p:txBody>
      </p:sp>
      <p:sp>
        <p:nvSpPr>
          <p:cNvPr id="25" name="Rounded Rectangle 24"/>
          <p:cNvSpPr/>
          <p:nvPr userDrawn="1"/>
        </p:nvSpPr>
        <p:spPr bwMode="auto">
          <a:xfrm>
            <a:off x="9522176" y="6530244"/>
            <a:ext cx="1342816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26" name="Rounded Rectangle 25"/>
          <p:cNvSpPr/>
          <p:nvPr userDrawn="1"/>
        </p:nvSpPr>
        <p:spPr bwMode="auto">
          <a:xfrm>
            <a:off x="2818294" y="6530244"/>
            <a:ext cx="1334369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460698" y="1502899"/>
            <a:ext cx="10515600" cy="4351338"/>
          </a:xfrm>
        </p:spPr>
        <p:txBody>
          <a:bodyPr/>
          <a:lstStyle>
            <a:lvl1pPr>
              <a:buClr>
                <a:schemeClr val="accent5">
                  <a:lumMod val="50000"/>
                </a:schemeClr>
              </a:buClr>
              <a:defRPr/>
            </a:lvl1pPr>
            <a:lvl2pPr>
              <a:buClr>
                <a:schemeClr val="accent5">
                  <a:lumMod val="50000"/>
                </a:schemeClr>
              </a:buClr>
              <a:defRPr/>
            </a:lvl2pPr>
            <a:lvl3pPr>
              <a:buClr>
                <a:schemeClr val="accent5">
                  <a:lumMod val="50000"/>
                </a:schemeClr>
              </a:buClr>
              <a:defRPr/>
            </a:lvl3pPr>
            <a:lvl4pPr>
              <a:buClr>
                <a:schemeClr val="accent5">
                  <a:lumMod val="50000"/>
                </a:schemeClr>
              </a:buClr>
              <a:defRPr/>
            </a:lvl4pPr>
            <a:lvl5pPr>
              <a:buClr>
                <a:schemeClr val="accent5">
                  <a:lumMod val="50000"/>
                </a:schemeClr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7492758" y="6528141"/>
            <a:ext cx="1406285" cy="32985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ounded Rectangle 18"/>
          <p:cNvSpPr/>
          <p:nvPr userDrawn="1"/>
        </p:nvSpPr>
        <p:spPr bwMode="auto">
          <a:xfrm>
            <a:off x="7503040" y="6530244"/>
            <a:ext cx="1344013" cy="323850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defTabSz="915988">
              <a:lnSpc>
                <a:spcPts val="1500"/>
              </a:lnSpc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4360"/>
                </a:solidFill>
              </a:rPr>
              <a:t>Conclusions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13" name="Down Arrow 12"/>
          <p:cNvSpPr/>
          <p:nvPr userDrawn="1"/>
        </p:nvSpPr>
        <p:spPr>
          <a:xfrm rot="10800000">
            <a:off x="8062069" y="6419644"/>
            <a:ext cx="225954" cy="139425"/>
          </a:xfrm>
          <a:prstGeom prst="downArrow">
            <a:avLst>
              <a:gd name="adj1" fmla="val 50000"/>
              <a:gd name="adj2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002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88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03073" y="3781715"/>
            <a:ext cx="4595949" cy="217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10614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toy, snow, skiing&#10;&#10;Description automatically generated">
            <a:extLst>
              <a:ext uri="{FF2B5EF4-FFF2-40B4-BE49-F238E27FC236}">
                <a16:creationId xmlns:a16="http://schemas.microsoft.com/office/drawing/2014/main" id="{69A5B42E-D380-3042-AEF8-EC6F14DB9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131976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058" y="15039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" y="6528141"/>
            <a:ext cx="12191999" cy="329859"/>
          </a:xfrm>
          <a:prstGeom prst="rect">
            <a:avLst/>
          </a:prstGeom>
          <a:solidFill>
            <a:srgbClr val="034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9527" y="6523901"/>
            <a:ext cx="569600" cy="32139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914377"/>
            <a:fld id="{99DB5B91-B4E4-4EE4-BE5C-3E09032CE5EC}" type="slidenum">
              <a:rPr lang="en-GB" smtClean="0"/>
              <a:pPr defTabSz="914377"/>
              <a:t>‹#›</a:t>
            </a:fld>
            <a:endParaRPr lang="en-GB" dirty="0"/>
          </a:p>
        </p:txBody>
      </p:sp>
      <p:sp>
        <p:nvSpPr>
          <p:cNvPr id="26" name="Title Placeholder 25"/>
          <p:cNvSpPr>
            <a:spLocks noGrp="1"/>
          </p:cNvSpPr>
          <p:nvPr>
            <p:ph type="title"/>
          </p:nvPr>
        </p:nvSpPr>
        <p:spPr>
          <a:xfrm>
            <a:off x="454525" y="204374"/>
            <a:ext cx="9390692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143" y="295741"/>
            <a:ext cx="1315332" cy="748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A3A7B-D079-A244-9583-7A5027F101C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995" y="3838438"/>
            <a:ext cx="1315332" cy="74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3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86" r:id="rId5"/>
    <p:sldLayoutId id="2147483674" r:id="rId6"/>
    <p:sldLayoutId id="2147483673" r:id="rId7"/>
    <p:sldLayoutId id="2147483683" r:id="rId8"/>
    <p:sldLayoutId id="2147483681" r:id="rId9"/>
    <p:sldLayoutId id="2147483679" r:id="rId10"/>
    <p:sldLayoutId id="2147483691" r:id="rId11"/>
    <p:sldLayoutId id="2147483692" r:id="rId12"/>
    <p:sldLayoutId id="2147483693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u="none" kern="1200" baseline="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5" userDrawn="1">
          <p15:clr>
            <a:srgbClr val="F26B43"/>
          </p15:clr>
        </p15:guide>
        <p15:guide id="2" pos="347">
          <p15:clr>
            <a:srgbClr val="F26B43"/>
          </p15:clr>
        </p15:guide>
        <p15:guide id="3" orient="horz" pos="1139" userDrawn="1">
          <p15:clr>
            <a:srgbClr val="F26B43"/>
          </p15:clr>
        </p15:guide>
        <p15:guide id="4" orient="horz" pos="3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6058" y="150393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6" name="Title Placeholder 25"/>
          <p:cNvSpPr>
            <a:spLocks noGrp="1"/>
          </p:cNvSpPr>
          <p:nvPr>
            <p:ph type="title"/>
          </p:nvPr>
        </p:nvSpPr>
        <p:spPr>
          <a:xfrm>
            <a:off x="454525" y="204374"/>
            <a:ext cx="9390692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2143" y="295741"/>
            <a:ext cx="1315332" cy="748305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1A10683-8B09-E641-B527-3DBD2FB8DC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5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2" r:id="rId6"/>
    <p:sldLayoutId id="2147483704" r:id="rId7"/>
    <p:sldLayoutId id="2147483711" r:id="rId8"/>
    <p:sldLayoutId id="2147483712" r:id="rId9"/>
    <p:sldLayoutId id="2147483713" r:id="rId10"/>
    <p:sldLayoutId id="2147483714" r:id="rId11"/>
    <p:sldLayoutId id="2147483756" r:id="rId12"/>
    <p:sldLayoutId id="2147483769" r:id="rId1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i="0" u="none" kern="1200" baseline="0">
          <a:solidFill>
            <a:srgbClr val="FFC00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3F5E"/>
        </a:buClr>
        <a:buSzPct val="120000"/>
        <a:buFont typeface="Arial" panose="020B0604020202020204" pitchFamily="34" charset="0"/>
        <a:buChar char="•"/>
        <a:defRPr sz="2400" kern="1200">
          <a:solidFill>
            <a:srgbClr val="0043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47">
          <p15:clr>
            <a:srgbClr val="F26B43"/>
          </p15:clr>
        </p15:guide>
        <p15:guide id="5" orient="horz" pos="595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36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88AEFE2F-7144-FC44-84DF-3CCC41FCE6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0"/>
          <a:stretch/>
        </p:blipFill>
        <p:spPr>
          <a:xfrm>
            <a:off x="0" y="6381336"/>
            <a:ext cx="12192000" cy="4766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12B20-9089-9946-80B0-D1C2E81B2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51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57" r:id="rId6"/>
    <p:sldLayoutId id="2147483760" r:id="rId7"/>
    <p:sldLayoutId id="21474837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F427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F427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F427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427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427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918524"/>
            <a:ext cx="9923105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2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72" r:id="rId4"/>
    <p:sldLayoutId id="2147483773" r:id="rId5"/>
    <p:sldLayoutId id="214748377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2">
              <a:lumMod val="90000"/>
              <a:lumOff val="1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8895" y="918524"/>
            <a:ext cx="9923105" cy="4309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894" y="1566391"/>
            <a:ext cx="992310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86023-3160-F54D-ABE2-A8AFA16E520E}"/>
              </a:ext>
            </a:extLst>
          </p:cNvPr>
          <p:cNvSpPr/>
          <p:nvPr userDrawn="1"/>
        </p:nvSpPr>
        <p:spPr>
          <a:xfrm>
            <a:off x="0" y="-38314"/>
            <a:ext cx="12192000" cy="593453"/>
          </a:xfrm>
          <a:prstGeom prst="rect">
            <a:avLst/>
          </a:prstGeom>
          <a:solidFill>
            <a:srgbClr val="1D2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72B47DB-29AD-084C-8232-6CAF9C67327F}"/>
              </a:ext>
            </a:extLst>
          </p:cNvPr>
          <p:cNvSpPr txBox="1">
            <a:spLocks/>
          </p:cNvSpPr>
          <p:nvPr userDrawn="1"/>
        </p:nvSpPr>
        <p:spPr>
          <a:xfrm>
            <a:off x="10385562" y="105344"/>
            <a:ext cx="670560" cy="3320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EB0FA4-9B1C-4D6B-AF0A-97437B69127A}" type="slidenum">
              <a:rPr lang="en-GB" smtClean="0">
                <a:solidFill>
                  <a:schemeClr val="bg1"/>
                </a:solidFill>
              </a:rPr>
              <a:pPr/>
              <a:t>‹#›</a:t>
            </a:fld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</a:t>
            </a:r>
            <a:r>
              <a:rPr lang="en-GB" dirty="0">
                <a:solidFill>
                  <a:schemeClr val="bg1"/>
                </a:solidFill>
              </a:rPr>
              <a:t>|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5F78CF-3545-4647-AFFC-4E9114BD5F00}"/>
              </a:ext>
            </a:extLst>
          </p:cNvPr>
          <p:cNvSpPr txBox="1">
            <a:spLocks/>
          </p:cNvSpPr>
          <p:nvPr userDrawn="1"/>
        </p:nvSpPr>
        <p:spPr>
          <a:xfrm>
            <a:off x="11022254" y="139678"/>
            <a:ext cx="1268825" cy="290944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  <a:latin typeface="+mn-lt"/>
              </a:rPr>
              <a:t>GEANT.ORG</a:t>
            </a:r>
            <a:endParaRPr lang="en-GB" sz="1200" b="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3DBBBB7-9CE4-D342-A765-EF35A5E661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0685" r="16055" b="24139"/>
          <a:stretch/>
        </p:blipFill>
        <p:spPr>
          <a:xfrm flipH="1">
            <a:off x="0" y="-38313"/>
            <a:ext cx="10286482" cy="59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5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2800" b="1" kern="1200" dirty="0">
          <a:solidFill>
            <a:schemeClr val="accent2">
              <a:lumMod val="90000"/>
              <a:lumOff val="1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bout.geant.org/membership/members-associates-general-assembly-representatives/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xtmoose.com/2019/01/business-innovation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ant.org/about/membership/pages/maandgareps.asp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glad@geant.org" TargetMode="External"/><Relationship Id="rId3" Type="http://schemas.openxmlformats.org/officeDocument/2006/relationships/diagramLayout" Target="../diagrams/layout1.xml"/><Relationship Id="rId7" Type="http://schemas.openxmlformats.org/officeDocument/2006/relationships/hyperlink" Target="https://learning.geant.org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11" Type="http://schemas.openxmlformats.org/officeDocument/2006/relationships/hyperlink" Target="https://www.youtube.com/watch?v=bvGx0jGCyBc&amp;feature=youtu.be" TargetMode="Externa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tiff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e-academy.geant.org/moodl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map.geant.org/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955428" y="1437737"/>
            <a:ext cx="9218212" cy="66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2800" dirty="0">
                <a:solidFill>
                  <a:schemeClr val="bg1"/>
                </a:solidFill>
                <a:latin typeface="+mn-lt"/>
              </a:rPr>
              <a:t>Welcome to GÉANT</a:t>
            </a:r>
          </a:p>
          <a:p>
            <a:r>
              <a:rPr lang="en-GB" sz="4000" b="1" dirty="0">
                <a:solidFill>
                  <a:srgbClr val="FFFF00"/>
                </a:solidFill>
                <a:latin typeface="+mn-lt"/>
              </a:rPr>
              <a:t>GN5-1 and GN5-IC1 Project Overview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55428" y="3192614"/>
            <a:ext cx="6586015" cy="125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GÉANT Project Office:</a:t>
            </a:r>
          </a:p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Tryfon Chiotis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886602" y="4596605"/>
            <a:ext cx="4861401" cy="103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GRNET, 8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878320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5F9AAF-2F3F-4B78-AD4B-1D90DBD8B34A}"/>
              </a:ext>
            </a:extLst>
          </p:cNvPr>
          <p:cNvSpPr/>
          <p:nvPr/>
        </p:nvSpPr>
        <p:spPr>
          <a:xfrm>
            <a:off x="289025" y="2968486"/>
            <a:ext cx="3825775" cy="1172817"/>
          </a:xfrm>
          <a:prstGeom prst="roundRect">
            <a:avLst/>
          </a:prstGeom>
          <a:solidFill>
            <a:srgbClr val="1D28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55625" y="287338"/>
            <a:ext cx="11636375" cy="8302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GN5-FPA Framework Partnership Agreement </a:t>
            </a:r>
            <a:br>
              <a:rPr lang="en-GB" dirty="0">
                <a:solidFill>
                  <a:schemeClr val="accent2"/>
                </a:solidFill>
              </a:rPr>
            </a:br>
            <a:r>
              <a:rPr lang="en-GB" dirty="0">
                <a:solidFill>
                  <a:schemeClr val="accent2"/>
                </a:solidFill>
              </a:rPr>
              <a:t>Horizon Europe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196A6F0-4446-40E1-A0C4-E8BAF5BB8A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383944"/>
              </p:ext>
            </p:extLst>
          </p:nvPr>
        </p:nvGraphicFramePr>
        <p:xfrm>
          <a:off x="372140" y="3178296"/>
          <a:ext cx="3825775" cy="1107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08380">
                  <a:extLst>
                    <a:ext uri="{9D8B030D-6E8A-4147-A177-3AD203B41FA5}">
                      <a16:colId xmlns:a16="http://schemas.microsoft.com/office/drawing/2014/main" val="2943512415"/>
                    </a:ext>
                  </a:extLst>
                </a:gridCol>
                <a:gridCol w="2817395">
                  <a:extLst>
                    <a:ext uri="{9D8B030D-6E8A-4147-A177-3AD203B41FA5}">
                      <a16:colId xmlns:a16="http://schemas.microsoft.com/office/drawing/2014/main" val="3535299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GN5-1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1/12/2023 to 31/12/2024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4536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GN5-IC1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1200"/>
                        </a:spcAft>
                      </a:pP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1/12/2022 to 30/11/2025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8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</a:pP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41618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3B786CB-C254-45C4-AE39-CA2A977FECD0}"/>
              </a:ext>
            </a:extLst>
          </p:cNvPr>
          <p:cNvSpPr/>
          <p:nvPr/>
        </p:nvSpPr>
        <p:spPr>
          <a:xfrm>
            <a:off x="4552522" y="925878"/>
            <a:ext cx="6262607" cy="5179210"/>
          </a:xfrm>
          <a:prstGeom prst="roundRect">
            <a:avLst/>
          </a:prstGeom>
          <a:solidFill>
            <a:srgbClr val="ED1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 dirty="0"/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C6DE34EE-E3FD-46AD-84B7-7B9A4C144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217284"/>
              </p:ext>
            </p:extLst>
          </p:nvPr>
        </p:nvGraphicFramePr>
        <p:xfrm>
          <a:off x="4859774" y="1223174"/>
          <a:ext cx="5955355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664">
                  <a:extLst>
                    <a:ext uri="{9D8B030D-6E8A-4147-A177-3AD203B41FA5}">
                      <a16:colId xmlns:a16="http://schemas.microsoft.com/office/drawing/2014/main" val="2943512415"/>
                    </a:ext>
                  </a:extLst>
                </a:gridCol>
                <a:gridCol w="4773691">
                  <a:extLst>
                    <a:ext uri="{9D8B030D-6E8A-4147-A177-3AD203B41FA5}">
                      <a16:colId xmlns:a16="http://schemas.microsoft.com/office/drawing/2014/main" val="35352994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Action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Understand and respond to the requirements of R&amp;E communities.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45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Action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Evolve the Communication Commons towards data-driven research and education.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08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Action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Deliver state-of-the-art network connectivity and operational excellence.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416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Action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Deliver interoperable and distributed trust and identity </a:t>
                      </a:r>
                      <a:r>
                        <a:rPr lang="en-GB" dirty="0" err="1">
                          <a:solidFill>
                            <a:schemeClr val="bg1"/>
                          </a:solidFill>
                        </a:rPr>
                        <a:t>infrastructure,security</a:t>
                      </a:r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 and</a:t>
                      </a:r>
                    </a:p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above-the-net services, and procurement.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848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Action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Ensure innovation of key infrastructures and service development as an</a:t>
                      </a:r>
                    </a:p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indispensable part of the GÉANT partnership.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3667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Action 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Strengthen the collaborative ecosystem of GÉANT and the NRENs, and develop the</a:t>
                      </a:r>
                    </a:p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human capital of the GÉANT partnership.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74922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5E3C24-2B2B-468D-8B1D-E13BE481E028}"/>
              </a:ext>
            </a:extLst>
          </p:cNvPr>
          <p:cNvSpPr txBox="1"/>
          <p:nvPr/>
        </p:nvSpPr>
        <p:spPr>
          <a:xfrm>
            <a:off x="372140" y="2012188"/>
            <a:ext cx="3974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65C71"/>
                </a:solidFill>
              </a:rPr>
              <a:t>The GN5-FPA links participants in a seven-year programme:</a:t>
            </a:r>
            <a:endParaRPr lang="en-GB" dirty="0">
              <a:solidFill>
                <a:srgbClr val="365C71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9BB19CA-A671-4085-A36D-C3AFB50D5DE0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10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16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8F6864B-5BDE-AFAC-D636-462CCF1EB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2645"/>
            <a:ext cx="5921479" cy="5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GÉANT Association membership</a:t>
            </a:r>
            <a:br>
              <a:rPr kumimoji="0" lang="en-GB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kumimoji="0" lang="en-GB" altLang="en-US" sz="105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https://about.geant.org/membership/members-associates-general-assembly-representatives/</a:t>
            </a:r>
            <a:endParaRPr kumimoji="0" lang="en-GB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FD7925-5B6F-B911-6F93-5E53A80A0BF7}"/>
              </a:ext>
            </a:extLst>
          </p:cNvPr>
          <p:cNvSpPr txBox="1"/>
          <p:nvPr/>
        </p:nvSpPr>
        <p:spPr>
          <a:xfrm>
            <a:off x="0" y="21670"/>
            <a:ext cx="249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GN5-1 Partners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3513AB-D145-1CD1-981A-A552B6DF03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174880"/>
              </p:ext>
            </p:extLst>
          </p:nvPr>
        </p:nvGraphicFramePr>
        <p:xfrm>
          <a:off x="93207" y="1085489"/>
          <a:ext cx="5430695" cy="55858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639">
                  <a:extLst>
                    <a:ext uri="{9D8B030D-6E8A-4147-A177-3AD203B41FA5}">
                      <a16:colId xmlns:a16="http://schemas.microsoft.com/office/drawing/2014/main" val="3069922943"/>
                    </a:ext>
                  </a:extLst>
                </a:gridCol>
                <a:gridCol w="3624229">
                  <a:extLst>
                    <a:ext uri="{9D8B030D-6E8A-4147-A177-3AD203B41FA5}">
                      <a16:colId xmlns:a16="http://schemas.microsoft.com/office/drawing/2014/main" val="1063962393"/>
                    </a:ext>
                  </a:extLst>
                </a:gridCol>
                <a:gridCol w="881827">
                  <a:extLst>
                    <a:ext uri="{9D8B030D-6E8A-4147-A177-3AD203B41FA5}">
                      <a16:colId xmlns:a16="http://schemas.microsoft.com/office/drawing/2014/main" val="2755538987"/>
                    </a:ext>
                  </a:extLst>
                </a:gridCol>
              </a:tblGrid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Participant No.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Participant Organisation Name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Country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extLst>
                  <a:ext uri="{0D108BD9-81ED-4DB2-BD59-A6C34878D82A}">
                    <a16:rowId xmlns:a16="http://schemas.microsoft.com/office/drawing/2014/main" val="723713731"/>
                  </a:ext>
                </a:extLst>
              </a:tr>
              <a:tr h="492526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 (Coordinator)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GÉANT Vereniging (GÉANT)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Netherlands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extLst>
                  <a:ext uri="{0D108BD9-81ED-4DB2-BD59-A6C34878D82A}">
                    <a16:rowId xmlns:a16="http://schemas.microsoft.com/office/drawing/2014/main" val="2828702808"/>
                  </a:ext>
                </a:extLst>
              </a:tr>
              <a:tr h="164175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err="1">
                          <a:effectLst/>
                        </a:rPr>
                        <a:t>Universitaet</a:t>
                      </a:r>
                      <a:r>
                        <a:rPr lang="en-GB" sz="1000" dirty="0">
                          <a:effectLst/>
                        </a:rPr>
                        <a:t> Wien (</a:t>
                      </a:r>
                      <a:r>
                        <a:rPr lang="en-GB" sz="1000" dirty="0" err="1">
                          <a:effectLst/>
                        </a:rPr>
                        <a:t>ACOnet</a:t>
                      </a:r>
                      <a:r>
                        <a:rPr lang="en-GB" sz="1000" dirty="0">
                          <a:effectLst/>
                        </a:rPr>
                        <a:t>)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Austria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52004187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Univerzitet u Beogradu (AMRES)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Serbia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474566027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000">
                          <a:effectLst/>
                        </a:rPr>
                        <a:t>Akademska Raziskovalna Mreza Slovenije  (ARNES)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Slovenia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3857452560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Institute of Information Technology of Azerbaijan National Academy of Science (AzScienceNet)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Azerbaijan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791595313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000">
                          <a:effectLst/>
                        </a:rPr>
                        <a:t>BELNET BELGISCH TELEMATICA ONDERZOEKNETWERK (Belnet)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Belgium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791885489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Bulgarian Research and Education Network (BREN)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Bulgaria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978877319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1000">
                          <a:effectLst/>
                        </a:rPr>
                        <a:t>Hrvatska Akademska I Istrazivacka Mreza Carnet (CARNET)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Croatia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3820848373"/>
                  </a:ext>
                </a:extLst>
              </a:tr>
              <a:tr h="405065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CESNET Zajmove sdruzeni pravnickych osob (CESNET)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Czech Republic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794085136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10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Κυπριακο Ερευνητικο Και Ακαδημαϊκο Δικτυο (Kypriako Erevnitiko Kai Akadimaiko Diktyo) (CyNet)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Cyprus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077587149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1000">
                          <a:effectLst/>
                        </a:rPr>
                        <a:t>Verein zur Förderung eines Deutschen Forschungsnetzes e. V. (DFN-Verein)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Germany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3259386201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1000">
                          <a:effectLst/>
                        </a:rPr>
                        <a:t>Fundação para a Ciência e a Tecnologia (FCT)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Portugal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969425046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13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Consortium GARR (GARR)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Italy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1888623349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14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Georgian Research and Educational Networking Association (GRENA)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Georgia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3994967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National Infrastructures for Research and Technology (GRNET)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Greece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413018096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Education and Youth Board (Harno)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Estonia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324681989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17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HEAnet CLG (HEAnet)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Ireland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70626597"/>
                  </a:ext>
                </a:extLst>
              </a:tr>
              <a:tr h="328349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1000">
                          <a:effectLst/>
                        </a:rPr>
                        <a:t>Latvijas Universitates Matematikas Un Informatikas Instituts (ICMS-UL)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Latvia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2451574195"/>
                  </a:ext>
                </a:extLst>
              </a:tr>
              <a:tr h="19611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</a:rPr>
                        <a:t>19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MACHBA -</a:t>
                      </a:r>
                      <a:r>
                        <a:rPr lang="en-GB" sz="1000">
                          <a:effectLst/>
                        </a:rPr>
                        <a:t> InterUniversity Computation Centre (IUCC)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62104" marR="62104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</a:rPr>
                        <a:t>Israel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2104" marR="62104" marT="0" marB="0" anchor="ctr"/>
                </a:tc>
                <a:extLst>
                  <a:ext uri="{0D108BD9-81ED-4DB2-BD59-A6C34878D82A}">
                    <a16:rowId xmlns:a16="http://schemas.microsoft.com/office/drawing/2014/main" val="401684436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E12EF4-D40E-31C2-6A56-642559650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040169"/>
              </p:ext>
            </p:extLst>
          </p:nvPr>
        </p:nvGraphicFramePr>
        <p:xfrm>
          <a:off x="5619139" y="0"/>
          <a:ext cx="4948082" cy="67744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2469">
                  <a:extLst>
                    <a:ext uri="{9D8B030D-6E8A-4147-A177-3AD203B41FA5}">
                      <a16:colId xmlns:a16="http://schemas.microsoft.com/office/drawing/2014/main" val="498315082"/>
                    </a:ext>
                  </a:extLst>
                </a:gridCol>
                <a:gridCol w="3302152">
                  <a:extLst>
                    <a:ext uri="{9D8B030D-6E8A-4147-A177-3AD203B41FA5}">
                      <a16:colId xmlns:a16="http://schemas.microsoft.com/office/drawing/2014/main" val="953000234"/>
                    </a:ext>
                  </a:extLst>
                </a:gridCol>
                <a:gridCol w="803461">
                  <a:extLst>
                    <a:ext uri="{9D8B030D-6E8A-4147-A177-3AD203B41FA5}">
                      <a16:colId xmlns:a16="http://schemas.microsoft.com/office/drawing/2014/main" val="152285411"/>
                    </a:ext>
                  </a:extLst>
                </a:gridCol>
              </a:tblGrid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 dirty="0">
                          <a:effectLst/>
                        </a:rPr>
                        <a:t>19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600" dirty="0">
                          <a:effectLst/>
                        </a:rPr>
                        <a:t>MACHBA -</a:t>
                      </a:r>
                      <a:r>
                        <a:rPr lang="en-GB" sz="800" dirty="0">
                          <a:effectLst/>
                        </a:rPr>
                        <a:t> </a:t>
                      </a:r>
                      <a:r>
                        <a:rPr lang="en-GB" sz="800" dirty="0" err="1">
                          <a:effectLst/>
                        </a:rPr>
                        <a:t>InterUniversity</a:t>
                      </a:r>
                      <a:r>
                        <a:rPr lang="en-GB" sz="800" dirty="0">
                          <a:effectLst/>
                        </a:rPr>
                        <a:t> Computation Centre (IUCC)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 dirty="0">
                          <a:effectLst/>
                        </a:rPr>
                        <a:t>Israel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2481659681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800" dirty="0">
                          <a:effectLst/>
                        </a:rPr>
                        <a:t>Kormányzati Informatikai Fejlesztési Ügynökség (KIFÜ)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 dirty="0">
                          <a:effectLst/>
                        </a:rPr>
                        <a:t>Hungary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98687075"/>
                  </a:ext>
                </a:extLst>
              </a:tr>
              <a:tr h="164173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800">
                          <a:effectLst/>
                        </a:rPr>
                        <a:t>Kauno Technologijos Universitetas (LITNET)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Lithuania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20447506"/>
                  </a:ext>
                </a:extLst>
              </a:tr>
              <a:tr h="34636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Macedonian Academic and Research Network S</a:t>
                      </a:r>
                      <a:r>
                        <a:rPr lang="en-GB" sz="600">
                          <a:effectLst/>
                        </a:rPr>
                        <a:t>kopje (MARnet)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Macedonia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926216697"/>
                  </a:ext>
                </a:extLst>
              </a:tr>
              <a:tr h="34636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 dirty="0">
                          <a:effectLst/>
                        </a:rPr>
                        <a:t>23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pl-PL" sz="800">
                          <a:effectLst/>
                        </a:rPr>
                        <a:t>Javna Ustanova Univerziteta Crne Gore Podgorica (MREN)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Montenegro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137514540"/>
                  </a:ext>
                </a:extLst>
              </a:tr>
              <a:tr h="164173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NORDUnet A/S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e-DE" sz="800" dirty="0" err="1">
                          <a:effectLst/>
                        </a:rPr>
                        <a:t>Denmark</a:t>
                      </a:r>
                      <a:r>
                        <a:rPr lang="de-DE" sz="800" dirty="0">
                          <a:effectLst/>
                        </a:rPr>
                        <a:t>, Iceland, </a:t>
                      </a:r>
                      <a:r>
                        <a:rPr lang="de-DE" sz="800" dirty="0" err="1">
                          <a:effectLst/>
                        </a:rPr>
                        <a:t>Norway</a:t>
                      </a:r>
                      <a:r>
                        <a:rPr lang="de-DE" sz="800" dirty="0">
                          <a:effectLst/>
                        </a:rPr>
                        <a:t>, </a:t>
                      </a:r>
                      <a:r>
                        <a:rPr lang="de-DE" sz="800" dirty="0" err="1">
                          <a:effectLst/>
                        </a:rPr>
                        <a:t>Finland</a:t>
                      </a:r>
                      <a:r>
                        <a:rPr lang="de-DE" sz="800" dirty="0">
                          <a:effectLst/>
                        </a:rPr>
                        <a:t> , </a:t>
                      </a:r>
                      <a:r>
                        <a:rPr lang="de-DE" sz="800" dirty="0" err="1">
                          <a:effectLst/>
                        </a:rPr>
                        <a:t>Sweden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4026312097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Instytut Chemii Bioorganicznej Polskiej Akademii Nauk (PSNC)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Poland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814886317"/>
                  </a:ext>
                </a:extLst>
              </a:tr>
              <a:tr h="164173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Entidad pública empresarial RED.ES (RedIRIS)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Spain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655094987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27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Research and Educational Networking Association of Moldova (RENAM)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Moldova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2198633138"/>
                  </a:ext>
                </a:extLst>
              </a:tr>
              <a:tr h="564352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800">
                          <a:effectLst/>
                        </a:rPr>
                        <a:t>Groupement d’intérêt public pour le réseau national de Télécommunications pour la Technologie, l’Enseignement et la Recherche (RENATER)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France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2044758815"/>
                  </a:ext>
                </a:extLst>
              </a:tr>
              <a:tr h="42119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29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800">
                          <a:effectLst/>
                        </a:rPr>
                        <a:t>Foundation RESTENA (Réseau Téléinformatique de l’Education Nationale et de la Recherche) (RESTENA)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Luxembourg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4166091002"/>
                  </a:ext>
                </a:extLst>
              </a:tr>
              <a:tr h="42119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30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Agentia de Administrare a Retelei Natinale de Informatica Pentru Educatie si Cercetare (RoEduNet)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Romania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440174097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31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Zdruzenie Pouzivatelov Slovenskejakademickej Datovej Siete SANET (SANET)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Slovakia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2907725469"/>
                  </a:ext>
                </a:extLst>
              </a:tr>
              <a:tr h="34636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32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SURF b.v. (SURF)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Netherlands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058507497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33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da-DK" sz="800">
                          <a:effectLst/>
                        </a:rPr>
                        <a:t>Türkiye Bilimsel ve Teknolojik Araştırma Kurumu (TUBITAK)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Turkey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975034263"/>
                  </a:ext>
                </a:extLst>
              </a:tr>
              <a:tr h="164173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34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800">
                          <a:effectLst/>
                        </a:rPr>
                        <a:t>L-Università ta' Malta (UoM)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Malta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3565705498"/>
                  </a:ext>
                </a:extLst>
              </a:tr>
              <a:tr h="164173">
                <a:tc gridSpan="3"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effectLst/>
                        </a:rPr>
                        <a:t>Associated Partners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907188"/>
                  </a:ext>
                </a:extLst>
              </a:tr>
              <a:tr h="164173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35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Jisc LBG (Jisc)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effectLst/>
                        </a:rPr>
                        <a:t>UK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77116155"/>
                  </a:ext>
                </a:extLst>
              </a:tr>
              <a:tr h="34636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36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SWITCH 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effectLst/>
                        </a:rPr>
                        <a:t>Switzerland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4211392220"/>
                  </a:ext>
                </a:extLst>
              </a:tr>
              <a:tr h="421198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  <a:latin typeface="Calibri" panose="020F0502020204030204" pitchFamily="34" charset="0"/>
                          <a:ea typeface="Batang" panose="02030600000101010101" pitchFamily="18" charset="-127"/>
                          <a:cs typeface="Calibri" panose="020F0502020204030204" pitchFamily="34" charset="0"/>
                        </a:rPr>
                        <a:t>37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Institute for the Informatics and Automation Problems of the National Academy of Sciences of the Republic of Armenia (ASNET-AM)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effectLst/>
                        </a:rPr>
                        <a:t>Armenia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736567314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38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nl-NL" sz="800">
                          <a:effectLst/>
                        </a:rPr>
                        <a:t>Qëndra Ndërinstitucionale Te Rrjetit Akademik Shqiptar (RASH)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800">
                          <a:effectLst/>
                        </a:rPr>
                        <a:t>Albania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1411481509"/>
                  </a:ext>
                </a:extLst>
              </a:tr>
              <a:tr h="278044"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39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1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800">
                          <a:effectLst/>
                        </a:rPr>
                        <a:t>Association of Users of Ukrainian Research and Academic Network URAN (URAN)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Calibri" panose="020F0502020204030204" pitchFamily="34" charset="0"/>
                      </a:endParaRPr>
                    </a:p>
                  </a:txBody>
                  <a:tcPr marL="46792" marR="46792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4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800" dirty="0">
                          <a:effectLst/>
                        </a:rPr>
                        <a:t>Ukraine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46792" marR="46792" marT="0" marB="0" anchor="ctr"/>
                </a:tc>
                <a:extLst>
                  <a:ext uri="{0D108BD9-81ED-4DB2-BD59-A6C34878D82A}">
                    <a16:rowId xmlns:a16="http://schemas.microsoft.com/office/drawing/2014/main" val="462961604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162AB0B-B1B0-4154-8CAF-4B222B6DAF82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11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0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246922"/>
            <a:ext cx="10196623" cy="1318005"/>
          </a:xfrm>
          <a:prstGeom prst="rect">
            <a:avLst/>
          </a:prstGeom>
          <a:solidFill>
            <a:srgbClr val="63A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270" y="224433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ED7D3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accent2"/>
                </a:solidFill>
              </a:rPr>
              <a:t>GN5-1 in numbers</a:t>
            </a:r>
            <a:endParaRPr lang="en-GB" b="0" i="1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62798" y="1875614"/>
            <a:ext cx="10729202" cy="1318005"/>
          </a:xfrm>
          <a:prstGeom prst="rect">
            <a:avLst/>
          </a:prstGeom>
          <a:solidFill>
            <a:srgbClr val="BE5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peopl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3" y="1645747"/>
            <a:ext cx="1705931" cy="17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35978" y="2007568"/>
            <a:ext cx="975602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bg1"/>
                </a:solidFill>
              </a:rPr>
              <a:t>37 Partners (including GÉANT Association), 2 Associated Partners (SWITCH, JISC), 44 Countries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200+ FTEs (average per year over project duration)</a:t>
            </a:r>
            <a:br>
              <a:rPr lang="en-GB" sz="2400" dirty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59387" y="4613618"/>
            <a:ext cx="10832614" cy="1318005"/>
          </a:xfrm>
          <a:prstGeom prst="rect">
            <a:avLst/>
          </a:prstGeom>
          <a:solidFill>
            <a:srgbClr val="00A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6" name="Picture 12" descr="arrow up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1" y="4463832"/>
            <a:ext cx="1699793" cy="16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25345" y="4759621"/>
            <a:ext cx="589954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bg1"/>
                </a:solidFill>
              </a:rPr>
              <a:t>9 Work Packages, 42 Tasks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36 Deliverables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46 Milestones</a:t>
            </a:r>
          </a:p>
        </p:txBody>
      </p:sp>
      <p:pic>
        <p:nvPicPr>
          <p:cNvPr id="1040" name="Picture 16" descr="euro coi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579" y="2968738"/>
            <a:ext cx="1720641" cy="17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56930" y="3040152"/>
            <a:ext cx="812921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GN5-1 total costs: € 82.64 M; EC funding: € 55M</a:t>
            </a:r>
            <a:br>
              <a:rPr lang="en-GB" sz="2400" dirty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377576D-D115-424B-9B0F-9D089D7F4F05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12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4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68AA8C3-91AA-494B-9D7C-FD478F271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r="282" b="23684"/>
          <a:stretch/>
        </p:blipFill>
        <p:spPr bwMode="auto">
          <a:xfrm>
            <a:off x="1204374" y="901313"/>
            <a:ext cx="8682804" cy="4803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2DE4057-9231-45CC-8FC8-9047E971AD6E}"/>
              </a:ext>
            </a:extLst>
          </p:cNvPr>
          <p:cNvSpPr txBox="1"/>
          <p:nvPr/>
        </p:nvSpPr>
        <p:spPr>
          <a:xfrm>
            <a:off x="371059" y="328856"/>
            <a:ext cx="7162801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spcBef>
                <a:spcPct val="0"/>
              </a:spcBef>
              <a:defRPr sz="2400" b="1">
                <a:solidFill>
                  <a:schemeClr val="accent2"/>
                </a:solidFill>
                <a:ea typeface="+mj-ea"/>
                <a:cs typeface="+mj-cs"/>
              </a:defRPr>
            </a:lvl1pPr>
          </a:lstStyle>
          <a:p>
            <a:pPr marL="0" lvl="2"/>
            <a:r>
              <a:rPr lang="en-GB" sz="2400" b="1" dirty="0">
                <a:solidFill>
                  <a:schemeClr val="accent2"/>
                </a:solidFill>
              </a:rPr>
              <a:t>Project Components and Interdependencies</a:t>
            </a: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D1A61EB0-CA80-462B-B3BD-4AC319DBB574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13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01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3246922"/>
            <a:ext cx="10196623" cy="1318005"/>
          </a:xfrm>
          <a:prstGeom prst="rect">
            <a:avLst/>
          </a:prstGeom>
          <a:solidFill>
            <a:srgbClr val="63A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9270" y="224433"/>
            <a:ext cx="10515600" cy="938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ED7D3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04359"/>
                </a:solidFill>
              </a:rPr>
              <a:t>GN5-IC1 in numbers</a:t>
            </a:r>
            <a:endParaRPr lang="en-GB" b="0" i="1" dirty="0">
              <a:solidFill>
                <a:srgbClr val="004359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622088" y="6403181"/>
            <a:ext cx="569912" cy="320675"/>
          </a:xfr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14</a:t>
            </a:fld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1462798" y="1875614"/>
            <a:ext cx="10729202" cy="1318005"/>
          </a:xfrm>
          <a:prstGeom prst="rect">
            <a:avLst/>
          </a:prstGeom>
          <a:solidFill>
            <a:srgbClr val="BE53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people 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3" y="1645747"/>
            <a:ext cx="1705931" cy="170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35978" y="2007568"/>
            <a:ext cx="975602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bg1"/>
                </a:solidFill>
              </a:rPr>
              <a:t>11 Partners (including GÉANT Association and 1 Associated Partners),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14 Countries (NORDUnet =5) 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6.9 FTEs (average per year over project duration)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59387" y="4613618"/>
            <a:ext cx="10832614" cy="1318005"/>
          </a:xfrm>
          <a:prstGeom prst="rect">
            <a:avLst/>
          </a:prstGeom>
          <a:solidFill>
            <a:srgbClr val="00A2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6" name="Picture 12" descr="arrow up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91" y="4463832"/>
            <a:ext cx="1699793" cy="169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425345" y="4759621"/>
            <a:ext cx="589954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400" dirty="0">
                <a:solidFill>
                  <a:schemeClr val="bg1"/>
                </a:solidFill>
              </a:rPr>
              <a:t>2 Work Packages, 7 Tasks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7 Deliverables</a:t>
            </a: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13 Milestones</a:t>
            </a:r>
          </a:p>
        </p:txBody>
      </p:sp>
      <p:pic>
        <p:nvPicPr>
          <p:cNvPr id="1040" name="Picture 16" descr="euro coin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579" y="2968738"/>
            <a:ext cx="1720641" cy="172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56930" y="3040152"/>
            <a:ext cx="812921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br>
              <a:rPr lang="en-GB" sz="2400" dirty="0">
                <a:solidFill>
                  <a:schemeClr val="bg1"/>
                </a:solidFill>
              </a:rPr>
            </a:br>
            <a:br>
              <a:rPr lang="en-GB" sz="2400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GN5-IC1 estimated project cost: €18.4 M; EC funding: €15.0 M</a:t>
            </a:r>
            <a:br>
              <a:rPr lang="en-GB" sz="2400" dirty="0">
                <a:solidFill>
                  <a:schemeClr val="bg1"/>
                </a:solidFill>
              </a:rPr>
            </a:b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49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3CB5F8-D332-E29C-FC39-989C5AC1CF5F}"/>
              </a:ext>
            </a:extLst>
          </p:cNvPr>
          <p:cNvSpPr txBox="1">
            <a:spLocks/>
          </p:cNvSpPr>
          <p:nvPr/>
        </p:nvSpPr>
        <p:spPr>
          <a:xfrm>
            <a:off x="927457" y="2336006"/>
            <a:ext cx="9752450" cy="4457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50722-8D41-BB3C-B608-B1D8E0471AF8}"/>
              </a:ext>
            </a:extLst>
          </p:cNvPr>
          <p:cNvSpPr txBox="1">
            <a:spLocks/>
          </p:cNvSpPr>
          <p:nvPr/>
        </p:nvSpPr>
        <p:spPr>
          <a:xfrm>
            <a:off x="628650" y="628652"/>
            <a:ext cx="9894888" cy="4302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u="none" kern="1200" baseline="0">
                <a:solidFill>
                  <a:srgbClr val="FFC000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4359"/>
                </a:solidFill>
              </a:rPr>
              <a:t>GN5-IC1 Seeks to provide global connectivity for European researchers </a:t>
            </a:r>
            <a:br>
              <a:rPr lang="en-US" dirty="0">
                <a:solidFill>
                  <a:srgbClr val="004359"/>
                </a:solidFill>
              </a:rPr>
            </a:br>
            <a:endParaRPr lang="en-GB" dirty="0">
              <a:solidFill>
                <a:srgbClr val="00435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AC8302-DCBC-5989-9AF2-5398BEE16CF9}"/>
              </a:ext>
            </a:extLst>
          </p:cNvPr>
          <p:cNvSpPr txBox="1">
            <a:spLocks/>
          </p:cNvSpPr>
          <p:nvPr/>
        </p:nvSpPr>
        <p:spPr>
          <a:xfrm>
            <a:off x="628650" y="1384299"/>
            <a:ext cx="7265988" cy="4503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3F5E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rgbClr val="0043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7200" b="1" dirty="0"/>
              <a:t>Connectivity to Asia</a:t>
            </a:r>
          </a:p>
          <a:p>
            <a:pPr lvl="1">
              <a:lnSpc>
                <a:spcPct val="120000"/>
              </a:lnSpc>
            </a:pPr>
            <a:r>
              <a:rPr lang="en-GB" sz="7200" dirty="0"/>
              <a:t>Expiring Frankfurt-Beijing circuit Feb 2023</a:t>
            </a:r>
          </a:p>
          <a:p>
            <a:pPr lvl="2">
              <a:lnSpc>
                <a:spcPct val="120000"/>
              </a:lnSpc>
            </a:pPr>
            <a:r>
              <a:rPr lang="en-GB" sz="7200" dirty="0"/>
              <a:t>NIAC approved progression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Tender published end-September for a link to Singapore</a:t>
            </a:r>
          </a:p>
          <a:p>
            <a:pPr lvl="2">
              <a:lnSpc>
                <a:spcPct val="120000"/>
              </a:lnSpc>
            </a:pPr>
            <a:r>
              <a:rPr lang="en-US" sz="7200" dirty="0"/>
              <a:t>Opportunity to interconnect with China Science and Technology Network (CSTNET) 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Results expended Q1 2023</a:t>
            </a:r>
          </a:p>
          <a:p>
            <a:pPr>
              <a:lnSpc>
                <a:spcPct val="120000"/>
              </a:lnSpc>
            </a:pPr>
            <a:r>
              <a:rPr lang="en-US" sz="7200" b="1" dirty="0"/>
              <a:t>Connectivity to North Atlantic</a:t>
            </a:r>
          </a:p>
          <a:p>
            <a:pPr lvl="1">
              <a:lnSpc>
                <a:spcPct val="120000"/>
              </a:lnSpc>
            </a:pPr>
            <a:r>
              <a:rPr lang="en-US" sz="7200" dirty="0"/>
              <a:t>I</a:t>
            </a:r>
            <a:r>
              <a:rPr lang="en-GB" sz="7200" dirty="0" err="1"/>
              <a:t>nvestigation</a:t>
            </a:r>
            <a:r>
              <a:rPr lang="en-GB" sz="7200" dirty="0"/>
              <a:t> in North Atlantic as area of focus</a:t>
            </a:r>
          </a:p>
          <a:p>
            <a:pPr lvl="1">
              <a:lnSpc>
                <a:spcPct val="120000"/>
              </a:lnSpc>
            </a:pPr>
            <a:r>
              <a:rPr lang="en-GB" sz="7200" dirty="0"/>
              <a:t>Market experience – capacity constraints and shortage of suppliers for long-term investments</a:t>
            </a:r>
          </a:p>
          <a:p>
            <a:pPr lvl="1">
              <a:lnSpc>
                <a:spcPct val="120000"/>
              </a:lnSpc>
            </a:pPr>
            <a:r>
              <a:rPr lang="en-GB" sz="7200" dirty="0"/>
              <a:t>Opportunity for </a:t>
            </a:r>
            <a:r>
              <a:rPr lang="en-GB" sz="7200" dirty="0" err="1"/>
              <a:t>ESnet</a:t>
            </a:r>
            <a:r>
              <a:rPr lang="en-GB" sz="7200" dirty="0"/>
              <a:t> collaboration</a:t>
            </a:r>
          </a:p>
          <a:p>
            <a:pPr lvl="1">
              <a:lnSpc>
                <a:spcPct val="120000"/>
              </a:lnSpc>
            </a:pPr>
            <a:r>
              <a:rPr lang="en-GB" sz="7200" dirty="0"/>
              <a:t>LHC readiness</a:t>
            </a:r>
          </a:p>
          <a:p>
            <a:pPr>
              <a:lnSpc>
                <a:spcPct val="120000"/>
              </a:lnSpc>
            </a:pPr>
            <a:r>
              <a:rPr lang="en-GB" sz="7200" dirty="0"/>
              <a:t>Planning for connectivity in other regions in synergy with international partners, major users and other initiatives </a:t>
            </a:r>
          </a:p>
          <a:p>
            <a:endParaRPr lang="en-GB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C5A94CD-36AA-4EA7-834C-1550617CF8D4}"/>
              </a:ext>
            </a:extLst>
          </p:cNvPr>
          <p:cNvGraphicFramePr/>
          <p:nvPr/>
        </p:nvGraphicFramePr>
        <p:xfrm>
          <a:off x="8051347" y="3902896"/>
          <a:ext cx="4023360" cy="2774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45C4806-666B-92AB-98E6-593C8565BF7B}"/>
              </a:ext>
            </a:extLst>
          </p:cNvPr>
          <p:cNvSpPr txBox="1"/>
          <p:nvPr/>
        </p:nvSpPr>
        <p:spPr>
          <a:xfrm>
            <a:off x="628650" y="868330"/>
            <a:ext cx="98030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chemeClr val="accent2"/>
                </a:solidFill>
              </a:rPr>
              <a:t>Secure two new network links in Asia and North America</a:t>
            </a:r>
            <a:endParaRPr lang="en-GB" sz="2000" b="1" i="1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20C6A82-D834-8031-1615-C0EFA6749265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/>
              <a:pPr defTabSz="914377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03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erson, several&#10;&#10;Description automatically generated">
            <a:extLst>
              <a:ext uri="{FF2B5EF4-FFF2-40B4-BE49-F238E27FC236}">
                <a16:creationId xmlns:a16="http://schemas.microsoft.com/office/drawing/2014/main" id="{70B1E9D2-17F4-45CB-8103-45EC7054B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19200" y="238125"/>
            <a:ext cx="9753600" cy="6381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9FC1CF-3D59-49FE-A24A-6D12ED7AA78E}"/>
              </a:ext>
            </a:extLst>
          </p:cNvPr>
          <p:cNvSpPr txBox="1"/>
          <p:nvPr/>
        </p:nvSpPr>
        <p:spPr>
          <a:xfrm>
            <a:off x="1219200" y="6619875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nextmoose.com/2019/01/business-innovation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164994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8F558C-34F8-425E-8747-3ABAD69B831C}"/>
              </a:ext>
            </a:extLst>
          </p:cNvPr>
          <p:cNvSpPr txBox="1"/>
          <p:nvPr/>
        </p:nvSpPr>
        <p:spPr>
          <a:xfrm>
            <a:off x="-1088" y="0"/>
            <a:ext cx="10131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https://community.geant.org/community-programme-portfolio/innovation-programme/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02E333-4693-426C-9969-B281662E8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44" t="3810" r="16326" b="45329"/>
          <a:stretch/>
        </p:blipFill>
        <p:spPr>
          <a:xfrm>
            <a:off x="134983" y="363193"/>
            <a:ext cx="9276805" cy="629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51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99D22E-4D87-4920-82ED-46040FD30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18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A414F-77B5-4B22-9FBA-EA1C527C91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1" t="4190" r="32023" b="54834"/>
          <a:stretch/>
        </p:blipFill>
        <p:spPr>
          <a:xfrm>
            <a:off x="755494" y="0"/>
            <a:ext cx="77626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3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BFC6FC-FE40-48E3-A8D1-5E57B59A5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6BAB7-FE39-45E0-B365-5D091849D7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60" t="6191" r="4010" b="58190"/>
          <a:stretch/>
        </p:blipFill>
        <p:spPr>
          <a:xfrm>
            <a:off x="78285" y="63737"/>
            <a:ext cx="9549041" cy="65345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46CDA9-2A62-4A59-AA47-8230F6352EB1}"/>
              </a:ext>
            </a:extLst>
          </p:cNvPr>
          <p:cNvSpPr txBox="1"/>
          <p:nvPr/>
        </p:nvSpPr>
        <p:spPr>
          <a:xfrm>
            <a:off x="78284" y="6471097"/>
            <a:ext cx="83341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https://wiki.geant.org/display/gn43wp5/T2+-+Trust+and+Identity+Incubator</a:t>
            </a:r>
          </a:p>
        </p:txBody>
      </p:sp>
    </p:spTree>
    <p:extLst>
      <p:ext uri="{BB962C8B-B14F-4D97-AF65-F5344CB8AC3E}">
        <p14:creationId xmlns:p14="http://schemas.microsoft.com/office/powerpoint/2010/main" val="413434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4526" y="1386058"/>
            <a:ext cx="14254532" cy="526756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dirty="0"/>
              <a:t>GÉANT is :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An </a:t>
            </a:r>
            <a:r>
              <a:rPr lang="en-GB" b="1" dirty="0"/>
              <a:t>organisation</a:t>
            </a:r>
            <a:r>
              <a:rPr lang="en-GB" dirty="0"/>
              <a:t>,</a:t>
            </a:r>
            <a:r>
              <a:rPr lang="en-GB" b="1" dirty="0"/>
              <a:t> </a:t>
            </a:r>
            <a:r>
              <a:rPr lang="en-GB" dirty="0"/>
              <a:t>GÉANT Association, the company we work for, which is an</a:t>
            </a:r>
          </a:p>
          <a:p>
            <a:pPr lvl="1">
              <a:lnSpc>
                <a:spcPct val="100000"/>
              </a:lnSpc>
            </a:pPr>
            <a:r>
              <a:rPr lang="en-GB" b="1" dirty="0"/>
              <a:t>Association</a:t>
            </a:r>
            <a:r>
              <a:rPr lang="en-GB" dirty="0"/>
              <a:t> containing members </a:t>
            </a:r>
            <a:br>
              <a:rPr lang="en-GB" dirty="0"/>
            </a:br>
            <a:r>
              <a:rPr lang="en-GB" dirty="0">
                <a:hlinkClick r:id="rId3"/>
              </a:rPr>
              <a:t>https://www.geant.org/about/membership/pages/maandgareps.aspx</a:t>
            </a:r>
            <a:endParaRPr lang="en-GB" dirty="0"/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A </a:t>
            </a:r>
            <a:r>
              <a:rPr lang="en-GB" b="1" dirty="0"/>
              <a:t>project</a:t>
            </a:r>
            <a:r>
              <a:rPr lang="en-GB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GN4-3, GN4-3N and soon GN5-IC1 and GN5-1, offering high-speed network connectivity</a:t>
            </a:r>
            <a:br>
              <a:rPr lang="en-GB" dirty="0"/>
            </a:br>
            <a:r>
              <a:rPr lang="en-GB" dirty="0"/>
              <a:t>and related services to National Research and Education Networks (NRENs)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A (project) </a:t>
            </a:r>
            <a:r>
              <a:rPr lang="en-GB" b="1" dirty="0"/>
              <a:t>partnership</a:t>
            </a:r>
            <a:r>
              <a:rPr lang="en-GB" dirty="0"/>
              <a:t>,</a:t>
            </a:r>
            <a:r>
              <a:rPr lang="en-GB" b="1" dirty="0"/>
              <a:t> </a:t>
            </a:r>
            <a:r>
              <a:rPr lang="en-GB" dirty="0"/>
              <a:t>usually referred to as the GÉANT Partnership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A </a:t>
            </a:r>
            <a:r>
              <a:rPr lang="en-GB" b="1" dirty="0"/>
              <a:t>framework</a:t>
            </a:r>
            <a:r>
              <a:rPr lang="en-GB" dirty="0"/>
              <a:t>: </a:t>
            </a:r>
          </a:p>
          <a:p>
            <a:pPr lvl="1">
              <a:lnSpc>
                <a:spcPct val="100000"/>
              </a:lnSpc>
            </a:pPr>
            <a:r>
              <a:rPr lang="en-GB" dirty="0"/>
              <a:t>GN5-FPA Framework Partnership Agreement links participants for a seven-year </a:t>
            </a:r>
            <a:br>
              <a:rPr lang="en-GB" dirty="0"/>
            </a:br>
            <a:r>
              <a:rPr lang="en-GB" dirty="0"/>
              <a:t>programme of projects in the EC’s </a:t>
            </a:r>
            <a:r>
              <a:rPr lang="en-GB" dirty="0" err="1"/>
              <a:t>HorizonEurope</a:t>
            </a:r>
            <a:endParaRPr lang="en-GB" dirty="0"/>
          </a:p>
          <a:p>
            <a:pPr marL="457200" lvl="1" indent="0">
              <a:lnSpc>
                <a:spcPct val="100000"/>
              </a:lnSpc>
              <a:buNone/>
            </a:pPr>
            <a:endParaRPr lang="en-GB" dirty="0"/>
          </a:p>
          <a:p>
            <a:pPr marL="0" lvl="1"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i="1" dirty="0">
                <a:solidFill>
                  <a:srgbClr val="FF0000"/>
                </a:solidFill>
              </a:rPr>
              <a:t>USE TWO WORDS WHEN INTRODUCING GÉANT TO PROVIDE CONTEXT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dirty="0"/>
              <a:t>GÉANT services, GÉANT network, GÉANT partners …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dirty="0"/>
              <a:t>… once context is established you can shorten to GÉANT</a:t>
            </a:r>
            <a:endParaRPr lang="en-GB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What is GÉANT?</a:t>
            </a:r>
            <a:endParaRPr lang="en-GB" b="0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2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984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2DFAB0-7D3F-4B92-B39F-8B7A36AD9B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4368" y="883040"/>
            <a:ext cx="9923463" cy="43021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4359"/>
                </a:solidFill>
              </a:rPr>
              <a:t>Learning services provided to the GN5-1/GN5-IC1 Community through </a:t>
            </a:r>
            <a:br>
              <a:rPr lang="en-GB" dirty="0">
                <a:solidFill>
                  <a:srgbClr val="004359"/>
                </a:solidFill>
              </a:rPr>
            </a:br>
            <a:r>
              <a:rPr lang="en-GB" dirty="0">
                <a:solidFill>
                  <a:srgbClr val="004359"/>
                </a:solidFill>
              </a:rPr>
              <a:t>GÉANT Learning and Development (GLAD)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6F763-C767-43C3-9B3C-85C57BC365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20</a:t>
            </a:fld>
            <a:endParaRPr lang="en-GB" dirty="0"/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92E46AA0-FD20-420A-BADB-48A1B7ED9709}"/>
              </a:ext>
            </a:extLst>
          </p:cNvPr>
          <p:cNvGraphicFramePr>
            <a:graphicFrameLocks/>
          </p:cNvGraphicFramePr>
          <p:nvPr/>
        </p:nvGraphicFramePr>
        <p:xfrm>
          <a:off x="4969769" y="1623622"/>
          <a:ext cx="553833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834167E-91C4-4CBD-89E5-41EA49581481}"/>
              </a:ext>
            </a:extLst>
          </p:cNvPr>
          <p:cNvSpPr txBox="1"/>
          <p:nvPr/>
        </p:nvSpPr>
        <p:spPr>
          <a:xfrm>
            <a:off x="664368" y="1816900"/>
            <a:ext cx="39124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Website </a:t>
            </a:r>
          </a:p>
          <a:p>
            <a:r>
              <a:rPr lang="en-US" dirty="0">
                <a:hlinkClick r:id="rId7"/>
              </a:rPr>
              <a:t>https://learning.geant.org/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Email </a:t>
            </a:r>
          </a:p>
          <a:p>
            <a:r>
              <a:rPr lang="en-US" dirty="0">
                <a:hlinkClick r:id="rId8"/>
              </a:rPr>
              <a:t>glad@geant.org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Slack </a:t>
            </a:r>
          </a:p>
          <a:p>
            <a:r>
              <a:rPr lang="en-US" dirty="0"/>
              <a:t>gladcommunity.slack.com </a:t>
            </a:r>
          </a:p>
          <a:p>
            <a:endParaRPr lang="en-US" dirty="0"/>
          </a:p>
          <a:p>
            <a:r>
              <a:rPr lang="en-US" b="1" dirty="0"/>
              <a:t>eAcademy </a:t>
            </a:r>
          </a:p>
          <a:p>
            <a:r>
              <a:rPr lang="en-US" dirty="0">
                <a:hlinkClick r:id="rId9"/>
              </a:rPr>
              <a:t>https://e-academy.geant.org/moodle/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FA3C6E-ED1C-4114-A9A5-74027F6C3178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10232569" y="5666667"/>
            <a:ext cx="1645920" cy="6165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26AE4-769E-444B-A908-687E94CDFDBD}"/>
              </a:ext>
            </a:extLst>
          </p:cNvPr>
          <p:cNvSpPr txBox="1"/>
          <p:nvPr/>
        </p:nvSpPr>
        <p:spPr>
          <a:xfrm>
            <a:off x="725314" y="5666667"/>
            <a:ext cx="3417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GLAD </a:t>
            </a:r>
            <a:r>
              <a:rPr lang="en-US" dirty="0">
                <a:hlinkClick r:id="rId11"/>
              </a:rPr>
              <a:t>at a glance </a:t>
            </a:r>
            <a:r>
              <a:rPr lang="en-US" dirty="0"/>
              <a:t>(video)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00F230A-A3CE-57B7-F036-3C8B3DCA147A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/>
              <a:pPr defTabSz="914377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0827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731044" y="-114864"/>
            <a:ext cx="10515600" cy="938213"/>
          </a:xfrm>
        </p:spPr>
        <p:txBody>
          <a:bodyPr/>
          <a:lstStyle/>
          <a:p>
            <a:r>
              <a:rPr lang="en-GB" dirty="0">
                <a:solidFill>
                  <a:srgbClr val="004359"/>
                </a:solidFill>
              </a:rPr>
              <a:t>GN4-3 Symposium: 4 and 5 February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21</a:t>
            </a:fld>
            <a:endParaRPr lang="en-GB" dirty="0"/>
          </a:p>
        </p:txBody>
      </p:sp>
      <p:pic>
        <p:nvPicPr>
          <p:cNvPr id="3076" name="Picture 4" descr="Image may contain: 2 people">
            <a:extLst>
              <a:ext uri="{FF2B5EF4-FFF2-40B4-BE49-F238E27FC236}">
                <a16:creationId xmlns:a16="http://schemas.microsoft.com/office/drawing/2014/main" id="{0BA54332-97E1-4A56-BA04-035FBEFFE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9" b="2924"/>
          <a:stretch/>
        </p:blipFill>
        <p:spPr bwMode="auto">
          <a:xfrm>
            <a:off x="-731044" y="625476"/>
            <a:ext cx="12192000" cy="624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718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B199EA-78A2-4CEB-85A4-A5C4E34AC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14377"/>
            <a:fld id="{99DB5B91-B4E4-4EE4-BE5C-3E09032CE5EC}" type="slidenum">
              <a:rPr lang="en-GB" smtClean="0"/>
              <a:pPr defTabSz="914377"/>
              <a:t>22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9B76C0-89C4-4E06-B60A-46790263D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4" t="6580" r="26571" b="45048"/>
          <a:stretch/>
        </p:blipFill>
        <p:spPr>
          <a:xfrm>
            <a:off x="191345" y="64238"/>
            <a:ext cx="8306043" cy="67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71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022" y="1502908"/>
            <a:ext cx="5132046" cy="4351338"/>
          </a:xfrm>
        </p:spPr>
        <p:txBody>
          <a:bodyPr/>
          <a:lstStyle/>
          <a:p>
            <a:r>
              <a:rPr lang="en-GB" dirty="0"/>
              <a:t>Project newsletter is sent every Monday morning to all project participants (started in Nov 2013)</a:t>
            </a:r>
          </a:p>
          <a:p>
            <a:r>
              <a:rPr lang="en-GB" dirty="0"/>
              <a:t>Please provide your input to Tryfon.Chiotis@geant.org </a:t>
            </a:r>
            <a:br>
              <a:rPr lang="en-GB" dirty="0"/>
            </a:br>
            <a:r>
              <a:rPr lang="en-GB" dirty="0"/>
              <a:t>by Friday afternoon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5515" y="429230"/>
            <a:ext cx="9923105" cy="430909"/>
          </a:xfrm>
        </p:spPr>
        <p:txBody>
          <a:bodyPr/>
          <a:lstStyle/>
          <a:p>
            <a:r>
              <a:rPr lang="en-GB" dirty="0"/>
              <a:t>Start your week with the project news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3AF353-058E-4C7E-A341-B92BBF61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934" y="1624869"/>
            <a:ext cx="4301957" cy="458844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8826213-D02B-7E8B-4593-C55218B64903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/>
              <a:pPr defTabSz="914377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1453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848735" y="2982257"/>
            <a:ext cx="8000297" cy="71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20000"/>
              </a:spcBef>
              <a:buClr>
                <a:srgbClr val="B4D100"/>
              </a:buClr>
              <a:buSzPct val="80000"/>
            </a:pPr>
            <a:r>
              <a:rPr lang="en-GB" sz="3600" dirty="0">
                <a:solidFill>
                  <a:schemeClr val="bg1"/>
                </a:solidFill>
                <a:latin typeface="+mn-lt"/>
              </a:rPr>
              <a:t>Any questions?</a:t>
            </a:r>
          </a:p>
          <a:p>
            <a:pPr eaLnBrk="1" hangingPunct="1">
              <a:spcBef>
                <a:spcPct val="20000"/>
              </a:spcBef>
              <a:buClr>
                <a:srgbClr val="B4D100"/>
              </a:buClr>
              <a:buSzPct val="80000"/>
            </a:pPr>
            <a:endParaRPr lang="en-US" sz="18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F5CADBD-71B7-5441-9102-3C674EC20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74" y="1808163"/>
            <a:ext cx="5397326" cy="10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/>
          <a:lstStyle>
            <a:lvl1pPr defTabSz="1016000"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101600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10160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1016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GB" sz="5400" b="1" cap="all" dirty="0">
                <a:solidFill>
                  <a:srgbClr val="FFFF00"/>
                </a:solidFill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4414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" t="8961" r="27964" b="19559"/>
          <a:stretch/>
        </p:blipFill>
        <p:spPr>
          <a:xfrm>
            <a:off x="0" y="0"/>
            <a:ext cx="12230874" cy="68808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1423898" y="936548"/>
            <a:ext cx="1002378" cy="1002378"/>
          </a:xfrm>
          <a:prstGeom prst="ellipse">
            <a:avLst/>
          </a:prstGeom>
          <a:solidFill>
            <a:srgbClr val="92D05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9997635" y="114342"/>
            <a:ext cx="540905" cy="540905"/>
          </a:xfrm>
          <a:prstGeom prst="ellipse">
            <a:avLst/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9251577" y="655247"/>
            <a:ext cx="377342" cy="377342"/>
          </a:xfrm>
          <a:prstGeom prst="ellipse">
            <a:avLst/>
          </a:prstGeom>
          <a:solidFill>
            <a:srgbClr val="5D9CD5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9738540" y="105084"/>
            <a:ext cx="388505" cy="388505"/>
          </a:xfrm>
          <a:prstGeom prst="ellipse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11372656" y="-1053870"/>
            <a:ext cx="1632276" cy="1632276"/>
          </a:xfrm>
          <a:prstGeom prst="ellipse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89414" y="3339100"/>
            <a:ext cx="4928677" cy="2303711"/>
            <a:chOff x="489414" y="3339100"/>
            <a:chExt cx="4928677" cy="2303711"/>
          </a:xfrm>
        </p:grpSpPr>
        <p:sp>
          <p:nvSpPr>
            <p:cNvPr id="25" name="Rounded Rectangle 24"/>
            <p:cNvSpPr/>
            <p:nvPr/>
          </p:nvSpPr>
          <p:spPr>
            <a:xfrm>
              <a:off x="489414" y="3339100"/>
              <a:ext cx="4928677" cy="2303711"/>
            </a:xfrm>
            <a:prstGeom prst="roundRect">
              <a:avLst>
                <a:gd name="adj" fmla="val 7086"/>
              </a:avLst>
            </a:prstGeom>
            <a:solidFill>
              <a:schemeClr val="accent6">
                <a:lumMod val="5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97832" y="3534250"/>
              <a:ext cx="2790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solidFill>
                    <a:schemeClr val="accent4"/>
                  </a:solidFill>
                </a:rPr>
                <a:t>GÉANT Vision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6543" y="4068643"/>
              <a:ext cx="444463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accent4"/>
                  </a:solidFill>
                </a:rPr>
                <a:t>To ensure equal network access for all scientists across Europe to the research infrastructures and the resources available to them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72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6F1AE2-2581-4F61-95C1-71BA031F07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620838"/>
            <a:ext cx="6670675" cy="450373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800" b="1" dirty="0"/>
              <a:t>Over the last 20 years, together we have: </a:t>
            </a:r>
          </a:p>
          <a:p>
            <a:pPr lvl="0"/>
            <a:r>
              <a:rPr lang="en-GB" sz="1800" dirty="0"/>
              <a:t>Supported over </a:t>
            </a:r>
            <a:r>
              <a:rPr lang="en-GB" sz="1800" b="1" dirty="0"/>
              <a:t>50 million users </a:t>
            </a:r>
            <a:r>
              <a:rPr lang="en-GB" sz="1800" dirty="0"/>
              <a:t>from a wide range of scientific and academic communities </a:t>
            </a:r>
          </a:p>
          <a:p>
            <a:r>
              <a:rPr lang="en-GB" sz="1800" dirty="0"/>
              <a:t>Reached over </a:t>
            </a:r>
            <a:r>
              <a:rPr lang="en-GB" sz="1800" b="1" dirty="0"/>
              <a:t>100 countries worldwide </a:t>
            </a:r>
            <a:r>
              <a:rPr lang="en-GB" sz="1800" dirty="0"/>
              <a:t>and helped establish Europe as the hub of global research and education </a:t>
            </a:r>
          </a:p>
          <a:p>
            <a:r>
              <a:rPr lang="en-GB" sz="1800" dirty="0"/>
              <a:t>Greatly </a:t>
            </a:r>
            <a:r>
              <a:rPr lang="en-GB" sz="1800" b="1" dirty="0"/>
              <a:t>reduced the digital divide </a:t>
            </a:r>
            <a:r>
              <a:rPr lang="en-GB" sz="1800" dirty="0"/>
              <a:t>in Europe </a:t>
            </a:r>
          </a:p>
          <a:p>
            <a:r>
              <a:rPr lang="en-GB" sz="1800" dirty="0"/>
              <a:t>Established </a:t>
            </a:r>
            <a:r>
              <a:rPr lang="en-GB" sz="1800" b="1" dirty="0"/>
              <a:t>TNC as the global R&amp;E event </a:t>
            </a:r>
            <a:r>
              <a:rPr lang="en-GB" sz="1800" dirty="0"/>
              <a:t>with over 800 attendees  </a:t>
            </a:r>
          </a:p>
          <a:p>
            <a:r>
              <a:rPr lang="en-GB" sz="1800" dirty="0"/>
              <a:t>Enabled huge increases in network traffic: </a:t>
            </a:r>
            <a:r>
              <a:rPr lang="en-GB" sz="1800" b="1" dirty="0"/>
              <a:t>2.8 Exabytes </a:t>
            </a:r>
            <a:r>
              <a:rPr lang="en-GB" sz="1800" dirty="0"/>
              <a:t>carried in 2019, with a </a:t>
            </a:r>
            <a:r>
              <a:rPr lang="en-GB" sz="1800" b="1" dirty="0"/>
              <a:t>peak of 1.1Tbps </a:t>
            </a:r>
            <a:r>
              <a:rPr lang="en-GB" sz="1800" dirty="0"/>
              <a:t>recorded</a:t>
            </a:r>
          </a:p>
          <a:p>
            <a:pPr lvl="0"/>
            <a:r>
              <a:rPr lang="en-GB" sz="1800" dirty="0"/>
              <a:t>Expanded a range of collaboration services, including: </a:t>
            </a:r>
            <a:r>
              <a:rPr lang="en-GB" sz="1800" b="1" dirty="0"/>
              <a:t>eduroam in 100+ countries</a:t>
            </a:r>
            <a:r>
              <a:rPr lang="en-GB" sz="1800" dirty="0"/>
              <a:t>, 60+ eduGAIN federations; brought cloud services to R&amp;E</a:t>
            </a:r>
          </a:p>
          <a:p>
            <a:pPr lvl="0"/>
            <a:r>
              <a:rPr lang="en-GB" sz="1800" dirty="0"/>
              <a:t>Published over </a:t>
            </a:r>
            <a:r>
              <a:rPr lang="en-GB" sz="1800" b="1" dirty="0"/>
              <a:t>500 deliverables</a:t>
            </a:r>
            <a:r>
              <a:rPr lang="en-GB" sz="1800" dirty="0"/>
              <a:t> (25,000+ pages)</a:t>
            </a:r>
          </a:p>
          <a:p>
            <a:pPr lvl="0"/>
            <a:r>
              <a:rPr lang="en-GB" sz="1800" dirty="0"/>
              <a:t>Secured EUR952 M (costs) for network and service innovation</a:t>
            </a:r>
          </a:p>
          <a:p>
            <a:pPr lvl="0"/>
            <a:r>
              <a:rPr lang="en-GB" sz="1800" dirty="0"/>
              <a:t>Scored </a:t>
            </a:r>
            <a:r>
              <a:rPr lang="en-GB" sz="1800" b="1" dirty="0"/>
              <a:t>FIVE ‘Excellent’ ratings</a:t>
            </a:r>
            <a:r>
              <a:rPr lang="en-GB" sz="1800" dirty="0"/>
              <a:t> at EC project reviews </a:t>
            </a:r>
          </a:p>
          <a:p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15B4D9-4AE5-4567-94A2-E556EB5BF5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750"/>
            <a:ext cx="9391650" cy="939800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Celebrating 20 years of successful GÉANT project support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B9BF2E-0BBF-4C60-9792-A7CABBE97C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54" y="1149205"/>
            <a:ext cx="2120265" cy="791797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14F43AA-FD01-4348-BEF4-B29424F3F8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55" y="2230346"/>
            <a:ext cx="2120264" cy="939846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254ADDD-FEE7-4DBF-9275-2E4B252BA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55" y="3573934"/>
            <a:ext cx="2120264" cy="837387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73A32161-43D9-41D9-A538-0F96F820D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5" y="4649422"/>
            <a:ext cx="2120264" cy="13595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0A2D139-0DF3-A849-A365-39F9462F42AE}"/>
              </a:ext>
            </a:extLst>
          </p:cNvPr>
          <p:cNvGrpSpPr/>
          <p:nvPr/>
        </p:nvGrpSpPr>
        <p:grpSpPr>
          <a:xfrm>
            <a:off x="7349183" y="971550"/>
            <a:ext cx="294253" cy="5204768"/>
            <a:chOff x="8698873" y="1319134"/>
            <a:chExt cx="294253" cy="520476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C56E18C-ED38-1141-98DF-5A78BAE33188}"/>
                </a:ext>
              </a:extLst>
            </p:cNvPr>
            <p:cNvSpPr/>
            <p:nvPr/>
          </p:nvSpPr>
          <p:spPr>
            <a:xfrm>
              <a:off x="8814217" y="1319134"/>
              <a:ext cx="63566" cy="5204768"/>
            </a:xfrm>
            <a:prstGeom prst="rect">
              <a:avLst/>
            </a:prstGeom>
            <a:solidFill>
              <a:srgbClr val="EE1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60EAA13-ACF2-DC46-9BB6-767135714E72}"/>
                </a:ext>
              </a:extLst>
            </p:cNvPr>
            <p:cNvSpPr/>
            <p:nvPr/>
          </p:nvSpPr>
          <p:spPr>
            <a:xfrm>
              <a:off x="8698873" y="1831809"/>
              <a:ext cx="294253" cy="2942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43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E6B37AC-CFF0-324E-9DFF-006700C2D7E9}"/>
                </a:ext>
              </a:extLst>
            </p:cNvPr>
            <p:cNvSpPr/>
            <p:nvPr/>
          </p:nvSpPr>
          <p:spPr>
            <a:xfrm>
              <a:off x="8698873" y="3113468"/>
              <a:ext cx="294253" cy="2942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43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AFC20A-8121-C241-82B6-E282699557F9}"/>
                </a:ext>
              </a:extLst>
            </p:cNvPr>
            <p:cNvSpPr/>
            <p:nvPr/>
          </p:nvSpPr>
          <p:spPr>
            <a:xfrm>
              <a:off x="8698873" y="4395127"/>
              <a:ext cx="294253" cy="2942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43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1CC63BE-406A-1C46-97F5-E27368DA033A}"/>
                </a:ext>
              </a:extLst>
            </p:cNvPr>
            <p:cNvSpPr/>
            <p:nvPr/>
          </p:nvSpPr>
          <p:spPr>
            <a:xfrm>
              <a:off x="8698873" y="5676786"/>
              <a:ext cx="294253" cy="29425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43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78430F-428D-3E40-9B63-8B7FF23E81F4}"/>
              </a:ext>
            </a:extLst>
          </p:cNvPr>
          <p:cNvSpPr txBox="1"/>
          <p:nvPr/>
        </p:nvSpPr>
        <p:spPr>
          <a:xfrm>
            <a:off x="6670675" y="144668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435F"/>
                </a:solidFill>
              </a:rPr>
              <a:t>2000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00199-30F4-1A47-A3A4-0D699C7919F6}"/>
              </a:ext>
            </a:extLst>
          </p:cNvPr>
          <p:cNvSpPr txBox="1"/>
          <p:nvPr/>
        </p:nvSpPr>
        <p:spPr>
          <a:xfrm>
            <a:off x="6670675" y="27283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435F"/>
                </a:solidFill>
              </a:rPr>
              <a:t>2004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C90925-4FBE-334C-8010-A349D6E19390}"/>
              </a:ext>
            </a:extLst>
          </p:cNvPr>
          <p:cNvSpPr txBox="1"/>
          <p:nvPr/>
        </p:nvSpPr>
        <p:spPr>
          <a:xfrm>
            <a:off x="6670675" y="40121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435F"/>
                </a:solidFill>
              </a:rPr>
              <a:t>2009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EAD2AD-37D4-E340-8E34-FEA016A1B11D}"/>
              </a:ext>
            </a:extLst>
          </p:cNvPr>
          <p:cNvSpPr txBox="1"/>
          <p:nvPr/>
        </p:nvSpPr>
        <p:spPr>
          <a:xfrm>
            <a:off x="6670675" y="529166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435F"/>
                </a:solidFill>
              </a:rPr>
              <a:t>2020</a:t>
            </a:r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D36024D5-BC65-4EAD-9FA9-B66F09009FBA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4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34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5839067" y="5939641"/>
            <a:ext cx="333722" cy="10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241042" y="1545105"/>
            <a:ext cx="115277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New links and connectivity upgrades to </a:t>
            </a:r>
            <a:r>
              <a:rPr lang="en-GB" dirty="0">
                <a:solidFill>
                  <a:srgbClr val="002060"/>
                </a:solidFill>
              </a:rPr>
              <a:t>North America, North Africa, Eastern Partnership countries and Asia</a:t>
            </a:r>
            <a:r>
              <a:rPr 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 idx="4294967295"/>
          </p:nvPr>
        </p:nvSpPr>
        <p:spPr>
          <a:xfrm>
            <a:off x="0" y="341313"/>
            <a:ext cx="8802688" cy="938212"/>
          </a:xfrm>
        </p:spPr>
        <p:txBody>
          <a:bodyPr/>
          <a:lstStyle/>
          <a:p>
            <a:r>
              <a:rPr lang="en-GB" dirty="0">
                <a:solidFill>
                  <a:schemeClr val="accent4"/>
                </a:solidFill>
              </a:rPr>
              <a:t>GÉANT serving research and education … worldwide</a:t>
            </a:r>
            <a:br>
              <a:rPr lang="en-GB" dirty="0">
                <a:solidFill>
                  <a:schemeClr val="accent4"/>
                </a:solidFill>
              </a:rPr>
            </a:br>
            <a:r>
              <a:rPr lang="en-GB" b="0" i="1" dirty="0">
                <a:solidFill>
                  <a:schemeClr val="bg1"/>
                </a:solidFill>
              </a:rPr>
              <a:t>See </a:t>
            </a:r>
            <a:r>
              <a:rPr lang="en-GB" b="0" i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https://map.geant.org</a:t>
            </a:r>
            <a:r>
              <a:rPr lang="en-GB" b="0" i="1" dirty="0">
                <a:solidFill>
                  <a:schemeClr val="bg1"/>
                </a:solidFill>
              </a:rPr>
              <a:t> for an interactive map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849F239-22AF-479D-9D50-9074057554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6" b="9742"/>
          <a:stretch/>
        </p:blipFill>
        <p:spPr>
          <a:xfrm>
            <a:off x="1727734" y="1927473"/>
            <a:ext cx="8556388" cy="458515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06C64C4-97B6-449D-85E8-0AA2C38F86D6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5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5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F28D01B5-A5BC-45A3-8718-13BDC694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GÉANT Topology 2018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A1769DC-A147-04EA-3909-6282AB1516D1}"/>
              </a:ext>
            </a:extLst>
          </p:cNvPr>
          <p:cNvSpPr txBox="1">
            <a:spLocks/>
          </p:cNvSpPr>
          <p:nvPr/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E142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0AD767D-D23D-C782-A57D-3A4A056F2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28000" r="1083" b="4222"/>
          <a:stretch/>
        </p:blipFill>
        <p:spPr>
          <a:xfrm>
            <a:off x="5254592" y="702128"/>
            <a:ext cx="6853990" cy="60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B1CD9-5E14-FB1E-4548-86C46F3CF69F}"/>
              </a:ext>
            </a:extLst>
          </p:cNvPr>
          <p:cNvSpPr txBox="1">
            <a:spLocks/>
          </p:cNvSpPr>
          <p:nvPr/>
        </p:nvSpPr>
        <p:spPr>
          <a:xfrm>
            <a:off x="368649" y="1567629"/>
            <a:ext cx="4678840" cy="4750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Fibre/Spectrum footprint covering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countries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Fibre/Spectrum lease contracts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years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 connected by leased capacity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Links to other world regions landing at Fibre connected nodes only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 procurement cycles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cost variability – years and areas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3074708E-7CB3-6F02-F6A4-54C3EDD2D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78" y="954090"/>
            <a:ext cx="1209844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34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F28D01B5-A5BC-45A3-8718-13BDC694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GÉANT Topology 2023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A1769DC-A147-04EA-3909-6282AB1516D1}"/>
              </a:ext>
            </a:extLst>
          </p:cNvPr>
          <p:cNvSpPr txBox="1">
            <a:spLocks/>
          </p:cNvSpPr>
          <p:nvPr/>
        </p:nvSpPr>
        <p:spPr>
          <a:xfrm>
            <a:off x="998895" y="1567629"/>
            <a:ext cx="9894887" cy="4503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2000" b="1" i="0" u="none" strike="noStrike" kern="1200" cap="none" spc="0" normalizeH="0" baseline="0" noProof="0" dirty="0">
              <a:ln>
                <a:noFill/>
              </a:ln>
              <a:solidFill>
                <a:srgbClr val="E142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NL" sz="18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0AD767D-D23D-C782-A57D-3A4A056F2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" t="28000" r="1083" b="4222"/>
          <a:stretch/>
        </p:blipFill>
        <p:spPr>
          <a:xfrm>
            <a:off x="5254592" y="702128"/>
            <a:ext cx="6853990" cy="6035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BA61FF7-6288-DC94-1FC2-3ED79C494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2" r="749" b="4033"/>
          <a:stretch/>
        </p:blipFill>
        <p:spPr>
          <a:xfrm>
            <a:off x="5254592" y="702128"/>
            <a:ext cx="6853990" cy="6035556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56F688D-3464-5789-C6CF-6E29B669AD9C}"/>
              </a:ext>
            </a:extLst>
          </p:cNvPr>
          <p:cNvSpPr txBox="1">
            <a:spLocks/>
          </p:cNvSpPr>
          <p:nvPr/>
        </p:nvSpPr>
        <p:spPr>
          <a:xfrm>
            <a:off x="368649" y="1567629"/>
            <a:ext cx="4678840" cy="47508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Fibre/Spectrum footprint covering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countries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 as EAP)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Fibre/Spectrum IRU contracts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15+ years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OPEX cost reduction vs 2018 &gt;40%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NREN already providing 25% of this infrastructure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E5E">
                    <a:lumMod val="90000"/>
                    <a:lumOff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7000+Km!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3E5E">
                  <a:lumMod val="90000"/>
                  <a:lumOff val="1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4CAF8CB2-372A-1093-2BB7-1AF77E3B9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78" y="954090"/>
            <a:ext cx="1209844" cy="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1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108B2E1-9C73-4B7E-8050-37064D51228D}"/>
              </a:ext>
            </a:extLst>
          </p:cNvPr>
          <p:cNvSpPr txBox="1"/>
          <p:nvPr/>
        </p:nvSpPr>
        <p:spPr>
          <a:xfrm>
            <a:off x="187779" y="258132"/>
            <a:ext cx="104257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1" i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Building Trust for Research and Education: Four years of Trust &amp; Identity Services in GN4-3</a:t>
            </a:r>
            <a:endParaRPr lang="en-GB" b="1" i="0" dirty="0">
              <a:solidFill>
                <a:srgbClr val="003F5E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A09C0-CEAF-4EEF-AB70-A2C7601BB3F5}"/>
              </a:ext>
            </a:extLst>
          </p:cNvPr>
          <p:cNvSpPr txBox="1"/>
          <p:nvPr/>
        </p:nvSpPr>
        <p:spPr>
          <a:xfrm>
            <a:off x="259623" y="802754"/>
            <a:ext cx="66506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During the last four years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eduGAIN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, grew from 59 to 81 federations worldwide,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connecting over 5100 Identity Providers and 3600 Service Providers 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– an increase of over 50% in participating entities. 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18C31B7-2D53-46A8-8B97-4275A223078C}"/>
              </a:ext>
            </a:extLst>
          </p:cNvPr>
          <p:cNvSpPr txBox="1"/>
          <p:nvPr/>
        </p:nvSpPr>
        <p:spPr>
          <a:xfrm>
            <a:off x="187778" y="2178373"/>
            <a:ext cx="697066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In four years’ time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eduroam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 continued growing in its install base. eduroam is now available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in over 106 countries at over 9500 institutions (15% growth) at over 36300 service locations (25% growth)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. Obviously there was a steep drop in the number of authentications during the pandemic and the respective lockdowns, but in 2022 we see a recovery to the numbers seen before the pandemic.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628966-4344-434F-AE7B-18118392249C}"/>
              </a:ext>
            </a:extLst>
          </p:cNvPr>
          <p:cNvSpPr txBox="1"/>
          <p:nvPr/>
        </p:nvSpPr>
        <p:spPr>
          <a:xfrm>
            <a:off x="7532369" y="1058767"/>
            <a:ext cx="330327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InAcademia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 has the capability to provide affiliation verification for up to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13 million students in 11 countries across Europe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, with uptake and adoption continuing to grow, and provides a service to two of the largest international student discount platforms. 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2FD92-486D-4E41-8FE1-F09DC609F9C5}"/>
              </a:ext>
            </a:extLst>
          </p:cNvPr>
          <p:cNvSpPr txBox="1"/>
          <p:nvPr/>
        </p:nvSpPr>
        <p:spPr>
          <a:xfrm>
            <a:off x="483325" y="4726127"/>
            <a:ext cx="937532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Since 2019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eduTEAMS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 evolved into a versatile platform to deliver AAI services based on the AARC Blueprint Architecture. Initially focusing on research collaborations, eduTEAMS was </a:t>
            </a:r>
            <a:r>
              <a:rPr lang="en-GB" b="1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adopted by 12 Research Infrastructures (RIs) including 3 out 5 EOSC clusters, representing 10s of RIs</a:t>
            </a:r>
            <a:r>
              <a:rPr lang="en-GB" b="0" i="0" dirty="0">
                <a:solidFill>
                  <a:srgbClr val="003F5E"/>
                </a:solidFill>
                <a:effectLst/>
                <a:latin typeface="Open Sans" panose="020B0606030504020204" pitchFamily="34" charset="0"/>
              </a:rPr>
              <a:t>. Today, eduTEAMS is being used in the context of the European Open Science Cloud and European Research Infrastructures, National Infrastructures, NRENs, High Performance Computing and the Erasmus Student Mobility programme. </a:t>
            </a:r>
            <a:endParaRPr lang="en-GB" dirty="0"/>
          </a:p>
        </p:txBody>
      </p: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9073A4EF-86F5-4E02-B5B3-8F74BBF00ADE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8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13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phic 1">
            <a:extLst>
              <a:ext uri="{FF2B5EF4-FFF2-40B4-BE49-F238E27FC236}">
                <a16:creationId xmlns:a16="http://schemas.microsoft.com/office/drawing/2014/main" id="{1F9CA84E-A806-55BA-043E-76703C517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2"/>
          <a:stretch/>
        </p:blipFill>
        <p:spPr bwMode="auto">
          <a:xfrm>
            <a:off x="97971" y="777240"/>
            <a:ext cx="10285290" cy="51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4891B7A-5CC1-4426-B128-C0A48B554950}"/>
              </a:ext>
            </a:extLst>
          </p:cNvPr>
          <p:cNvSpPr txBox="1">
            <a:spLocks/>
          </p:cNvSpPr>
          <p:nvPr/>
        </p:nvSpPr>
        <p:spPr>
          <a:xfrm>
            <a:off x="11439527" y="6523901"/>
            <a:ext cx="569600" cy="32139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fld id="{99DB5B91-B4E4-4EE4-BE5C-3E09032CE5EC}" type="slidenum">
              <a:rPr lang="en-GB" smtClean="0">
                <a:solidFill>
                  <a:schemeClr val="bg1"/>
                </a:solidFill>
              </a:rPr>
              <a:pPr defTabSz="914377"/>
              <a:t>9</a:t>
            </a:fld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36465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EC Re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 practice for GN4-2 Period 2 EC Review AM.pptx  -  Read-Only" id="{4CAFA2D0-1A7D-467D-A1FC-E32C0EF6E44D}" vid="{AA3F1CD6-7679-4B7F-89BC-8EEDE5B651EB}"/>
    </a:ext>
  </a:extLst>
</a:theme>
</file>

<file path=ppt/theme/theme2.xml><?xml version="1.0" encoding="utf-8"?>
<a:theme xmlns:a="http://schemas.openxmlformats.org/drawingml/2006/main" name="1_GEANT EC Re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st practice for GN4-2 Period 2 EC Review AM.pptx  -  Read-Only" id="{4CAFA2D0-1A7D-467D-A1FC-E32C0EF6E44D}" vid="{AA3F1CD6-7679-4B7F-89BC-8EEDE5B651EB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GEANT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1556"/>
      </a:accent1>
      <a:accent2>
        <a:srgbClr val="003E5E"/>
      </a:accent2>
      <a:accent3>
        <a:srgbClr val="702077"/>
      </a:accent3>
      <a:accent4>
        <a:srgbClr val="E14200"/>
      </a:accent4>
      <a:accent5>
        <a:srgbClr val="CC007B"/>
      </a:accent5>
      <a:accent6>
        <a:srgbClr val="A7B2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́ANT_Presentation_Template_2022" id="{4BE2BC52-70CB-804F-8000-929BD1B6A85B}" vid="{DC141317-625F-DC42-A6EE-F36CBAE4B3BD}"/>
    </a:ext>
  </a:extLst>
</a:theme>
</file>

<file path=ppt/theme/theme5.xml><?xml version="1.0" encoding="utf-8"?>
<a:theme xmlns:a="http://schemas.openxmlformats.org/drawingml/2006/main" name="1_Office Theme">
  <a:themeElements>
    <a:clrScheme name="GEANT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C1556"/>
      </a:accent1>
      <a:accent2>
        <a:srgbClr val="003E5E"/>
      </a:accent2>
      <a:accent3>
        <a:srgbClr val="702077"/>
      </a:accent3>
      <a:accent4>
        <a:srgbClr val="E14200"/>
      </a:accent4>
      <a:accent5>
        <a:srgbClr val="CC007B"/>
      </a:accent5>
      <a:accent6>
        <a:srgbClr val="A7B2B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́ANT_Presentation_Template_2022" id="{4BE2BC52-70CB-804F-8000-929BD1B6A85B}" vid="{DC141317-625F-DC42-A6EE-F36CBAE4B3B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StartDate xmlns="http://schemas.microsoft.com/sharepoint/v3" xsi:nil="true"/>
    <PublishingExpirationDate xmlns="http://schemas.microsoft.com/sharepoint/v3" xsi:nil="true"/>
    <_dlc_DocId xmlns="e2e8627e-9120-4592-bf70-1c86d23ddb27">N7PTXPAKPZVS-562827706-165</_dlc_DocId>
    <Document_x0020_ID xmlns="33c70a20-266a-45ad-bf4a-dd457e1766dc" xsi:nil="true"/>
    <_dlc_DocIdUrl xmlns="e2e8627e-9120-4592-bf70-1c86d23ddb27">
      <Url>https://intranet.geant.org/gn4/3/management/pmb/GN43P2ECReview/_layouts/15/DocIdRedir.aspx?ID=N7PTXPAKPZVS-562827706-165</Url>
      <Description>N7PTXPAKPZVS-562827706-165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403EE4B36B634F975A27F37225F1B6" ma:contentTypeVersion="0" ma:contentTypeDescription="Create a new document." ma:contentTypeScope="" ma:versionID="f2f84f61d36c929ab22acf8de04b428d">
  <xsd:schema xmlns:xsd="http://www.w3.org/2001/XMLSchema" xmlns:xs="http://www.w3.org/2001/XMLSchema" xmlns:p="http://schemas.microsoft.com/office/2006/metadata/properties" xmlns:ns1="http://schemas.microsoft.com/sharepoint/v3" xmlns:ns2="e2e8627e-9120-4592-bf70-1c86d23ddb27" xmlns:ns3="33c70a20-266a-45ad-bf4a-dd457e1766dc" targetNamespace="http://schemas.microsoft.com/office/2006/metadata/properties" ma:root="true" ma:fieldsID="aeadc130a09a475bf14a130a350b4aae" ns1:_="" ns2:_="" ns3:_="">
    <xsd:import namespace="http://schemas.microsoft.com/sharepoint/v3"/>
    <xsd:import namespace="e2e8627e-9120-4592-bf70-1c86d23ddb27"/>
    <xsd:import namespace="33c70a20-266a-45ad-bf4a-dd457e1766d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2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3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8627e-9120-4592-bf70-1c86d23ddb2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c70a20-266a-45ad-bf4a-dd457e1766dc" elementFormDefault="qualified">
    <xsd:import namespace="http://schemas.microsoft.com/office/2006/documentManagement/types"/>
    <xsd:import namespace="http://schemas.microsoft.com/office/infopath/2007/PartnerControls"/>
    <xsd:element name="Document_x0020_ID" ma:index="11" nillable="true" ma:displayName="Document ID" ma:description="This column will be updated automatically 1 minute after the document is added." ma:internalName="Document_x0020_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FB8DE6F-4723-47CC-BC82-1B35FF7077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D943FB-BE63-4EA3-9350-2005CF76D58D}">
  <ds:schemaRefs>
    <ds:schemaRef ds:uri="http://schemas.microsoft.com/office/2006/metadata/properties"/>
    <ds:schemaRef ds:uri="http://purl.org/dc/elements/1.1/"/>
    <ds:schemaRef ds:uri="http://schemas.microsoft.com/office/2006/documentManagement/types"/>
    <ds:schemaRef ds:uri="e2e8627e-9120-4592-bf70-1c86d23ddb27"/>
    <ds:schemaRef ds:uri="http://purl.org/dc/dcmitype/"/>
    <ds:schemaRef ds:uri="http://www.w3.org/XML/1998/namespace"/>
    <ds:schemaRef ds:uri="http://schemas.microsoft.com/sharepoint/v3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3c70a20-266a-45ad-bf4a-dd457e1766dc"/>
  </ds:schemaRefs>
</ds:datastoreItem>
</file>

<file path=customXml/itemProps3.xml><?xml version="1.0" encoding="utf-8"?>
<ds:datastoreItem xmlns:ds="http://schemas.openxmlformats.org/officeDocument/2006/customXml" ds:itemID="{3F68E7BB-ECE8-4423-B270-D8F0213783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2e8627e-9120-4592-bf70-1c86d23ddb27"/>
    <ds:schemaRef ds:uri="33c70a20-266a-45ad-bf4a-dd457e1766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79E4EB37-AA0E-4639-A001-B5E142EB2AC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1914</Words>
  <Application>Microsoft Office PowerPoint</Application>
  <PresentationFormat>Widescreen</PresentationFormat>
  <Paragraphs>303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Open Sans</vt:lpstr>
      <vt:lpstr>GEANT EC Review</vt:lpstr>
      <vt:lpstr>1_GEANT EC Review</vt:lpstr>
      <vt:lpstr>Custom Design</vt:lpstr>
      <vt:lpstr>Office Theme</vt:lpstr>
      <vt:lpstr>1_Office Theme</vt:lpstr>
      <vt:lpstr>PowerPoint Presentation</vt:lpstr>
      <vt:lpstr>What is GÉANT?</vt:lpstr>
      <vt:lpstr>PowerPoint Presentation</vt:lpstr>
      <vt:lpstr> Celebrating 20 years of successful GÉANT project support</vt:lpstr>
      <vt:lpstr>GÉANT serving research and education … worldwide See https://map.geant.org for an interactive map</vt:lpstr>
      <vt:lpstr>GÉANT Topology 2018</vt:lpstr>
      <vt:lpstr>GÉANT Topology 2023</vt:lpstr>
      <vt:lpstr>PowerPoint Presentation</vt:lpstr>
      <vt:lpstr>PowerPoint Presentation</vt:lpstr>
      <vt:lpstr>GN5-FPA Framework Partnership Agreement  Horizon 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services provided to the GN5-1/GN5-IC1 Community through  GÉANT Learning and Development (GLAD)</vt:lpstr>
      <vt:lpstr>GN4-3 Symposium: 4 and 5 February 2020</vt:lpstr>
      <vt:lpstr>PowerPoint Presentation</vt:lpstr>
      <vt:lpstr>Start your week with the project news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GÉANT</dc:title>
  <dc:subject>PMO Induction</dc:subject>
  <dc:creator>Tryfon Chiotis</dc:creator>
  <cp:lastModifiedBy>Tryfon Chiotis</cp:lastModifiedBy>
  <cp:revision>861</cp:revision>
  <dcterms:created xsi:type="dcterms:W3CDTF">2020-06-28T15:25:42Z</dcterms:created>
  <dcterms:modified xsi:type="dcterms:W3CDTF">2022-12-09T10:07:26Z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0x010100B5403EE4B36B634F975A27F37225F1B6</vt:lpwstr>
  </property>
  <property fmtid="{D5CDD505-2E9C-101B-9397-08002B2CF9AE}" pid="3" name="_dlc_DocIdItemGuid">
    <vt:lpwstr>d565c44f-0b85-4a60-a3be-c71170c82d85</vt:lpwstr>
  </property>
</Properties>
</file>